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4" r:id="rId2"/>
    <p:sldId id="257" r:id="rId3"/>
    <p:sldId id="259" r:id="rId4"/>
    <p:sldId id="258" r:id="rId5"/>
    <p:sldId id="261" r:id="rId6"/>
    <p:sldId id="256" r:id="rId7"/>
    <p:sldId id="260" r:id="rId8"/>
    <p:sldId id="262" r:id="rId9"/>
    <p:sldId id="263" r:id="rId1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600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2478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18444-42CF-49DF-BD65-5F39DCEFC87B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5CF6B-CD37-4A0C-94AC-3319D3BAD5A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37824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CF6B-CD37-4A0C-94AC-3319D3BAD5A6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4993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Bezirk: </a:t>
            </a:r>
          </a:p>
          <a:p>
            <a:r>
              <a:rPr lang="de-AT" dirty="0" smtClean="0"/>
              <a:t>63.000 Einwohner</a:t>
            </a:r>
          </a:p>
          <a:p>
            <a:r>
              <a:rPr lang="de-AT" dirty="0" smtClean="0"/>
              <a:t>20.000 unselbstständige Beschäftigte</a:t>
            </a:r>
          </a:p>
          <a:p>
            <a:r>
              <a:rPr lang="de-AT" dirty="0" smtClean="0"/>
              <a:t>440 Lehrbetriebe mit 1.000 Lehrlingen</a:t>
            </a:r>
          </a:p>
          <a:p>
            <a:r>
              <a:rPr lang="de-AT" dirty="0" smtClean="0"/>
              <a:t>300 Unternehmensgründungen pro Jahr</a:t>
            </a:r>
          </a:p>
          <a:p>
            <a:r>
              <a:rPr lang="de-AT" dirty="0" smtClean="0"/>
              <a:t>Über 6 Mio. Nächtigungen pro Jahr =&gt; ca. 1,5 Mio. Touristen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CF6B-CD37-4A0C-94AC-3319D3BAD5A6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35612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CF6B-CD37-4A0C-94AC-3319D3BAD5A6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0841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Die Region ist bekannt als Tourismusregion, nicht als Wirtschaftsregion</a:t>
            </a:r>
          </a:p>
          <a:p>
            <a:r>
              <a:rPr lang="de-AT" dirty="0" smtClean="0"/>
              <a:t>Pro Jahr werden seitens des Tourismus ca. 10-12 Mio. Euro in Marketing gesteckt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CF6B-CD37-4A0C-94AC-3319D3BAD5A6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9411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Studie besagt: </a:t>
            </a:r>
          </a:p>
          <a:p>
            <a:r>
              <a:rPr lang="de-AT" dirty="0" smtClean="0"/>
              <a:t>Junge Mitarbeiter wollen Verantwortung übernehmen, aber nicht führen, sie sind interessiert an der Sache, nicht an der Macht</a:t>
            </a:r>
          </a:p>
          <a:p>
            <a:endParaRPr lang="de-AT" dirty="0"/>
          </a:p>
          <a:p>
            <a:r>
              <a:rPr lang="de-AT" dirty="0" smtClean="0"/>
              <a:t>Statistik Austria: nur noch 20 % der 20-25 jährigen sind mehr als 2 Jahre beim gleichen Arbeitgeber</a:t>
            </a:r>
          </a:p>
          <a:p>
            <a:endParaRPr lang="de-AT" dirty="0"/>
          </a:p>
          <a:p>
            <a:r>
              <a:rPr lang="de-AT" dirty="0" smtClean="0"/>
              <a:t>Work-Life-Balance wird zu Work-Life-Blending =&gt; Arbeit und Freizeit verschmelzen vermehrt</a:t>
            </a:r>
          </a:p>
          <a:p>
            <a:endParaRPr lang="de-AT" dirty="0"/>
          </a:p>
          <a:p>
            <a:r>
              <a:rPr lang="de-AT" dirty="0" smtClean="0"/>
              <a:t>Weiche Standortfaktoren gewinnen an Bedeutung:</a:t>
            </a:r>
          </a:p>
          <a:p>
            <a:pPr marL="171450" indent="-171450">
              <a:buFontTx/>
              <a:buChar char="-"/>
            </a:pPr>
            <a:r>
              <a:rPr lang="de-AT" dirty="0" err="1" smtClean="0"/>
              <a:t>Kiderbetreuung</a:t>
            </a:r>
            <a:endParaRPr lang="de-AT" dirty="0" smtClean="0"/>
          </a:p>
          <a:p>
            <a:pPr marL="171450" indent="-171450">
              <a:buFontTx/>
              <a:buChar char="-"/>
            </a:pPr>
            <a:r>
              <a:rPr lang="de-AT" dirty="0" smtClean="0"/>
              <a:t>Incentives für Mitarbeiter</a:t>
            </a:r>
          </a:p>
          <a:p>
            <a:pPr marL="171450" indent="-171450">
              <a:buFontTx/>
              <a:buChar char="-"/>
            </a:pPr>
            <a:r>
              <a:rPr lang="de-AT" dirty="0" smtClean="0"/>
              <a:t>Freizeitmöglichkeiten</a:t>
            </a:r>
          </a:p>
          <a:p>
            <a:pPr marL="171450" indent="-171450">
              <a:buFontTx/>
              <a:buChar char="-"/>
            </a:pPr>
            <a:r>
              <a:rPr lang="de-AT" dirty="0" smtClean="0"/>
              <a:t>Weiterbildung</a:t>
            </a:r>
          </a:p>
          <a:p>
            <a:pPr marL="171450" indent="-171450">
              <a:buFontTx/>
              <a:buChar char="-"/>
            </a:pPr>
            <a:r>
              <a:rPr lang="de-AT" dirty="0" smtClean="0"/>
              <a:t>Wertschätzung und Feedback</a:t>
            </a:r>
          </a:p>
          <a:p>
            <a:pPr marL="171450" indent="-171450">
              <a:buFontTx/>
              <a:buChar char="-"/>
            </a:pPr>
            <a:endParaRPr lang="de-AT" dirty="0"/>
          </a:p>
          <a:p>
            <a:pPr marL="171450" indent="-171450">
              <a:buFontTx/>
              <a:buChar char="-"/>
            </a:pPr>
            <a:r>
              <a:rPr lang="de-AT" dirty="0" smtClean="0"/>
              <a:t>75-90 % der Jobsuche und Jobfindung passiert online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CF6B-CD37-4A0C-94AC-3319D3BAD5A6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1021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CF6B-CD37-4A0C-94AC-3319D3BAD5A6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5609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CF6B-CD37-4A0C-94AC-3319D3BAD5A6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2625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CF6B-CD37-4A0C-94AC-3319D3BAD5A6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6588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CF6B-CD37-4A0C-94AC-3319D3BAD5A6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370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EED2-4854-466C-8038-8A1E39278587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E8C-B123-4314-82A2-B250F6B097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62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EED2-4854-466C-8038-8A1E39278587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E8C-B123-4314-82A2-B250F6B097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7417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EED2-4854-466C-8038-8A1E39278587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E8C-B123-4314-82A2-B250F6B097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959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EED2-4854-466C-8038-8A1E39278587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E8C-B123-4314-82A2-B250F6B097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553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EED2-4854-466C-8038-8A1E39278587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E8C-B123-4314-82A2-B250F6B097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108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EED2-4854-466C-8038-8A1E39278587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E8C-B123-4314-82A2-B250F6B097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710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EED2-4854-466C-8038-8A1E39278587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E8C-B123-4314-82A2-B250F6B097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6744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EED2-4854-466C-8038-8A1E39278587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E8C-B123-4314-82A2-B250F6B097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94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EED2-4854-466C-8038-8A1E39278587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E8C-B123-4314-82A2-B250F6B097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206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EED2-4854-466C-8038-8A1E39278587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E8C-B123-4314-82A2-B250F6B097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895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EED2-4854-466C-8038-8A1E39278587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E8C-B123-4314-82A2-B250F6B097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7522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9EED2-4854-466C-8038-8A1E39278587}" type="datetimeFigureOut">
              <a:rPr lang="de-AT" smtClean="0"/>
              <a:t>03.04.2017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6FE8C-B123-4314-82A2-B250F6B097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267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fansage.at/start-dev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8988" y="2262905"/>
            <a:ext cx="7772400" cy="970048"/>
          </a:xfrm>
        </p:spPr>
        <p:txBody>
          <a:bodyPr/>
          <a:lstStyle/>
          <a:p>
            <a:r>
              <a:rPr lang="de-AT" dirty="0" smtClean="0"/>
              <a:t>Grüß euch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82828" y="4714146"/>
            <a:ext cx="6858000" cy="1655762"/>
          </a:xfrm>
        </p:spPr>
        <p:txBody>
          <a:bodyPr/>
          <a:lstStyle/>
          <a:p>
            <a:pPr algn="l"/>
            <a:r>
              <a:rPr lang="de-AT" dirty="0" smtClean="0"/>
              <a:t>AG Regionalentwicklung und Unternehmertum</a:t>
            </a:r>
          </a:p>
          <a:p>
            <a:pPr algn="l"/>
            <a:r>
              <a:rPr lang="de-AT" dirty="0" smtClean="0"/>
              <a:t>Linz, 03.04.2017</a:t>
            </a:r>
            <a:br>
              <a:rPr lang="de-AT" dirty="0" smtClean="0"/>
            </a:br>
            <a:r>
              <a:rPr lang="de-AT" dirty="0" smtClean="0"/>
              <a:t>Stefan Niedermoser</a:t>
            </a:r>
          </a:p>
          <a:p>
            <a:pPr algn="l"/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78" y="5051353"/>
            <a:ext cx="4158872" cy="16405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83" y="5188974"/>
            <a:ext cx="494071" cy="49407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" y="76809"/>
            <a:ext cx="9144000" cy="117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1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575" y="94400"/>
            <a:ext cx="7886700" cy="1325563"/>
          </a:xfrm>
        </p:spPr>
        <p:txBody>
          <a:bodyPr/>
          <a:lstStyle/>
          <a:p>
            <a:r>
              <a:rPr lang="de-AT" dirty="0" smtClean="0"/>
              <a:t>Das Umfeld in der Region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3" y="1872554"/>
            <a:ext cx="3131449" cy="1296796"/>
          </a:xfrm>
        </p:spPr>
      </p:pic>
      <p:sp>
        <p:nvSpPr>
          <p:cNvPr id="5" name="AutoShape 2" descr="Bildergebnis für steinbacher dämmstof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7" name="AutoShape 4" descr="Bildergebnis für steinbacher dämmstoffe"/>
          <p:cNvSpPr>
            <a:spLocks noChangeAspect="1" noChangeArrowheads="1"/>
          </p:cNvSpPr>
          <p:nvPr/>
        </p:nvSpPr>
        <p:spPr bwMode="auto">
          <a:xfrm>
            <a:off x="155575" y="-952500"/>
            <a:ext cx="60007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835968"/>
            <a:ext cx="2009863" cy="66676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513" y="3936659"/>
            <a:ext cx="2413686" cy="48481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9" y="3502732"/>
            <a:ext cx="1912404" cy="136749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40" y="929829"/>
            <a:ext cx="1905000" cy="13335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52" y="4893205"/>
            <a:ext cx="2702422" cy="84450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4" y="5203604"/>
            <a:ext cx="3427842" cy="663186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06" y="1330705"/>
            <a:ext cx="3406089" cy="1159968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83" y="2809561"/>
            <a:ext cx="2438400" cy="52730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48" y="3793884"/>
            <a:ext cx="1854214" cy="117852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02" y="5331935"/>
            <a:ext cx="1591557" cy="6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2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Mein (unternehmerischer) Zugang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02" y="4095135"/>
            <a:ext cx="2206593" cy="330855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37640"/>
          </a:xfrm>
        </p:spPr>
        <p:txBody>
          <a:bodyPr>
            <a:normAutofit fontScale="92500"/>
          </a:bodyPr>
          <a:lstStyle/>
          <a:p>
            <a:r>
              <a:rPr lang="de-AT" dirty="0" smtClean="0"/>
              <a:t>Studium Volkswirtschaft</a:t>
            </a:r>
          </a:p>
          <a:p>
            <a:r>
              <a:rPr lang="de-AT" dirty="0" smtClean="0"/>
              <a:t>Seit 2005 GF LEADER + Regionalmanagement</a:t>
            </a:r>
          </a:p>
          <a:p>
            <a:r>
              <a:rPr lang="de-AT" dirty="0" smtClean="0"/>
              <a:t>Über 10 Jahre selbstständig als Unternehmensberater</a:t>
            </a:r>
          </a:p>
          <a:p>
            <a:r>
              <a:rPr lang="de-AT" dirty="0" smtClean="0"/>
              <a:t>GF von 2 weiteren (kleineren) Betrieben mit 5 MA</a:t>
            </a:r>
          </a:p>
          <a:p>
            <a:pPr lvl="1"/>
            <a:r>
              <a:rPr lang="de-AT" dirty="0" smtClean="0"/>
              <a:t>Davon 1 Gründer- und Technologiezentrum inkl. 60.000 m² Gewerbegrund</a:t>
            </a:r>
          </a:p>
          <a:p>
            <a:r>
              <a:rPr lang="de-AT" dirty="0" smtClean="0"/>
              <a:t>8 Jahre Vorsitzender der Jungen Wirtschaft KB</a:t>
            </a:r>
          </a:p>
          <a:p>
            <a:r>
              <a:rPr lang="de-AT" dirty="0" smtClean="0"/>
              <a:t>WK-Bezirksausschussmitglied</a:t>
            </a:r>
          </a:p>
          <a:p>
            <a:r>
              <a:rPr lang="de-AT" dirty="0" smtClean="0"/>
              <a:t>AR der kapitalstärksten Regionalbank in AT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82068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Die Challenge in der Region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/>
          <a:stretch/>
        </p:blipFill>
        <p:spPr>
          <a:xfrm>
            <a:off x="2531807" y="1450391"/>
            <a:ext cx="6539400" cy="535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24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Die Challenge im Umfeld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93" y="2664405"/>
            <a:ext cx="5166927" cy="4663152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Digitalisierung, Robotik, Automatisierung, künstliche Intelligenz verändern die Arbeitswelt</a:t>
            </a:r>
          </a:p>
          <a:p>
            <a:r>
              <a:rPr lang="de-AT" dirty="0" smtClean="0"/>
              <a:t>Völlig andere Arbeitsauffassung und –</a:t>
            </a:r>
            <a:r>
              <a:rPr lang="de-AT" dirty="0" err="1" smtClean="0"/>
              <a:t>zugänge</a:t>
            </a:r>
            <a:r>
              <a:rPr lang="de-AT" dirty="0" smtClean="0"/>
              <a:t> der jüngeren Generation</a:t>
            </a:r>
          </a:p>
          <a:p>
            <a:r>
              <a:rPr lang="de-AT" dirty="0" smtClean="0"/>
              <a:t>„Plattform-Kapitalismus“</a:t>
            </a:r>
          </a:p>
          <a:p>
            <a:r>
              <a:rPr lang="de-AT" dirty="0" err="1" smtClean="0"/>
              <a:t>Talentemarketing</a:t>
            </a:r>
            <a:endParaRPr lang="de-AT" dirty="0" smtClean="0"/>
          </a:p>
          <a:p>
            <a:r>
              <a:rPr lang="de-AT" dirty="0" smtClean="0"/>
              <a:t>Personal- und Jobsuche passiert online</a:t>
            </a:r>
          </a:p>
          <a:p>
            <a:endParaRPr lang="de-AT" dirty="0"/>
          </a:p>
          <a:p>
            <a:pPr marL="0" indent="0">
              <a:buNone/>
            </a:pPr>
            <a:r>
              <a:rPr lang="de-AT" dirty="0" smtClean="0"/>
              <a:t>=&gt; Mitarbeiter-Recruiting wird zur Regionsaufgabe!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4939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3566" t="9314" r="55511" b="24774"/>
          <a:stretch/>
        </p:blipFill>
        <p:spPr>
          <a:xfrm>
            <a:off x="0" y="102724"/>
            <a:ext cx="9144000" cy="414210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4918" t="89909" r="55511" b="3642"/>
          <a:stretch/>
        </p:blipFill>
        <p:spPr>
          <a:xfrm>
            <a:off x="0" y="6452721"/>
            <a:ext cx="9144000" cy="4052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1" y="4336904"/>
            <a:ext cx="8315707" cy="1948565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-1191912" y="99060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 smtClean="0"/>
              <a:t>Unser Beitrag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42615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6802" y="63457"/>
            <a:ext cx="7886700" cy="1325563"/>
          </a:xfrm>
        </p:spPr>
        <p:txBody>
          <a:bodyPr/>
          <a:lstStyle/>
          <a:p>
            <a:r>
              <a:rPr lang="de-AT" dirty="0" smtClean="0"/>
              <a:t>Was machen wir?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35" y="3178980"/>
            <a:ext cx="6775622" cy="4090782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180" y="1389020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de-AT" dirty="0" smtClean="0"/>
              <a:t>Chefansage ist eine regionale Plattform auf der sich die Köpfe der Unternehmen präsentieren</a:t>
            </a:r>
          </a:p>
          <a:p>
            <a:r>
              <a:rPr lang="de-AT" dirty="0" smtClean="0"/>
              <a:t>Wir stellen Chefinnen und Chefs 9 vordefinierte Fragen und filmen die Antworten</a:t>
            </a:r>
          </a:p>
          <a:p>
            <a:r>
              <a:rPr lang="de-AT" dirty="0" smtClean="0"/>
              <a:t>Wir stellen die Unternehmen inkl. den Videos und Einzelfragen auf einer Plattform dar</a:t>
            </a:r>
          </a:p>
          <a:p>
            <a:r>
              <a:rPr lang="de-AT" dirty="0" smtClean="0"/>
              <a:t>Slogan: Schau zuerst was Chef und Chefin sagen</a:t>
            </a:r>
            <a:br>
              <a:rPr lang="de-AT" dirty="0" smtClean="0"/>
            </a:br>
            <a:r>
              <a:rPr lang="de-AT" dirty="0" smtClean="0"/>
              <a:t>Claim: Wie der Chef, so das Unternehmen</a:t>
            </a:r>
          </a:p>
          <a:p>
            <a:r>
              <a:rPr lang="de-AT" dirty="0" smtClean="0"/>
              <a:t>Wir bedienen den Berufsbildungsunterricht in den Schulen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05470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Welchen Nutzen erreichen wir?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72" y="3715197"/>
            <a:ext cx="4390768" cy="3254657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AT" dirty="0" smtClean="0"/>
              <a:t>Unternehmen vernetzen sich bereits im Voraus, teilen so auch potenzielle Bewerber</a:t>
            </a:r>
          </a:p>
          <a:p>
            <a:r>
              <a:rPr lang="de-AT" dirty="0" smtClean="0"/>
              <a:t>Interessierte lernen das UN von einer völlig neuen Seite kennen</a:t>
            </a:r>
          </a:p>
          <a:p>
            <a:r>
              <a:rPr lang="de-AT" dirty="0" smtClean="0"/>
              <a:t>Ich erhalte Infos, die ich auf keinem Jobinserat und keiner Homepage finde</a:t>
            </a:r>
          </a:p>
          <a:p>
            <a:r>
              <a:rPr lang="de-AT" dirty="0" smtClean="0"/>
              <a:t>Wir sind auf den Kanälen, wo die Jobsuchenden sind</a:t>
            </a:r>
          </a:p>
          <a:p>
            <a:r>
              <a:rPr lang="de-AT" dirty="0" smtClean="0"/>
              <a:t>Wir präsentieren die Vielfalt an Arbeitsmöglichkeiten in der Region</a:t>
            </a:r>
          </a:p>
        </p:txBody>
      </p:sp>
    </p:spTree>
    <p:extLst>
      <p:ext uri="{BB962C8B-B14F-4D97-AF65-F5344CB8AC3E}">
        <p14:creationId xmlns:p14="http://schemas.microsoft.com/office/powerpoint/2010/main" val="8869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Beispiel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4832" t="9209" r="55361"/>
          <a:stretch/>
        </p:blipFill>
        <p:spPr>
          <a:xfrm>
            <a:off x="267767" y="1370218"/>
            <a:ext cx="8554957" cy="54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7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365</Words>
  <Application>Microsoft Office PowerPoint</Application>
  <PresentationFormat>Bildschirmpräsentation (4:3)</PresentationFormat>
  <Paragraphs>68</Paragraphs>
  <Slides>9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Grüß euch</vt:lpstr>
      <vt:lpstr>Das Umfeld in der Region</vt:lpstr>
      <vt:lpstr>Mein (unternehmerischer) Zugang</vt:lpstr>
      <vt:lpstr>Die Challenge in der Region</vt:lpstr>
      <vt:lpstr>Die Challenge im Umfeld</vt:lpstr>
      <vt:lpstr>PowerPoint-Präsentation</vt:lpstr>
      <vt:lpstr>Was machen wir?</vt:lpstr>
      <vt:lpstr>Welchen Nutzen erreichen wir?</vt:lpstr>
      <vt:lpstr>Beispiel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Umfeld</dc:title>
  <dc:creator>Stefan Niedermoser</dc:creator>
  <cp:lastModifiedBy>Stefan Niedermoser</cp:lastModifiedBy>
  <cp:revision>18</cp:revision>
  <dcterms:created xsi:type="dcterms:W3CDTF">2017-03-31T12:07:29Z</dcterms:created>
  <dcterms:modified xsi:type="dcterms:W3CDTF">2017-04-03T11:19:37Z</dcterms:modified>
</cp:coreProperties>
</file>