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2" r:id="rId2"/>
    <p:sldMasterId id="2147483921" r:id="rId3"/>
  </p:sldMasterIdLst>
  <p:notesMasterIdLst>
    <p:notesMasterId r:id="rId25"/>
  </p:notesMasterIdLst>
  <p:handoutMasterIdLst>
    <p:handoutMasterId r:id="rId26"/>
  </p:handoutMasterIdLst>
  <p:sldIdLst>
    <p:sldId id="306" r:id="rId4"/>
    <p:sldId id="634" r:id="rId5"/>
    <p:sldId id="636" r:id="rId6"/>
    <p:sldId id="635" r:id="rId7"/>
    <p:sldId id="525" r:id="rId8"/>
    <p:sldId id="628" r:id="rId9"/>
    <p:sldId id="629" r:id="rId10"/>
    <p:sldId id="578" r:id="rId11"/>
    <p:sldId id="613" r:id="rId12"/>
    <p:sldId id="614" r:id="rId13"/>
    <p:sldId id="633" r:id="rId14"/>
    <p:sldId id="548" r:id="rId15"/>
    <p:sldId id="630" r:id="rId16"/>
    <p:sldId id="546" r:id="rId17"/>
    <p:sldId id="590" r:id="rId18"/>
    <p:sldId id="549" r:id="rId19"/>
    <p:sldId id="591" r:id="rId20"/>
    <p:sldId id="609" r:id="rId21"/>
    <p:sldId id="598" r:id="rId22"/>
    <p:sldId id="631" r:id="rId23"/>
    <p:sldId id="268" r:id="rId2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30">
          <p15:clr>
            <a:srgbClr val="A4A3A4"/>
          </p15:clr>
        </p15:guide>
        <p15:guide id="2" orient="horz" pos="1548">
          <p15:clr>
            <a:srgbClr val="A4A3A4"/>
          </p15:clr>
        </p15:guide>
        <p15:guide id="3" orient="horz" pos="2863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F5B5F"/>
    <a:srgbClr val="B05D18"/>
    <a:srgbClr val="C4671A"/>
    <a:srgbClr val="884712"/>
    <a:srgbClr val="82B644"/>
    <a:srgbClr val="89AF4B"/>
    <a:srgbClr val="000000"/>
    <a:srgbClr val="3328C2"/>
    <a:srgbClr val="FF7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9568" autoAdjust="0"/>
  </p:normalViewPr>
  <p:slideViewPr>
    <p:cSldViewPr showGuides="1">
      <p:cViewPr varScale="1">
        <p:scale>
          <a:sx n="88" d="100"/>
          <a:sy n="88" d="100"/>
        </p:scale>
        <p:origin x="-1044" y="-102"/>
      </p:cViewPr>
      <p:guideLst>
        <p:guide orient="horz" pos="1230"/>
        <p:guide orient="horz" pos="1548"/>
        <p:guide orient="horz" pos="2863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0"/>
          </a:xfrm>
          <a:prstGeom prst="rect">
            <a:avLst/>
          </a:prstGeom>
        </p:spPr>
        <p:txBody>
          <a:bodyPr vert="horz" lIns="94424" tIns="47211" rIns="94424" bIns="472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6" y="2"/>
            <a:ext cx="3076363" cy="511730"/>
          </a:xfrm>
          <a:prstGeom prst="rect">
            <a:avLst/>
          </a:prstGeom>
        </p:spPr>
        <p:txBody>
          <a:bodyPr vert="horz" lIns="94424" tIns="47211" rIns="94424" bIns="472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75D66AD8-D914-453E-A68B-183E0E146E03}" type="datetimeFigureOut">
              <a:rPr lang="de-DE"/>
              <a:pPr>
                <a:defRPr/>
              </a:pPr>
              <a:t>31.03.2017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6363" cy="511730"/>
          </a:xfrm>
          <a:prstGeom prst="rect">
            <a:avLst/>
          </a:prstGeom>
        </p:spPr>
        <p:txBody>
          <a:bodyPr vert="horz" lIns="94424" tIns="47211" rIns="94424" bIns="472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6" y="9721108"/>
            <a:ext cx="3076363" cy="511730"/>
          </a:xfrm>
          <a:prstGeom prst="rect">
            <a:avLst/>
          </a:prstGeom>
        </p:spPr>
        <p:txBody>
          <a:bodyPr vert="horz" lIns="94424" tIns="47211" rIns="94424" bIns="472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4863B2C9-F414-4103-9F9C-38206169E1D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596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0"/>
          </a:xfrm>
          <a:prstGeom prst="rect">
            <a:avLst/>
          </a:prstGeom>
        </p:spPr>
        <p:txBody>
          <a:bodyPr vert="horz" lIns="94424" tIns="47211" rIns="94424" bIns="472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0"/>
          </a:xfrm>
          <a:prstGeom prst="rect">
            <a:avLst/>
          </a:prstGeom>
        </p:spPr>
        <p:txBody>
          <a:bodyPr vert="horz" lIns="94424" tIns="47211" rIns="94424" bIns="472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80103DBE-69B6-44A0-BE41-1811B974D137}" type="datetimeFigureOut">
              <a:rPr lang="de-DE"/>
              <a:pPr>
                <a:defRPr/>
              </a:pPr>
              <a:t>31.03.2017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24" tIns="47211" rIns="94424" bIns="47211" rtlCol="0" anchor="ctr"/>
          <a:lstStyle/>
          <a:p>
            <a:pPr lvl="0"/>
            <a:endParaRPr lang="de-AT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2" y="4861445"/>
            <a:ext cx="5679440" cy="4605576"/>
          </a:xfrm>
          <a:prstGeom prst="rect">
            <a:avLst/>
          </a:prstGeom>
        </p:spPr>
        <p:txBody>
          <a:bodyPr vert="horz" lIns="94424" tIns="47211" rIns="94424" bIns="47211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0"/>
          </a:xfrm>
          <a:prstGeom prst="rect">
            <a:avLst/>
          </a:prstGeom>
        </p:spPr>
        <p:txBody>
          <a:bodyPr vert="horz" lIns="94424" tIns="47211" rIns="94424" bIns="472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0"/>
          </a:xfrm>
          <a:prstGeom prst="rect">
            <a:avLst/>
          </a:prstGeom>
        </p:spPr>
        <p:txBody>
          <a:bodyPr vert="horz" lIns="94424" tIns="47211" rIns="94424" bIns="472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19BBD797-3A4D-4CB3-A5C9-4FE25D6A9F1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701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27C096-66D0-4010-8547-B7847E780730}" type="slidenum">
              <a:rPr lang="de-AT" smtClean="0"/>
              <a:pPr>
                <a:defRPr/>
              </a:pPr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658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3188" indent="-2973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9520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5328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1136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6944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2752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8560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44368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6D36F-30BB-499C-B4B9-96BC5B1AD9BD}" type="slidenum">
              <a:rPr lang="de-AT">
                <a:solidFill>
                  <a:prstClr val="black"/>
                </a:solidFill>
                <a:latin typeface="Calibri" panose="020F0502020204030204" pitchFamily="34" charset="0"/>
              </a:rPr>
              <a:pPr/>
              <a:t>19</a:t>
            </a:fld>
            <a:endParaRPr lang="de-AT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3188" indent="-2973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9520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5328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1136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6944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2752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8560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44368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6D36F-30BB-499C-B4B9-96BC5B1AD9BD}" type="slidenum">
              <a:rPr lang="de-AT">
                <a:solidFill>
                  <a:prstClr val="black"/>
                </a:solidFill>
                <a:latin typeface="Calibri" panose="020F0502020204030204" pitchFamily="34" charset="0"/>
              </a:rPr>
              <a:pPr/>
              <a:t>8</a:t>
            </a:fld>
            <a:endParaRPr lang="de-AT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52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3188" indent="-2973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9520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5328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1136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6944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2752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8560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44368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6D36F-30BB-499C-B4B9-96BC5B1AD9BD}" type="slidenum">
              <a:rPr lang="de-AT">
                <a:solidFill>
                  <a:prstClr val="black"/>
                </a:solidFill>
                <a:latin typeface="Calibri" panose="020F0502020204030204" pitchFamily="34" charset="0"/>
              </a:rPr>
              <a:pPr/>
              <a:t>11</a:t>
            </a:fld>
            <a:endParaRPr lang="de-AT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3188" indent="-2973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9520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5328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1136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6944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2752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8560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44368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6D36F-30BB-499C-B4B9-96BC5B1AD9BD}" type="slidenum">
              <a:rPr lang="de-AT">
                <a:latin typeface="Calibri" panose="020F0502020204030204" pitchFamily="34" charset="0"/>
              </a:rPr>
              <a:pPr/>
              <a:t>12</a:t>
            </a:fld>
            <a:endParaRPr lang="de-A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85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3090" indent="-2973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9370" indent="-23787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5118" indent="-23787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40865" indent="-23787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16613" indent="-2378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92361" indent="-2378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68109" indent="-2378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43857" indent="-2378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2DE31E-817F-4A48-993E-36CF1141726B}" type="slidenum">
              <a:rPr lang="de-AT" altLang="de-DE">
                <a:latin typeface="Calibri" pitchFamily="34" charset="0"/>
              </a:rPr>
              <a:pPr/>
              <a:t>13</a:t>
            </a:fld>
            <a:endParaRPr lang="de-AT" altLang="de-DE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9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3188" indent="-2973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9520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5328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1136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6944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2752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8560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44368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6D36F-30BB-499C-B4B9-96BC5B1AD9BD}" type="slidenum">
              <a:rPr lang="de-AT">
                <a:latin typeface="Calibri" panose="020F0502020204030204" pitchFamily="34" charset="0"/>
              </a:rPr>
              <a:pPr/>
              <a:t>14</a:t>
            </a:fld>
            <a:endParaRPr lang="de-A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06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3188" indent="-2973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9520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5328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1136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6944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2752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8560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44368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6D36F-30BB-499C-B4B9-96BC5B1AD9BD}" type="slidenum">
              <a:rPr lang="de-AT">
                <a:solidFill>
                  <a:prstClr val="black"/>
                </a:solidFill>
                <a:latin typeface="Calibri" panose="020F0502020204030204" pitchFamily="34" charset="0"/>
              </a:rPr>
              <a:pPr/>
              <a:t>15</a:t>
            </a:fld>
            <a:endParaRPr lang="de-AT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3188" indent="-2973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9520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5328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1136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6944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2752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8560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44368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6D36F-30BB-499C-B4B9-96BC5B1AD9BD}" type="slidenum">
              <a:rPr lang="de-AT">
                <a:latin typeface="Calibri" panose="020F0502020204030204" pitchFamily="34" charset="0"/>
              </a:rPr>
              <a:pPr/>
              <a:t>16</a:t>
            </a:fld>
            <a:endParaRPr lang="de-A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7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3188" indent="-2973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9520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5328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41136" indent="-237904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6944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92752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8560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44368" indent="-2379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6D36F-30BB-499C-B4B9-96BC5B1AD9BD}" type="slidenum">
              <a:rPr lang="de-AT">
                <a:latin typeface="Calibri" panose="020F0502020204030204" pitchFamily="34" charset="0"/>
              </a:rPr>
              <a:pPr/>
              <a:t>18</a:t>
            </a:fld>
            <a:endParaRPr lang="de-AT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2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7.gi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7" descr="Kraft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9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2765425"/>
            <a:ext cx="1063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7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671638"/>
            <a:ext cx="1063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8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2" y="2857496"/>
            <a:ext cx="7834948" cy="3349040"/>
          </a:xfrm>
        </p:spPr>
        <p:txBody>
          <a:bodyPr/>
          <a:lstStyle>
            <a:lvl1pPr marL="222250" indent="-222250">
              <a:buSzPct val="100000"/>
              <a:buFont typeface="Symbol" pitchFamily="18" charset="2"/>
              <a:buChar char="-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477838" indent="-255588">
              <a:buFont typeface="Arial" pitchFamily="34" charset="0"/>
              <a:buChar char="•"/>
              <a:defRPr sz="1800">
                <a:latin typeface="Times New Roman" pitchFamily="18" charset="0"/>
                <a:cs typeface="Times New Roman" pitchFamily="18" charset="0"/>
              </a:defRPr>
            </a:lvl2pPr>
            <a:lvl3pPr marL="709613" indent="-231775"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540358" y="1747040"/>
            <a:ext cx="7826402" cy="693444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4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88CCB0-6017-4516-B113-B6F76BA72FF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ohne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671638"/>
            <a:ext cx="1063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2" y="1743196"/>
            <a:ext cx="7834948" cy="4420610"/>
          </a:xfrm>
        </p:spPr>
        <p:txBody>
          <a:bodyPr/>
          <a:lstStyle>
            <a:lvl1pPr marL="222250" indent="-222250">
              <a:buSzPct val="100000"/>
              <a:buFont typeface="Symbol" pitchFamily="18" charset="2"/>
              <a:buChar char="-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477838" indent="-255588">
              <a:buFont typeface="Arial" pitchFamily="34" charset="0"/>
              <a:buChar char="•"/>
              <a:defRPr sz="1800">
                <a:latin typeface="Times New Roman" pitchFamily="18" charset="0"/>
                <a:cs typeface="Times New Roman" pitchFamily="18" charset="0"/>
              </a:defRPr>
            </a:lvl2pPr>
            <a:lvl3pPr marL="709613" indent="-231775"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5C0FC7-E47A-4037-8595-F287DE590F3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8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14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raft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power_point_kaster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225" y="4562475"/>
            <a:ext cx="1079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power_point_kaster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4562475"/>
            <a:ext cx="106363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Inhaltsplatzhalter 3"/>
          <p:cNvSpPr>
            <a:spLocks noGrp="1"/>
          </p:cNvSpPr>
          <p:nvPr>
            <p:ph sz="half" idx="2"/>
          </p:nvPr>
        </p:nvSpPr>
        <p:spPr>
          <a:xfrm>
            <a:off x="4617086" y="4643446"/>
            <a:ext cx="3741128" cy="15566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4" name="Bildplatzhalter 2"/>
          <p:cNvSpPr>
            <a:spLocks noGrp="1"/>
          </p:cNvSpPr>
          <p:nvPr>
            <p:ph type="pic" idx="14"/>
          </p:nvPr>
        </p:nvSpPr>
        <p:spPr>
          <a:xfrm>
            <a:off x="4729506" y="1728510"/>
            <a:ext cx="3600000" cy="268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5" name="Inhaltsplatzhalter 3"/>
          <p:cNvSpPr>
            <a:spLocks noGrp="1"/>
          </p:cNvSpPr>
          <p:nvPr>
            <p:ph sz="half" idx="15"/>
          </p:nvPr>
        </p:nvSpPr>
        <p:spPr>
          <a:xfrm>
            <a:off x="530490" y="4643446"/>
            <a:ext cx="3755758" cy="155661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7" name="Bildplatzhalter 2"/>
          <p:cNvSpPr>
            <a:spLocks noGrp="1"/>
          </p:cNvSpPr>
          <p:nvPr>
            <p:ph type="pic" idx="16"/>
          </p:nvPr>
        </p:nvSpPr>
        <p:spPr>
          <a:xfrm>
            <a:off x="642910" y="1728510"/>
            <a:ext cx="3600000" cy="268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8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DDC0FA-5D63-4107-ABC8-1525B6D7D9A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12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49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722438"/>
            <a:ext cx="1063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225" y="4562475"/>
            <a:ext cx="1079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3697288"/>
            <a:ext cx="1079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1098" y="1794472"/>
            <a:ext cx="3738058" cy="169703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7086" y="4643446"/>
            <a:ext cx="3741128" cy="15566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5"/>
          </p:nvPr>
        </p:nvSpPr>
        <p:spPr>
          <a:xfrm>
            <a:off x="531098" y="3769098"/>
            <a:ext cx="3755150" cy="24343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idx="14"/>
          </p:nvPr>
        </p:nvSpPr>
        <p:spPr>
          <a:xfrm>
            <a:off x="4729506" y="1728510"/>
            <a:ext cx="3600000" cy="268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58B572-8B39-4217-B623-92DB534EA20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14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798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logos (letzte Se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459788" y="6356350"/>
            <a:ext cx="469900" cy="365125"/>
          </a:xfrm>
        </p:spPr>
        <p:txBody>
          <a:bodyPr/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7DBFAA6F-8619-46A9-80AA-5F9B3001E99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 descr="Kraft_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53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scheff\_print\ppt\_out\090610_ppt_361\jpgs_600dpi\ppt_361_leiste02.jpg"/>
          <p:cNvPicPr>
            <a:picLocks noChangeAspect="1" noChangeArrowheads="1"/>
          </p:cNvPicPr>
          <p:nvPr userDrawn="1"/>
        </p:nvPicPr>
        <p:blipFill>
          <a:blip r:embed="rId2" cstate="print"/>
          <a:srcRect t="17361"/>
          <a:stretch>
            <a:fillRect/>
          </a:stretch>
        </p:blipFill>
        <p:spPr bwMode="auto">
          <a:xfrm rot="5400000">
            <a:off x="3868253" y="-3868253"/>
            <a:ext cx="725096" cy="8461602"/>
          </a:xfrm>
          <a:prstGeom prst="rect">
            <a:avLst/>
          </a:prstGeom>
          <a:noFill/>
        </p:spPr>
      </p:pic>
      <p:pic>
        <p:nvPicPr>
          <p:cNvPr id="7" name="Picture 2" descr="Z:\scheff\_print\ppt\_out\090610_ppt_361\jpgs_600dpi\ppt_361_leiste02.jpg"/>
          <p:cNvPicPr>
            <a:picLocks noChangeAspect="1" noChangeArrowheads="1"/>
          </p:cNvPicPr>
          <p:nvPr userDrawn="1"/>
        </p:nvPicPr>
        <p:blipFill>
          <a:blip r:embed="rId3" cstate="print"/>
          <a:srcRect b="80498"/>
          <a:stretch>
            <a:fillRect/>
          </a:stretch>
        </p:blipFill>
        <p:spPr bwMode="auto">
          <a:xfrm>
            <a:off x="8327121" y="0"/>
            <a:ext cx="817967" cy="725093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 userDrawn="1"/>
        </p:nvSpPr>
        <p:spPr>
          <a:xfrm>
            <a:off x="7386722" y="0"/>
            <a:ext cx="993690" cy="73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83997" tIns="43678" rIns="83997" bIns="436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53410" eaLnBrk="0" hangingPunct="0">
              <a:spcAft>
                <a:spcPct val="30000"/>
              </a:spcAft>
            </a:pPr>
            <a:endParaRPr lang="de-AT" sz="11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276148" y="406432"/>
            <a:ext cx="285796" cy="303731"/>
          </a:xfrm>
          <a:prstGeom prst="rect">
            <a:avLst/>
          </a:prstGeom>
          <a:solidFill>
            <a:srgbClr val="6758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325" tIns="42662" rIns="85325" bIns="42662" anchor="ctr"/>
          <a:lstStyle/>
          <a:p>
            <a:endParaRPr lang="en-US" sz="2200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627896" y="416502"/>
            <a:ext cx="0" cy="95479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341" tIns="42670" rIns="85341" bIns="42670" anchor="ctr"/>
          <a:lstStyle/>
          <a:p>
            <a:endParaRPr lang="de-AT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192608" y="437554"/>
            <a:ext cx="455807" cy="26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997" tIns="43678" rIns="83997" bIns="43678" anchor="ctr" anchorCtr="1"/>
          <a:lstStyle/>
          <a:p>
            <a:fld id="{BBE16F3F-8682-40EE-ABBF-2EFE02C8F057}" type="slidenum">
              <a:rPr lang="de-DE" b="1">
                <a:solidFill>
                  <a:prstClr val="white"/>
                </a:solidFill>
                <a:latin typeface="Corbel" pitchFamily="34" charset="0"/>
              </a:rPr>
              <a:pPr/>
              <a:t>‹Nr.›</a:t>
            </a:fld>
            <a:endParaRPr lang="de-DE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03498" y="436452"/>
            <a:ext cx="5966537" cy="259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75851"/>
                </a:solidFill>
                <a:latin typeface="Corbel" pitchFamily="34" charset="0"/>
              </a:defRPr>
            </a:lvl1pPr>
          </a:lstStyle>
          <a:p>
            <a:pPr lvl="0"/>
            <a:r>
              <a:rPr lang="de-DE" dirty="0" smtClean="0"/>
              <a:t>KAPITEL</a:t>
            </a:r>
            <a:endParaRPr lang="de-AT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703497" y="1619397"/>
            <a:ext cx="8129791" cy="4909311"/>
          </a:xfrm>
          <a:prstGeom prst="rect">
            <a:avLst/>
          </a:prstGeom>
          <a:solidFill>
            <a:schemeClr val="bg1"/>
          </a:solidFill>
          <a:ln>
            <a:solidFill>
              <a:srgbClr val="DFDA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64460" indent="-164460">
              <a:defRPr sz="1700">
                <a:latin typeface="Corbel" pitchFamily="34" charset="0"/>
              </a:defRPr>
            </a:lvl1pPr>
            <a:lvl2pPr marL="336327" indent="-171867">
              <a:tabLst/>
              <a:defRPr sz="1700">
                <a:latin typeface="Corbel" pitchFamily="34" charset="0"/>
              </a:defRPr>
            </a:lvl2pPr>
            <a:lvl3pPr marL="499304" indent="-162978">
              <a:tabLst/>
              <a:defRPr sz="1700">
                <a:latin typeface="Corbel" pitchFamily="34" charset="0"/>
              </a:defRPr>
            </a:lvl3pPr>
            <a:lvl4pPr marL="672653" indent="-173349">
              <a:tabLst/>
              <a:defRPr sz="1700">
                <a:latin typeface="Corbel" pitchFamily="34" charset="0"/>
              </a:defRPr>
            </a:lvl4pPr>
            <a:lvl5pPr marL="835630" indent="-162978">
              <a:buFont typeface="Arial" pitchFamily="34" charset="0"/>
              <a:buChar char="•"/>
              <a:tabLst/>
              <a:defRPr sz="1700">
                <a:latin typeface="Corbe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703499" y="885631"/>
            <a:ext cx="8129790" cy="48566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>
              <a:defRPr lang="de-AT" sz="2200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pPr lvl="0"/>
            <a:r>
              <a:rPr lang="de-DE" dirty="0" smtClean="0"/>
              <a:t>Action Title</a:t>
            </a:r>
            <a:endParaRPr lang="de-AT" dirty="0"/>
          </a:p>
        </p:txBody>
      </p:sp>
      <p:pic>
        <p:nvPicPr>
          <p:cNvPr id="10" name="Picture 3" descr="S:\04_Projekte_aktuell laufend\ÖWG\oewg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975" y="153369"/>
            <a:ext cx="941262" cy="465276"/>
          </a:xfrm>
          <a:prstGeom prst="rect">
            <a:avLst/>
          </a:prstGeom>
          <a:noFill/>
        </p:spPr>
      </p:pic>
      <p:sp>
        <p:nvSpPr>
          <p:cNvPr id="15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16" name="Grafik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69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3" y="4214813"/>
            <a:ext cx="1079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712898" cy="228601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3000"/>
              </a:spcAft>
              <a:defRPr sz="9000" b="1" kern="1300" spc="0" normalizeH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4794" y="4286256"/>
            <a:ext cx="4034800" cy="114300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28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 descr="Kraft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2" y="2857496"/>
            <a:ext cx="7834948" cy="3349040"/>
          </a:xfrm>
        </p:spPr>
        <p:txBody>
          <a:bodyPr/>
          <a:lstStyle>
            <a:lvl1pPr marL="222250" indent="-222250">
              <a:buSzPct val="100000"/>
              <a:buFont typeface="Symbol" pitchFamily="18" charset="2"/>
              <a:buChar char="-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477838" indent="-255588">
              <a:buFont typeface="Arial" pitchFamily="34" charset="0"/>
              <a:buChar char="•"/>
              <a:defRPr sz="1800">
                <a:latin typeface="Times New Roman" pitchFamily="18" charset="0"/>
                <a:cs typeface="Times New Roman" pitchFamily="18" charset="0"/>
              </a:defRPr>
            </a:lvl2pPr>
            <a:lvl3pPr marL="709613" indent="-231775"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540358" y="1747040"/>
            <a:ext cx="7826402" cy="693444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4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80699D-63A4-43D5-A6FE-FDC1D7803C2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Grafik 6" descr="power_point_kaster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8" y="1671638"/>
            <a:ext cx="1063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69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ohne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2" y="1743196"/>
            <a:ext cx="7834948" cy="4420610"/>
          </a:xfrm>
        </p:spPr>
        <p:txBody>
          <a:bodyPr/>
          <a:lstStyle>
            <a:lvl1pPr marL="222250" indent="-222250">
              <a:buSzPct val="100000"/>
              <a:buFont typeface="Symbol" pitchFamily="18" charset="2"/>
              <a:buChar char="-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477838" indent="-255588">
              <a:buFont typeface="Arial" pitchFamily="34" charset="0"/>
              <a:buChar char="•"/>
              <a:defRPr sz="1800">
                <a:latin typeface="Times New Roman" pitchFamily="18" charset="0"/>
                <a:cs typeface="Times New Roman" pitchFamily="18" charset="0"/>
              </a:defRPr>
            </a:lvl2pPr>
            <a:lvl3pPr marL="709613" indent="-231775"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47FBD3-F9D9-45DE-A1A4-72AAC898DEC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79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225" y="4562475"/>
            <a:ext cx="1079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4562475"/>
            <a:ext cx="106363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Inhaltsplatzhalter 3"/>
          <p:cNvSpPr>
            <a:spLocks noGrp="1"/>
          </p:cNvSpPr>
          <p:nvPr>
            <p:ph sz="half" idx="2"/>
          </p:nvPr>
        </p:nvSpPr>
        <p:spPr>
          <a:xfrm>
            <a:off x="4617086" y="4643446"/>
            <a:ext cx="3741128" cy="15566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4" name="Bildplatzhalter 2"/>
          <p:cNvSpPr>
            <a:spLocks noGrp="1"/>
          </p:cNvSpPr>
          <p:nvPr>
            <p:ph type="pic" idx="14"/>
          </p:nvPr>
        </p:nvSpPr>
        <p:spPr>
          <a:xfrm>
            <a:off x="4729506" y="1728510"/>
            <a:ext cx="3600000" cy="268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5" name="Inhaltsplatzhalter 3"/>
          <p:cNvSpPr>
            <a:spLocks noGrp="1"/>
          </p:cNvSpPr>
          <p:nvPr>
            <p:ph sz="half" idx="15"/>
          </p:nvPr>
        </p:nvSpPr>
        <p:spPr>
          <a:xfrm>
            <a:off x="530490" y="4643446"/>
            <a:ext cx="3755758" cy="155661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7" name="Bildplatzhalter 2"/>
          <p:cNvSpPr>
            <a:spLocks noGrp="1"/>
          </p:cNvSpPr>
          <p:nvPr>
            <p:ph type="pic" idx="16"/>
          </p:nvPr>
        </p:nvSpPr>
        <p:spPr>
          <a:xfrm>
            <a:off x="642910" y="1728510"/>
            <a:ext cx="3600000" cy="268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8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2CD678-D9F3-4873-8079-6728020AD1F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2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mit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2765425"/>
            <a:ext cx="106362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7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671638"/>
            <a:ext cx="1063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2" y="2857496"/>
            <a:ext cx="7834948" cy="3349040"/>
          </a:xfrm>
        </p:spPr>
        <p:txBody>
          <a:bodyPr/>
          <a:lstStyle>
            <a:lvl1pPr marL="222250" indent="-222250">
              <a:buSzPct val="100000"/>
              <a:buFont typeface="Symbol" pitchFamily="18" charset="2"/>
              <a:buChar char="-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477838" indent="-255588">
              <a:buFont typeface="Arial" pitchFamily="34" charset="0"/>
              <a:buChar char="•"/>
              <a:defRPr sz="1800">
                <a:latin typeface="Times New Roman" pitchFamily="18" charset="0"/>
                <a:cs typeface="Times New Roman" pitchFamily="18" charset="0"/>
              </a:defRPr>
            </a:lvl2pPr>
            <a:lvl3pPr marL="709613" indent="-231775"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540358" y="1747040"/>
            <a:ext cx="7826402" cy="693444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4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80699D-63A4-43D5-A6FE-FDC1D7803C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9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722438"/>
            <a:ext cx="1063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225" y="4562475"/>
            <a:ext cx="1079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3697288"/>
            <a:ext cx="1079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1098" y="1794472"/>
            <a:ext cx="3738058" cy="169703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7086" y="4643446"/>
            <a:ext cx="3741128" cy="15566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5"/>
          </p:nvPr>
        </p:nvSpPr>
        <p:spPr>
          <a:xfrm>
            <a:off x="531098" y="3769098"/>
            <a:ext cx="3755150" cy="24343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idx="14"/>
          </p:nvPr>
        </p:nvSpPr>
        <p:spPr>
          <a:xfrm>
            <a:off x="4729506" y="1728510"/>
            <a:ext cx="3600000" cy="268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43E93F-8FEC-45C4-B063-4BD59DA3C36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6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folie (vorletzte Se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722438"/>
            <a:ext cx="1063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8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3500438"/>
            <a:ext cx="1079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531098" y="1794473"/>
            <a:ext cx="3392830" cy="1491652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half" idx="15"/>
          </p:nvPr>
        </p:nvSpPr>
        <p:spPr>
          <a:xfrm>
            <a:off x="500034" y="3643314"/>
            <a:ext cx="3423894" cy="185738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8459788" y="6356350"/>
            <a:ext cx="4699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93FF32-A437-4879-B154-AB50F1C8760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5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 (letzte Se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Kraft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459788" y="6356350"/>
            <a:ext cx="4699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13C372-1FE3-4AB4-AC85-A9FA974982C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1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1484784"/>
            <a:ext cx="1079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9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ohne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 descr="Kraft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2" y="1743196"/>
            <a:ext cx="7834948" cy="4420610"/>
          </a:xfrm>
        </p:spPr>
        <p:txBody>
          <a:bodyPr/>
          <a:lstStyle>
            <a:lvl1pPr marL="222250" indent="-222250">
              <a:buSzPct val="100000"/>
              <a:buFont typeface="Symbol" pitchFamily="18" charset="2"/>
              <a:buChar char="-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477838" indent="-255588">
              <a:buFont typeface="Arial" pitchFamily="34" charset="0"/>
              <a:buChar char="•"/>
              <a:defRPr sz="1800">
                <a:latin typeface="Times New Roman" pitchFamily="18" charset="0"/>
                <a:cs typeface="Times New Roman" pitchFamily="18" charset="0"/>
              </a:defRPr>
            </a:lvl2pPr>
            <a:lvl3pPr marL="709613" indent="-231775">
              <a:defRPr sz="1600">
                <a:latin typeface="Times New Roman" pitchFamily="18" charset="0"/>
                <a:cs typeface="Times New Roman" pitchFamily="18" charset="0"/>
              </a:defRPr>
            </a:lvl3pPr>
            <a:lvl4pPr>
              <a:defRPr sz="2000">
                <a:latin typeface="Times New Roman" pitchFamily="18" charset="0"/>
                <a:cs typeface="Times New Roman" pitchFamily="18" charset="0"/>
              </a:defRPr>
            </a:lvl4pPr>
            <a:lvl5pPr>
              <a:defRPr sz="20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47FBD3-F9D9-45DE-A1A4-72AAC898DEC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8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2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225" y="4562475"/>
            <a:ext cx="1079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4562475"/>
            <a:ext cx="106363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Inhaltsplatzhalter 3"/>
          <p:cNvSpPr>
            <a:spLocks noGrp="1"/>
          </p:cNvSpPr>
          <p:nvPr>
            <p:ph sz="half" idx="2"/>
          </p:nvPr>
        </p:nvSpPr>
        <p:spPr>
          <a:xfrm>
            <a:off x="4617086" y="4643446"/>
            <a:ext cx="3741128" cy="15566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4" name="Bildplatzhalter 2"/>
          <p:cNvSpPr>
            <a:spLocks noGrp="1"/>
          </p:cNvSpPr>
          <p:nvPr>
            <p:ph type="pic" idx="14"/>
          </p:nvPr>
        </p:nvSpPr>
        <p:spPr>
          <a:xfrm>
            <a:off x="4729506" y="1728510"/>
            <a:ext cx="3600000" cy="268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5" name="Inhaltsplatzhalter 3"/>
          <p:cNvSpPr>
            <a:spLocks noGrp="1"/>
          </p:cNvSpPr>
          <p:nvPr>
            <p:ph sz="half" idx="15"/>
          </p:nvPr>
        </p:nvSpPr>
        <p:spPr>
          <a:xfrm>
            <a:off x="530490" y="4643446"/>
            <a:ext cx="3755758" cy="155661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7" name="Bildplatzhalter 2"/>
          <p:cNvSpPr>
            <a:spLocks noGrp="1"/>
          </p:cNvSpPr>
          <p:nvPr>
            <p:ph type="pic" idx="16"/>
          </p:nvPr>
        </p:nvSpPr>
        <p:spPr>
          <a:xfrm>
            <a:off x="642910" y="1728510"/>
            <a:ext cx="3600000" cy="268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8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7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2CD678-D9F3-4873-8079-6728020AD1F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12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722438"/>
            <a:ext cx="1063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225" y="4562475"/>
            <a:ext cx="107950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3697288"/>
            <a:ext cx="1079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1098" y="1794472"/>
            <a:ext cx="3738058" cy="169703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7086" y="4643446"/>
            <a:ext cx="3741128" cy="155661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31812" y="357166"/>
            <a:ext cx="571504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5"/>
          </p:nvPr>
        </p:nvSpPr>
        <p:spPr>
          <a:xfrm>
            <a:off x="531098" y="3769098"/>
            <a:ext cx="3755150" cy="24343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9" name="Bildplatzhalter 2"/>
          <p:cNvSpPr>
            <a:spLocks noGrp="1"/>
          </p:cNvSpPr>
          <p:nvPr>
            <p:ph type="pic" idx="14"/>
          </p:nvPr>
        </p:nvSpPr>
        <p:spPr>
          <a:xfrm>
            <a:off x="4729506" y="1728510"/>
            <a:ext cx="3600000" cy="2685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11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8358188" y="6356350"/>
            <a:ext cx="5715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43E93F-8FEC-45C4-B063-4BD59DA3C3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14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folie (vorletzte Se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722438"/>
            <a:ext cx="1063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8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3500438"/>
            <a:ext cx="1079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531098" y="1794473"/>
            <a:ext cx="3392830" cy="1491652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half" idx="15"/>
          </p:nvPr>
        </p:nvSpPr>
        <p:spPr>
          <a:xfrm>
            <a:off x="500034" y="3643314"/>
            <a:ext cx="3423894" cy="1857388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Times New Roman" pitchFamily="18" charset="0"/>
                <a:cs typeface="Times New Roman" pitchFamily="18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8459788" y="6356350"/>
            <a:ext cx="4699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93FF32-A437-4879-B154-AB50F1C876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9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logos (letzte Se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Kraft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8459788" y="6356350"/>
            <a:ext cx="4699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413C372-1FE3-4AB4-AC85-A9FA974982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3" y="4214813"/>
            <a:ext cx="1079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712898" cy="228601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3000"/>
              </a:spcAft>
              <a:defRPr sz="9000" b="1" kern="1300" spc="0" normalizeH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4794" y="4286256"/>
            <a:ext cx="4034800" cy="114300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129BBC3-4E29-443C-BDDA-C5E71CCA767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014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6" descr="power_point_kaster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3" y="4214813"/>
            <a:ext cx="10795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7" descr="Kraft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712898" cy="2286016"/>
          </a:xfrm>
        </p:spPr>
        <p:txBody>
          <a:bodyPr>
            <a:noAutofit/>
          </a:bodyPr>
          <a:lstStyle>
            <a:lvl1pPr algn="l">
              <a:spcBef>
                <a:spcPts val="0"/>
              </a:spcBef>
              <a:spcAft>
                <a:spcPts val="3000"/>
              </a:spcAft>
              <a:defRPr sz="9000" b="1" kern="1300" spc="0" normalizeH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4794" y="4286256"/>
            <a:ext cx="4034800" cy="114300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Fußzeilenplatzhalter 3"/>
          <p:cNvSpPr txBox="1">
            <a:spLocks/>
          </p:cNvSpPr>
          <p:nvPr userDrawn="1"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13" name="Grafi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20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AT" dirty="0"/>
              <a:t>Industrie- und Wirtschaftsentwicklung Murtal GmbH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9BBC3-4E29-443C-BDDA-C5E71CCA76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20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Industrie- und Wirtschaftsentwicklung Murtal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96B860-2F2E-4A8F-AF31-2DCAEA812DA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1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AT">
                <a:solidFill>
                  <a:prstClr val="black">
                    <a:tint val="75000"/>
                  </a:prstClr>
                </a:solidFill>
              </a:rPr>
              <a:t>Industrie- und Wirtschaftsentwicklung Murtal GmbH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9BBC3-4E29-443C-BDDA-C5E71CCA767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1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37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.jpeg"/><Relationship Id="rId5" Type="http://schemas.openxmlformats.org/officeDocument/2006/relationships/image" Target="../media/image19.png"/><Relationship Id="rId10" Type="http://schemas.openxmlformats.org/officeDocument/2006/relationships/image" Target="../media/image1.jpeg"/><Relationship Id="rId4" Type="http://schemas.openxmlformats.org/officeDocument/2006/relationships/image" Target="../media/image18.jpeg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75556" y="1340768"/>
            <a:ext cx="3960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251520" y="1412776"/>
            <a:ext cx="8568952" cy="2592288"/>
          </a:xfrm>
        </p:spPr>
        <p:txBody>
          <a:bodyPr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40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6000" b="1" kern="1300" dirty="0">
                <a:latin typeface="Arial" pitchFamily="34" charset="0"/>
                <a:cs typeface="Arial" pitchFamily="34" charset="0"/>
              </a:rPr>
              <a:t>Kraft. Das Murtal</a:t>
            </a:r>
            <a:br>
              <a:rPr lang="de-DE" sz="6000" b="1" kern="1300" dirty="0">
                <a:latin typeface="Arial" pitchFamily="34" charset="0"/>
                <a:cs typeface="Arial" pitchFamily="34" charset="0"/>
              </a:rPr>
            </a:br>
            <a:r>
              <a:rPr lang="de-DE" sz="2000" b="1" kern="1300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b="1" kern="1300" dirty="0">
                <a:latin typeface="Arial" pitchFamily="34" charset="0"/>
                <a:cs typeface="Arial" pitchFamily="34" charset="0"/>
              </a:rPr>
            </a:br>
            <a:endParaRPr lang="de-AT" sz="5000" b="1" kern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Untertitel 2"/>
          <p:cNvSpPr>
            <a:spLocks noGrp="1"/>
          </p:cNvSpPr>
          <p:nvPr>
            <p:ph type="subTitle" idx="4294967295"/>
          </p:nvPr>
        </p:nvSpPr>
        <p:spPr>
          <a:xfrm>
            <a:off x="251520" y="3861048"/>
            <a:ext cx="8352928" cy="11430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Symbol" panose="05050102010706020507" pitchFamily="18" charset="2"/>
              <a:buChar char="-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Montag, 03. April 2017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Arbeitsgruppe Unternehmen und Regionalentwicklung,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Linz</a:t>
            </a:r>
            <a:endParaRPr lang="de-D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el 3"/>
          <p:cNvSpPr>
            <a:spLocks noGrp="1"/>
          </p:cNvSpPr>
          <p:nvPr>
            <p:ph type="title"/>
          </p:nvPr>
        </p:nvSpPr>
        <p:spPr>
          <a:xfrm>
            <a:off x="531812" y="357188"/>
            <a:ext cx="6272435" cy="1143000"/>
          </a:xfrm>
        </p:spPr>
        <p:txBody>
          <a:bodyPr/>
          <a:lstStyle/>
          <a:p>
            <a:r>
              <a:rPr lang="de-AT" altLang="de-DE" dirty="0" smtClean="0">
                <a:latin typeface="Arial" charset="0"/>
                <a:cs typeface="Arial" charset="0"/>
              </a:rPr>
              <a:t>Öffentlichkeitsarbeit</a:t>
            </a:r>
            <a:br>
              <a:rPr lang="de-AT" altLang="de-DE" dirty="0" smtClean="0">
                <a:latin typeface="Arial" charset="0"/>
                <a:cs typeface="Arial" charset="0"/>
              </a:rPr>
            </a:br>
            <a:r>
              <a:rPr lang="de-AT" altLang="de-DE" sz="2600" dirty="0" smtClean="0">
                <a:latin typeface="Arial" charset="0"/>
                <a:cs typeface="Arial" charset="0"/>
              </a:rPr>
              <a:t>Homepage/ Newsletter/ Facebook</a:t>
            </a:r>
            <a:endParaRPr lang="de-AT" altLang="de-DE" sz="2600" dirty="0">
              <a:latin typeface="Arial" charset="0"/>
              <a:cs typeface="Arial" charset="0"/>
            </a:endParaRPr>
          </a:p>
        </p:txBody>
      </p:sp>
      <p:sp>
        <p:nvSpPr>
          <p:cNvPr id="12294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D63B1-4A74-45EE-9901-9BBC9D4C4C7E}" type="slidenum">
              <a:rPr lang="de-DE" altLang="de-DE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0825" y="3284538"/>
            <a:ext cx="649288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2296" name="Inhaltsplatzhalter 4"/>
          <p:cNvSpPr>
            <a:spLocks noGrp="1"/>
          </p:cNvSpPr>
          <p:nvPr>
            <p:ph sz="half" idx="15"/>
          </p:nvPr>
        </p:nvSpPr>
        <p:spPr>
          <a:xfrm>
            <a:off x="531813" y="1844823"/>
            <a:ext cx="3752155" cy="4752529"/>
          </a:xfrm>
        </p:spPr>
        <p:txBody>
          <a:bodyPr>
            <a:noAutofit/>
          </a:bodyPr>
          <a:lstStyle/>
          <a:p>
            <a:r>
              <a:rPr lang="de-AT" altLang="de-DE" sz="11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Homepage 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200" dirty="0"/>
              <a:t>Laufende Bereitstellung relevanter News</a:t>
            </a:r>
            <a:endParaRPr lang="de-AT" altLang="de-DE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200" dirty="0" smtClean="0"/>
              <a:t>Jobbörse: 45 Jobangebote online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200" dirty="0" smtClean="0"/>
              <a:t>Kraft-Kalender</a:t>
            </a:r>
            <a:r>
              <a:rPr lang="de-AT" altLang="de-DE" sz="1200" dirty="0"/>
              <a:t>: </a:t>
            </a:r>
            <a:r>
              <a:rPr lang="de-AT" altLang="de-DE" sz="1200" dirty="0" smtClean="0"/>
              <a:t>240 </a:t>
            </a:r>
            <a:r>
              <a:rPr lang="de-AT" altLang="de-DE" sz="1200" dirty="0"/>
              <a:t>Bildungsangebote </a:t>
            </a:r>
            <a:r>
              <a:rPr lang="de-AT" altLang="de-DE" sz="1200" dirty="0" smtClean="0"/>
              <a:t>online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Statistik:</a:t>
            </a:r>
            <a:r>
              <a:rPr lang="de-AT" altLang="de-DE" sz="1200" dirty="0" smtClean="0"/>
              <a:t/>
            </a:r>
            <a:br>
              <a:rPr lang="de-AT" altLang="de-DE" sz="1200" dirty="0" smtClean="0"/>
            </a:br>
            <a:r>
              <a:rPr lang="de-AT" altLang="de-DE" sz="1200" dirty="0" smtClean="0"/>
              <a:t>Durchschnittlich </a:t>
            </a:r>
            <a:r>
              <a:rPr lang="de-AT" alt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1400 Besucher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de-AT" alt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Monat</a:t>
            </a:r>
            <a:r>
              <a:rPr lang="de-AT" altLang="de-DE" sz="1200" dirty="0" smtClean="0"/>
              <a:t/>
            </a:r>
            <a:br>
              <a:rPr lang="de-AT" altLang="de-DE" sz="1200" dirty="0" smtClean="0"/>
            </a:br>
            <a:r>
              <a:rPr lang="de-AT" altLang="de-DE" sz="1200" dirty="0" smtClean="0"/>
              <a:t>Jobbörse </a:t>
            </a:r>
            <a:r>
              <a:rPr lang="de-AT" altLang="de-DE" sz="1200" dirty="0"/>
              <a:t>am stärksten frequentiert:</a:t>
            </a:r>
            <a:br>
              <a:rPr lang="de-AT" altLang="de-DE" sz="1200" dirty="0"/>
            </a:br>
            <a:r>
              <a:rPr lang="de-AT" altLang="de-DE" sz="1200" dirty="0"/>
              <a:t>durchschn. </a:t>
            </a:r>
            <a:r>
              <a:rPr lang="de-AT" alt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 Zugriffe </a:t>
            </a:r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pro Tag</a:t>
            </a:r>
          </a:p>
          <a:p>
            <a:endParaRPr lang="de-AT" altLang="de-DE" sz="600" b="1" dirty="0" smtClean="0"/>
          </a:p>
          <a:p>
            <a:r>
              <a:rPr lang="de-AT" altLang="de-DE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Newsletter 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200" dirty="0"/>
              <a:t>Wichtiges Medium um auf laufende Arbeit im Netzwerk aufmerksam zu machen</a:t>
            </a:r>
            <a:endParaRPr lang="de-AT" altLang="de-DE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200" dirty="0" smtClean="0"/>
              <a:t>358 </a:t>
            </a:r>
            <a:r>
              <a:rPr lang="de-AT" altLang="de-DE" sz="1200" dirty="0"/>
              <a:t>Empfängeradressen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200" dirty="0"/>
              <a:t>Durchschnittlich 7 Beiträge und 2 </a:t>
            </a:r>
            <a:r>
              <a:rPr lang="de-AT" altLang="de-DE" sz="1200" dirty="0" smtClean="0"/>
              <a:t>Terminankündigungen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200" dirty="0" smtClean="0"/>
              <a:t>10 Newsletter versandt</a:t>
            </a:r>
            <a:endParaRPr lang="de-AT" altLang="de-DE" sz="1200" dirty="0"/>
          </a:p>
          <a:p>
            <a:endParaRPr lang="de-AT" altLang="de-DE" sz="600" b="1" dirty="0" smtClean="0"/>
          </a:p>
          <a:p>
            <a:r>
              <a:rPr lang="de-AT" altLang="de-DE" sz="1100" b="1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200" dirty="0"/>
              <a:t>Regelmäßige </a:t>
            </a:r>
            <a:r>
              <a:rPr lang="de-AT" altLang="de-DE" sz="1200" dirty="0" err="1"/>
              <a:t>Postings</a:t>
            </a:r>
            <a:r>
              <a:rPr lang="de-AT" altLang="de-DE" sz="1200" dirty="0"/>
              <a:t> zu Kraft-Aktivitäten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de-AT" altLang="de-DE" sz="1200" dirty="0"/>
              <a:t>Stellenausschreibungen der Partnerbetriebe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de-AT" altLang="de-DE" sz="1200" dirty="0" smtClean="0"/>
              <a:t>Je </a:t>
            </a:r>
            <a:r>
              <a:rPr lang="de-AT" altLang="de-DE" sz="1200" dirty="0" err="1"/>
              <a:t>Posting</a:t>
            </a:r>
            <a:r>
              <a:rPr lang="de-AT" altLang="de-DE" sz="1200" dirty="0"/>
              <a:t> zwischen 500 und 4000 erreichten </a:t>
            </a:r>
            <a:r>
              <a:rPr lang="de-AT" altLang="de-DE" sz="1200" dirty="0" smtClean="0"/>
              <a:t>Personen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de-AT" altLang="de-DE" sz="1200" dirty="0"/>
              <a:t>3529 „Gefällt mir Angaben“ (Stand 30.03.2017)</a:t>
            </a:r>
          </a:p>
        </p:txBody>
      </p:sp>
      <p:sp>
        <p:nvSpPr>
          <p:cNvPr id="7" name="Rechteck 6"/>
          <p:cNvSpPr/>
          <p:nvPr/>
        </p:nvSpPr>
        <p:spPr>
          <a:xfrm>
            <a:off x="4564956" y="4437112"/>
            <a:ext cx="3670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7100888" y="928801"/>
            <a:ext cx="1250156" cy="410276"/>
          </a:xfrm>
          <a:prstGeom prst="rect">
            <a:avLst/>
          </a:prstGeom>
          <a:solidFill>
            <a:srgbClr val="B05D18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</p:txBody>
      </p:sp>
      <p:pic>
        <p:nvPicPr>
          <p:cNvPr id="14" name="Bildplatzhalt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" r="5192" b="24829"/>
          <a:stretch/>
        </p:blipFill>
        <p:spPr bwMode="auto">
          <a:xfrm>
            <a:off x="5146848" y="1724848"/>
            <a:ext cx="3211339" cy="240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platzhalter 5"/>
          <p:cNvPicPr>
            <a:picLocks noGrp="1" noChangeAspect="1"/>
          </p:cNvPicPr>
          <p:nvPr>
            <p:ph type="pic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7" t="-432" r="797" b="47916"/>
          <a:stretch/>
        </p:blipFill>
        <p:spPr>
          <a:xfrm>
            <a:off x="5150601" y="4356679"/>
            <a:ext cx="3207586" cy="2312681"/>
          </a:xfrm>
        </p:spPr>
      </p:pic>
    </p:spTree>
    <p:extLst>
      <p:ext uri="{BB962C8B-B14F-4D97-AF65-F5344CB8AC3E}">
        <p14:creationId xmlns:p14="http://schemas.microsoft.com/office/powerpoint/2010/main" val="15495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2168860"/>
            <a:ext cx="8104385" cy="2286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de-DE" sz="5000" dirty="0" smtClean="0">
                <a:solidFill>
                  <a:srgbClr val="82B644"/>
                </a:solidFill>
              </a:rPr>
              <a:t>Faktor Mensch</a:t>
            </a:r>
            <a:endParaRPr lang="de-AT" sz="5000" dirty="0">
              <a:solidFill>
                <a:srgbClr val="82B644"/>
              </a:solidFill>
            </a:endParaRPr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534988" y="4410236"/>
            <a:ext cx="7637412" cy="1143000"/>
          </a:xfrm>
        </p:spPr>
        <p:txBody>
          <a:bodyPr>
            <a:normAutofit/>
          </a:bodyPr>
          <a:lstStyle/>
          <a:p>
            <a:r>
              <a:rPr lang="de-AT" altLang="de-DE" dirty="0" smtClean="0"/>
              <a:t>Kraft-Zukunftsteam - Wirtschaft zum Angreifen - Lehrlingsstrategie  </a:t>
            </a:r>
          </a:p>
        </p:txBody>
      </p:sp>
      <p:sp>
        <p:nvSpPr>
          <p:cNvPr id="5" name="Rechteck 4"/>
          <p:cNvSpPr/>
          <p:nvPr/>
        </p:nvSpPr>
        <p:spPr>
          <a:xfrm>
            <a:off x="7100888" y="928801"/>
            <a:ext cx="1250156" cy="411968"/>
          </a:xfrm>
          <a:prstGeom prst="rect">
            <a:avLst/>
          </a:prstGeom>
          <a:solidFill>
            <a:srgbClr val="82B64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 Mensch</a:t>
            </a:r>
          </a:p>
        </p:txBody>
      </p:sp>
    </p:spTree>
    <p:extLst>
      <p:ext uri="{BB962C8B-B14F-4D97-AF65-F5344CB8AC3E}">
        <p14:creationId xmlns:p14="http://schemas.microsoft.com/office/powerpoint/2010/main" val="15813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69168" y="357188"/>
            <a:ext cx="5715000" cy="1143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Kraft-Zukunftsteam</a:t>
            </a:r>
            <a:endParaRPr lang="de-AT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ildplatzhalter 13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12561" r="3589" b="7440"/>
          <a:stretch/>
        </p:blipFill>
        <p:spPr>
          <a:xfrm>
            <a:off x="575556" y="2710624"/>
            <a:ext cx="4536504" cy="30930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15932"/>
              </p:ext>
            </p:extLst>
          </p:nvPr>
        </p:nvGraphicFramePr>
        <p:xfrm>
          <a:off x="5364088" y="2787769"/>
          <a:ext cx="3563583" cy="235585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6930"/>
                <a:gridCol w="1926653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Andreas </a:t>
                      </a:r>
                      <a:r>
                        <a:rPr lang="de-AT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Grassl</a:t>
                      </a:r>
                      <a:r>
                        <a:rPr lang="de-AT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de-AT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(Sprecher)</a:t>
                      </a:r>
                      <a:endParaRPr lang="de-AT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Stahl Judenburg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Christian </a:t>
                      </a:r>
                      <a:r>
                        <a:rPr lang="de-AT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Steiner </a:t>
                      </a:r>
                    </a:p>
                    <a:p>
                      <a:pPr algn="ctr" fontAlgn="ctr"/>
                      <a:r>
                        <a:rPr lang="de-AT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AT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Stv</a:t>
                      </a:r>
                      <a:r>
                        <a:rPr lang="de-AT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.-Sprecher)</a:t>
                      </a:r>
                      <a:endParaRPr lang="de-AT" sz="14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Wuppermann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Doris </a:t>
                      </a:r>
                      <a:r>
                        <a:rPr lang="de-AT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Kriegl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Zellstoff </a:t>
                      </a:r>
                      <a:r>
                        <a:rPr lang="de-AT" sz="1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Pöls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Gregor </a:t>
                      </a:r>
                      <a:r>
                        <a:rPr lang="de-AT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Autischer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Murtax</a:t>
                      </a:r>
                      <a:r>
                        <a:rPr lang="de-AT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Steuerberatung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Martin Brunner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400" b="0" u="none" strike="noStrike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Antemo</a:t>
                      </a:r>
                      <a:endParaRPr lang="de-A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Renate </a:t>
                      </a:r>
                      <a:r>
                        <a:rPr lang="de-AT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Auinger</a:t>
                      </a:r>
                      <a:endParaRPr lang="de-AT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Stadtwerke Judenburg </a:t>
                      </a:r>
                      <a:endParaRPr lang="de-AT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Rechteck 15"/>
          <p:cNvSpPr/>
          <p:nvPr/>
        </p:nvSpPr>
        <p:spPr>
          <a:xfrm>
            <a:off x="575556" y="1661899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A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Beteiligungsplattform junger </a:t>
            </a:r>
            <a:r>
              <a:rPr lang="de-AT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EntscheidungsträgerInnen</a:t>
            </a:r>
            <a:r>
              <a:rPr lang="de-A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aus Kraft-Partnerbetrieben, die zukunftsweisende </a:t>
            </a:r>
            <a:r>
              <a:rPr lang="de-A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Themen- und Aufgabenstellungen im Rahmen unserer Kraft-Initiative aktiv </a:t>
            </a:r>
            <a:r>
              <a:rPr lang="de-AT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mitgestalten</a:t>
            </a:r>
            <a:r>
              <a:rPr lang="de-A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de-AT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100888" y="928801"/>
            <a:ext cx="1250156" cy="411968"/>
          </a:xfrm>
          <a:prstGeom prst="rect">
            <a:avLst/>
          </a:prstGeom>
          <a:solidFill>
            <a:srgbClr val="82B64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 Mensch</a:t>
            </a:r>
          </a:p>
        </p:txBody>
      </p:sp>
    </p:spTree>
    <p:extLst>
      <p:ext uri="{BB962C8B-B14F-4D97-AF65-F5344CB8AC3E}">
        <p14:creationId xmlns:p14="http://schemas.microsoft.com/office/powerpoint/2010/main" val="24033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997843" y="2092039"/>
            <a:ext cx="5054094" cy="3744785"/>
            <a:chOff x="2837920" y="2549251"/>
            <a:chExt cx="5926926" cy="3908921"/>
          </a:xfrm>
        </p:grpSpPr>
        <p:pic>
          <p:nvPicPr>
            <p:cNvPr id="14342" name="Grafik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571" y="5914715"/>
              <a:ext cx="1300840" cy="537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Grafik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724427"/>
              <a:ext cx="827262" cy="733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6426" y="2718576"/>
              <a:ext cx="2257235" cy="1691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21388" y="4450445"/>
              <a:ext cx="2277895" cy="14316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212150">
              <a:off x="6314042" y="2549251"/>
              <a:ext cx="2450804" cy="19569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7920" y="4541617"/>
              <a:ext cx="2397011" cy="17985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179512" y="1198775"/>
            <a:ext cx="3463925" cy="4206875"/>
          </a:xfrm>
        </p:spPr>
        <p:txBody>
          <a:bodyPr>
            <a:normAutofit/>
          </a:bodyPr>
          <a:lstStyle/>
          <a:p>
            <a:pPr marL="0" indent="0">
              <a:buFont typeface="Symbol" pitchFamily="18" charset="2"/>
              <a:buNone/>
              <a:defRPr/>
            </a:pPr>
            <a:endParaRPr lang="de-AT" sz="1500" b="1" dirty="0" smtClean="0">
              <a:latin typeface="CharterITC BT" panose="02040503050506020203" pitchFamily="18" charset="0"/>
              <a:cs typeface="Arial" panose="020B0604020202020204" pitchFamily="34" charset="0"/>
            </a:endParaRPr>
          </a:p>
          <a:p>
            <a:pPr marL="0" indent="0">
              <a:buFont typeface="Symbol" pitchFamily="18" charset="2"/>
              <a:buNone/>
              <a:defRPr/>
            </a:pPr>
            <a:r>
              <a:rPr lang="de-A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Schuljahr 2016/2017</a:t>
            </a:r>
          </a:p>
          <a:p>
            <a:pPr marL="0" indent="0">
              <a:buFont typeface="Symbol" pitchFamily="18" charset="2"/>
              <a:buNone/>
              <a:defRPr/>
            </a:pPr>
            <a:endParaRPr lang="de-AT" sz="1500" dirty="0"/>
          </a:p>
        </p:txBody>
      </p:sp>
      <p:sp>
        <p:nvSpPr>
          <p:cNvPr id="14339" name="Titel 1"/>
          <p:cNvSpPr>
            <a:spLocks noGrp="1"/>
          </p:cNvSpPr>
          <p:nvPr>
            <p:ph type="title"/>
          </p:nvPr>
        </p:nvSpPr>
        <p:spPr>
          <a:xfrm>
            <a:off x="107504" y="551120"/>
            <a:ext cx="7132599" cy="1143000"/>
          </a:xfrm>
        </p:spPr>
        <p:txBody>
          <a:bodyPr/>
          <a:lstStyle/>
          <a:p>
            <a:pPr eaLnBrk="1" hangingPunct="1"/>
            <a:r>
              <a:rPr lang="de-DE" altLang="de-DE" kern="1300" dirty="0" smtClean="0"/>
              <a:t>Wirtschaft zum Angreifen</a:t>
            </a:r>
            <a:endParaRPr lang="de-AT" altLang="de-DE" kern="1300" dirty="0"/>
          </a:p>
        </p:txBody>
      </p:sp>
      <p:sp>
        <p:nvSpPr>
          <p:cNvPr id="14341" name="Textplatzhalter 7"/>
          <p:cNvSpPr txBox="1">
            <a:spLocks/>
          </p:cNvSpPr>
          <p:nvPr/>
        </p:nvSpPr>
        <p:spPr bwMode="auto">
          <a:xfrm>
            <a:off x="215318" y="1733792"/>
            <a:ext cx="4500698" cy="435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77838" indent="-255588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709613" indent="-231775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Symbol" pitchFamily="18" charset="2"/>
              <a:buNone/>
            </a:pPr>
            <a:endParaRPr lang="de-AT" alt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itchFamily="18" charset="2"/>
              <a:buNone/>
            </a:pPr>
            <a:endParaRPr lang="de-AT" altLang="de-D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itchFamily="18" charset="2"/>
              <a:buNone/>
            </a:pPr>
            <a:endParaRPr lang="de-AT" alt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itchFamily="18" charset="2"/>
              <a:buNone/>
            </a:pPr>
            <a:r>
              <a:rPr lang="de-AT" alt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Betriebe – 12 Volksschulen der Region</a:t>
            </a:r>
          </a:p>
          <a:p>
            <a:pPr>
              <a:buFont typeface="Symbol" pitchFamily="18" charset="2"/>
              <a:buNone/>
            </a:pPr>
            <a:endParaRPr lang="de-AT" altLang="de-DE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AL-KO Kober GmbH – VS Seckau</a:t>
            </a: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Tischlerei Baumgartner – VS Weißkirchen </a:t>
            </a:r>
            <a:endParaRPr lang="de-AT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AT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EagleBurgmann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VS St. Peter ob Judenburg</a:t>
            </a:r>
            <a:endParaRPr lang="de-AT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HAGE – VS Obdach</a:t>
            </a:r>
            <a:endParaRPr lang="de-AT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IBS – VS </a:t>
            </a:r>
            <a:r>
              <a:rPr lang="de-AT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Krakauebene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Neuson 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Hydrotec – VS St. Marein Feistritz</a:t>
            </a:r>
            <a:endParaRPr lang="de-AT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Rauter – VS </a:t>
            </a:r>
            <a:r>
              <a:rPr lang="de-AT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Stadl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/Mur u. VS </a:t>
            </a:r>
            <a:r>
              <a:rPr lang="de-AT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Predlitz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1463" lvl="2" indent="-271463">
              <a:buFont typeface="Wingdings" panose="05000000000000000000" pitchFamily="2" charset="2"/>
              <a:buChar char="§"/>
            </a:pP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Stahl Judenburg – VS St. Georgen ob Judenburg</a:t>
            </a:r>
            <a:endParaRPr lang="de-AT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Stolz 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Möbel – VS St. Peter am </a:t>
            </a:r>
            <a:r>
              <a:rPr lang="de-AT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Kammersberg</a:t>
            </a:r>
            <a:endParaRPr lang="de-AT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AT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Trügler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VS Lind Spielberg</a:t>
            </a:r>
            <a:endParaRPr lang="de-AT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Wuppermann – VS Judenburg </a:t>
            </a:r>
            <a:r>
              <a:rPr lang="de-AT" altLang="de-DE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Lindfeld</a:t>
            </a:r>
            <a:endParaRPr lang="de-AT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2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ZPA/Starkraft – Kärntnervolksschule Knittelfeld </a:t>
            </a:r>
            <a:endParaRPr lang="de-AT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AT" altLang="de-DE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Bild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3455" y="6503386"/>
            <a:ext cx="1193800" cy="279400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539750" y="0"/>
            <a:ext cx="7818438" cy="6783388"/>
            <a:chOff x="539750" y="0"/>
            <a:chExt cx="7818438" cy="6783388"/>
          </a:xfrm>
        </p:grpSpPr>
        <p:sp>
          <p:nvSpPr>
            <p:cNvPr id="19" name="Fußzeilenplatzhalter 3"/>
            <p:cNvSpPr txBox="1">
              <a:spLocks/>
            </p:cNvSpPr>
            <p:nvPr/>
          </p:nvSpPr>
          <p:spPr bwMode="auto">
            <a:xfrm>
              <a:off x="539750" y="6357938"/>
              <a:ext cx="4608513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de-AT" altLang="de-DE" sz="1200" b="1" dirty="0" smtClean="0"/>
                <a:t>Industrie- und Wirtschaftsentwicklung Murtal Murau GmbH</a:t>
              </a:r>
            </a:p>
            <a:p>
              <a:pPr eaLnBrk="1" hangingPunct="1">
                <a:defRPr/>
              </a:pPr>
              <a:r>
                <a:rPr lang="de-DE" altLang="de-DE" sz="700" dirty="0" smtClean="0"/>
                <a:t>Die Wirtschaftsinitiative der Bezirke Murtal und Murau</a:t>
              </a:r>
            </a:p>
          </p:txBody>
        </p:sp>
        <p:pic>
          <p:nvPicPr>
            <p:cNvPr id="20" name="Grafik 7" descr="Kraft_RGB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713" y="0"/>
              <a:ext cx="1260475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Grafik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913" y="6357938"/>
              <a:ext cx="283527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Rechteck 21"/>
          <p:cNvSpPr/>
          <p:nvPr/>
        </p:nvSpPr>
        <p:spPr>
          <a:xfrm>
            <a:off x="7100888" y="928801"/>
            <a:ext cx="1250156" cy="411968"/>
          </a:xfrm>
          <a:prstGeom prst="rect">
            <a:avLst/>
          </a:prstGeom>
          <a:solidFill>
            <a:srgbClr val="82B64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 Mensch</a:t>
            </a:r>
          </a:p>
        </p:txBody>
      </p:sp>
    </p:spTree>
    <p:extLst>
      <p:ext uri="{BB962C8B-B14F-4D97-AF65-F5344CB8AC3E}">
        <p14:creationId xmlns:p14="http://schemas.microsoft.com/office/powerpoint/2010/main" val="40476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-441176"/>
            <a:ext cx="8320409" cy="2286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de-DE" sz="4000" dirty="0"/>
              <a:t>Lehrlingsstrategie</a:t>
            </a:r>
            <a:endParaRPr lang="de-AT" sz="40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59874"/>
              </p:ext>
            </p:extLst>
          </p:nvPr>
        </p:nvGraphicFramePr>
        <p:xfrm>
          <a:off x="400884" y="1478920"/>
          <a:ext cx="8208913" cy="21522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29297"/>
                <a:gridCol w="3335810"/>
                <a:gridCol w="2143806"/>
              </a:tblGrid>
              <a:tr h="37342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altLang="de-DE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Kraft-Werkstatt – Schuljahr 2016/2017</a:t>
                      </a:r>
                    </a:p>
                  </a:txBody>
                  <a:tcPr marL="119608" marR="119608" marT="59804" marB="59804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7923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AT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de-AT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Oktober 2016 – 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Juli 2017</a:t>
                      </a:r>
                      <a:endParaRPr lang="de-AT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9608" marR="119608" marT="59804" marB="5980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AT" sz="1400" b="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de-AT" sz="1400" b="1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NMS der Bezirke Murau und </a:t>
                      </a:r>
                      <a:r>
                        <a:rPr lang="de-AT" sz="1400" b="1" i="1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Murtal</a:t>
                      </a:r>
                      <a:r>
                        <a:rPr lang="de-AT" sz="1400" b="1" i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(16 fixiert</a:t>
                      </a:r>
                      <a:r>
                        <a:rPr lang="de-AT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davon 5 bereits durchgeführt)</a:t>
                      </a:r>
                      <a:endParaRPr lang="de-AT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608" marR="119608" marT="59804" marB="59804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AT" sz="5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erreicht </a:t>
                      </a:r>
                      <a:r>
                        <a:rPr lang="de-AT" sz="110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(Stand</a:t>
                      </a:r>
                      <a:r>
                        <a:rPr lang="de-AT" sz="1100" i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1100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Semester )</a:t>
                      </a:r>
                      <a:r>
                        <a:rPr lang="de-AT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 SchülerInnen, </a:t>
                      </a:r>
                    </a:p>
                    <a:p>
                      <a:pPr marL="0" algn="l" defTabSz="914400" rtl="0" eaLnBrk="1" latinLnBrk="0" hangingPunct="1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de-AT" sz="140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LehrerInnen</a:t>
                      </a:r>
                      <a:endParaRPr lang="de-AT" sz="14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608" marR="119608" marT="59804" marB="5980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241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AT" sz="14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de-AT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Teilnehmende</a:t>
                      </a:r>
                      <a:r>
                        <a:rPr lang="de-AT" sz="14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Betriebe </a:t>
                      </a:r>
                      <a:endParaRPr lang="de-AT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9608" marR="119608" marT="59804" marB="59804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AL-KO</a:t>
                      </a:r>
                      <a:r>
                        <a:rPr lang="de-AT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Kober, Eagle Burgmann, HAGE, Projekt Spielberg, Sandvik, Schaffer Holz, SKF, </a:t>
                      </a:r>
                      <a:r>
                        <a:rPr lang="de-AT" sz="1400" b="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Neuson</a:t>
                      </a:r>
                      <a:r>
                        <a:rPr lang="de-AT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AT" sz="1400" b="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Hydrotec</a:t>
                      </a:r>
                      <a:r>
                        <a:rPr lang="de-AT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Rauter, Stahl Judenburg, Wuppermann, Zellstoff </a:t>
                      </a:r>
                      <a:r>
                        <a:rPr lang="de-AT" sz="1400" b="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Pöls</a:t>
                      </a:r>
                      <a:endParaRPr lang="de-AT" sz="1400" b="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608" marR="119608" marT="59804" marB="59804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AT" sz="14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9608" marR="119608" marT="59804" marB="59804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288">
            <a:off x="5771240" y="4461767"/>
            <a:ext cx="2408848" cy="180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2342">
            <a:off x="798453" y="4394481"/>
            <a:ext cx="2340228" cy="175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hteck 7"/>
          <p:cNvSpPr/>
          <p:nvPr/>
        </p:nvSpPr>
        <p:spPr>
          <a:xfrm>
            <a:off x="7100888" y="928801"/>
            <a:ext cx="1250156" cy="411968"/>
          </a:xfrm>
          <a:prstGeom prst="rect">
            <a:avLst/>
          </a:prstGeom>
          <a:solidFill>
            <a:srgbClr val="82B64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 Mensch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239034"/>
            <a:ext cx="3096344" cy="206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38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04385" cy="2286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de-DE" sz="5000" dirty="0" smtClean="0">
                <a:solidFill>
                  <a:srgbClr val="3328C2"/>
                </a:solidFill>
              </a:rPr>
              <a:t>Wirtschaftsvernetzung &amp; Unternehmertum</a:t>
            </a:r>
            <a:endParaRPr lang="de-AT" sz="5000" dirty="0">
              <a:solidFill>
                <a:srgbClr val="3328C2"/>
              </a:solidFill>
            </a:endParaRPr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534988" y="4446240"/>
            <a:ext cx="7493396" cy="1143000"/>
          </a:xfrm>
        </p:spPr>
        <p:txBody>
          <a:bodyPr/>
          <a:lstStyle/>
          <a:p>
            <a:r>
              <a:rPr lang="de-AT" altLang="de-DE" dirty="0" smtClean="0"/>
              <a:t>Industrie 4.0 –  </a:t>
            </a:r>
            <a:r>
              <a:rPr lang="de-AT" altLang="de-DE" dirty="0"/>
              <a:t>Kraft-Stammtische </a:t>
            </a:r>
            <a:r>
              <a:rPr lang="de-AT" altLang="de-DE" dirty="0" smtClean="0"/>
              <a:t>– Elevator Pitch </a:t>
            </a:r>
          </a:p>
        </p:txBody>
      </p:sp>
      <p:sp>
        <p:nvSpPr>
          <p:cNvPr id="5" name="Rechteck 4"/>
          <p:cNvSpPr/>
          <p:nvPr/>
        </p:nvSpPr>
        <p:spPr>
          <a:xfrm>
            <a:off x="7100888" y="928800"/>
            <a:ext cx="1250156" cy="519979"/>
          </a:xfrm>
          <a:prstGeom prst="rect">
            <a:avLst/>
          </a:prstGeom>
          <a:solidFill>
            <a:srgbClr val="3328C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Wirtschafts-vernetzung &amp; Unternehmertum</a:t>
            </a:r>
          </a:p>
        </p:txBody>
      </p:sp>
    </p:spTree>
    <p:extLst>
      <p:ext uri="{BB962C8B-B14F-4D97-AF65-F5344CB8AC3E}">
        <p14:creationId xmlns:p14="http://schemas.microsoft.com/office/powerpoint/2010/main" val="27762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47564" y="1448780"/>
            <a:ext cx="108012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-991226" y="278091"/>
            <a:ext cx="5715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4000" b="1" dirty="0" smtClean="0">
                <a:latin typeface="Arial" charset="0"/>
                <a:cs typeface="Arial" charset="0"/>
              </a:rPr>
              <a:t>Industrie 4.0</a:t>
            </a:r>
          </a:p>
          <a:p>
            <a:endParaRPr lang="de-DE" altLang="de-DE" sz="4000" b="1" dirty="0">
              <a:latin typeface="Arial" charset="0"/>
              <a:cs typeface="Arial" charset="0"/>
            </a:endParaRPr>
          </a:p>
          <a:p>
            <a:endParaRPr lang="de-AT" altLang="de-DE" sz="4000" b="1" dirty="0" smtClean="0">
              <a:latin typeface="Arial" charset="0"/>
              <a:cs typeface="Arial" charset="0"/>
            </a:endParaRPr>
          </a:p>
          <a:p>
            <a:endParaRPr lang="de-AT" altLang="de-DE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547123" y="908720"/>
            <a:ext cx="5681061" cy="766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altLang="de-DE" sz="14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altLang="de-DE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Projekt </a:t>
            </a:r>
            <a:r>
              <a:rPr lang="de-AT" altLang="de-DE" sz="18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IRIC (Projektträger: ROW GmbH)</a:t>
            </a:r>
            <a:r>
              <a:rPr lang="de-AT" altLang="de-DE" sz="14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AT" altLang="de-DE" sz="14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AT" altLang="de-DE" sz="1400" b="1" i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357708" y="1700808"/>
            <a:ext cx="8534772" cy="43513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Font typeface="Wingdings" panose="05000000000000000000" pitchFamily="2" charset="2"/>
              <a:buChar char="§"/>
            </a:pPr>
            <a:r>
              <a:rPr lang="de-AT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Projekt konzentriert sich auf den Support zur Entwicklung wettbewerbsfähiger Produkte und deren Positionierung auf internationalen Märkten.</a:t>
            </a:r>
          </a:p>
          <a:p>
            <a:pPr eaLnBrk="0" hangingPunct="0">
              <a:buFont typeface="Wingdings" panose="05000000000000000000" pitchFamily="2" charset="2"/>
              <a:buChar char="§"/>
            </a:pPr>
            <a:endParaRPr lang="de-AT" sz="1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Wingdings" panose="05000000000000000000" pitchFamily="2" charset="2"/>
              <a:buChar char="§"/>
            </a:pPr>
            <a:r>
              <a:rPr lang="de-AT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AT" sz="13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Hauptziel</a:t>
            </a:r>
            <a:r>
              <a:rPr lang="de-AT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Projekt ist es, die Anzahl der KMU, die sich auf internationalen Märkten engagieren, im Kooperationsraum SIAT zu erhöhen.</a:t>
            </a:r>
          </a:p>
          <a:p>
            <a:pPr eaLnBrk="0" hangingPunct="0">
              <a:buFont typeface="Wingdings" panose="05000000000000000000" pitchFamily="2" charset="2"/>
              <a:buChar char="§"/>
            </a:pPr>
            <a:endParaRPr lang="de-AT" sz="1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Wingdings" panose="05000000000000000000" pitchFamily="2" charset="2"/>
              <a:buChar char="§"/>
            </a:pPr>
            <a:r>
              <a:rPr lang="de-AT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Einen </a:t>
            </a:r>
            <a:r>
              <a:rPr lang="de-AT" sz="13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wesentlichen Beitrag </a:t>
            </a:r>
            <a:r>
              <a:rPr lang="de-AT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zur Verbesserung der gegenwärtigen Situation leistet das international verankerte Coaching-System, das im Projekt entwickelt, getestet und validiert und den Zielgruppen zur Verfügung gestellt wird.</a:t>
            </a:r>
          </a:p>
          <a:p>
            <a:pPr eaLnBrk="0" hangingPunct="0">
              <a:buFont typeface="Wingdings" panose="05000000000000000000" pitchFamily="2" charset="2"/>
              <a:buChar char="§"/>
            </a:pPr>
            <a:endParaRPr lang="de-AT" sz="1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Wingdings" panose="05000000000000000000" pitchFamily="2" charset="2"/>
              <a:buChar char="§"/>
            </a:pPr>
            <a:r>
              <a:rPr lang="de-AT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de-AT" sz="13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übergeordnete Projektresultat </a:t>
            </a:r>
            <a:r>
              <a:rPr lang="de-AT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 mind. 20 Unternehmen bei der Internationalisierung auf deutsch- und englischsprachigen Märkten zu unterstützen. Mittels Pilotaktivitäten mit 2 Unternehmen (=Projektpartner) werden Businesspläne entwickelt.</a:t>
            </a:r>
          </a:p>
          <a:p>
            <a:pPr eaLnBrk="0" hangingPunct="0">
              <a:buFont typeface="Wingdings" panose="05000000000000000000" pitchFamily="2" charset="2"/>
              <a:buChar char="§"/>
            </a:pPr>
            <a:endParaRPr lang="de-AT" sz="1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buFont typeface="Wingdings" panose="05000000000000000000" pitchFamily="2" charset="2"/>
              <a:buChar char="§"/>
            </a:pPr>
            <a:r>
              <a:rPr lang="de-AT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Vorbereitung</a:t>
            </a:r>
            <a:r>
              <a:rPr lang="de-AT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</a:t>
            </a:r>
            <a:r>
              <a:rPr lang="de-AT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3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Exportplänen der KMU</a:t>
            </a:r>
          </a:p>
          <a:p>
            <a:pPr marL="358775" lvl="0" indent="0" eaLnBrk="0" hangingPunct="0">
              <a:spcBef>
                <a:spcPts val="0"/>
              </a:spcBef>
              <a:buNone/>
            </a:pPr>
            <a:r>
              <a:rPr lang="de-AT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Forciert eine Strategie und einen handlungsorientierten Teil; dient als Modellbeispiel für Workshops, Präsentationen und </a:t>
            </a:r>
            <a:r>
              <a:rPr lang="de-AT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Coachings. 20 </a:t>
            </a:r>
            <a:r>
              <a:rPr lang="de-AT" sz="1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ausgewählte KMU in der gesamten Projektgruppe </a:t>
            </a:r>
            <a:r>
              <a:rPr lang="de-AT" sz="13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de-AT" sz="13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aus der </a:t>
            </a:r>
            <a:r>
              <a:rPr lang="de-AT" sz="13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Steiermark</a:t>
            </a:r>
          </a:p>
          <a:p>
            <a:pPr marL="358775" lvl="0" indent="0" eaLnBrk="0" hangingPunct="0">
              <a:spcBef>
                <a:spcPts val="0"/>
              </a:spcBef>
              <a:buNone/>
            </a:pPr>
            <a:r>
              <a:rPr lang="de-AT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 steirischen Betriebe aus der Region Obersteiermark  West fokussieren auf den Themenbereich Industrie 4.0</a:t>
            </a:r>
            <a:endParaRPr lang="de-AT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2692541" cy="82527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100888" y="928800"/>
            <a:ext cx="1250156" cy="519979"/>
          </a:xfrm>
          <a:prstGeom prst="rect">
            <a:avLst/>
          </a:prstGeom>
          <a:solidFill>
            <a:srgbClr val="3328C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Wirtschafts-vernetzung &amp; Unternehmertum</a:t>
            </a:r>
          </a:p>
        </p:txBody>
      </p:sp>
    </p:spTree>
    <p:extLst>
      <p:ext uri="{BB962C8B-B14F-4D97-AF65-F5344CB8AC3E}">
        <p14:creationId xmlns:p14="http://schemas.microsoft.com/office/powerpoint/2010/main" val="31738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/>
          <a:stretch/>
        </p:blipFill>
        <p:spPr>
          <a:xfrm>
            <a:off x="0" y="0"/>
            <a:ext cx="9153293" cy="6486618"/>
          </a:xfrm>
          <a:prstGeom prst="rect">
            <a:avLst/>
          </a:prstGeom>
        </p:spPr>
      </p:pic>
      <p:sp>
        <p:nvSpPr>
          <p:cNvPr id="13316" name="Titel 3"/>
          <p:cNvSpPr>
            <a:spLocks noGrp="1"/>
          </p:cNvSpPr>
          <p:nvPr>
            <p:ph type="title"/>
          </p:nvPr>
        </p:nvSpPr>
        <p:spPr>
          <a:xfrm>
            <a:off x="531813" y="260648"/>
            <a:ext cx="5715000" cy="1143000"/>
          </a:xfrm>
        </p:spPr>
        <p:txBody>
          <a:bodyPr/>
          <a:lstStyle/>
          <a:p>
            <a:r>
              <a:rPr lang="de-AT" altLang="de-DE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>Kraft-Stammtische</a:t>
            </a:r>
            <a:r>
              <a:rPr lang="de-AT" altLang="de-DE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de-AT" altLang="de-DE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de-AT" altLang="de-DE" sz="20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317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3C9340-825B-4954-A7D3-96F5F4F5086E}" type="slidenum">
              <a:rPr lang="de-DE" altLang="de-DE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0825" y="3284538"/>
            <a:ext cx="649288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2" name="Inhaltsplatzhalter 4"/>
          <p:cNvSpPr>
            <a:spLocks noGrp="1"/>
          </p:cNvSpPr>
          <p:nvPr>
            <p:ph sz="half" idx="15"/>
          </p:nvPr>
        </p:nvSpPr>
        <p:spPr>
          <a:xfrm>
            <a:off x="222562" y="1844824"/>
            <a:ext cx="4184203" cy="3816424"/>
          </a:xfrm>
        </p:spPr>
        <p:txBody>
          <a:bodyPr>
            <a:noAutofit/>
          </a:bodyPr>
          <a:lstStyle/>
          <a:p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9. Stammtisch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400" dirty="0"/>
              <a:t>20. Jänner 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400" dirty="0"/>
              <a:t>Hotel Hubertushof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400" dirty="0"/>
              <a:t>Thema: </a:t>
            </a:r>
            <a:r>
              <a:rPr lang="de-AT" altLang="de-DE" sz="1400" b="1" i="1" dirty="0"/>
              <a:t>Rückblick - Ausblick</a:t>
            </a:r>
          </a:p>
          <a:p>
            <a:endParaRPr lang="de-AT" altLang="de-DE" sz="1400" dirty="0" smtClean="0"/>
          </a:p>
          <a:p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10. Stammtisch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sym typeface="Wingdings" panose="05000000000000000000" pitchFamily="2" charset="2"/>
              </a:rPr>
              <a:t>09. Juni 2016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sym typeface="Wingdings" panose="05000000000000000000" pitchFamily="2" charset="2"/>
              </a:rPr>
              <a:t>VIP Lounge am </a:t>
            </a:r>
            <a:r>
              <a:rPr lang="de-AT" altLang="de-DE" sz="1400" dirty="0" err="1">
                <a:sym typeface="Wingdings" panose="05000000000000000000" pitchFamily="2" charset="2"/>
              </a:rPr>
              <a:t>Red</a:t>
            </a:r>
            <a:r>
              <a:rPr lang="de-AT" altLang="de-DE" sz="1400" dirty="0">
                <a:sym typeface="Wingdings" panose="05000000000000000000" pitchFamily="2" charset="2"/>
              </a:rPr>
              <a:t>-Bull-Ring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AT" altLang="de-DE" sz="1400" dirty="0">
                <a:sym typeface="Wingdings" panose="05000000000000000000" pitchFamily="2" charset="2"/>
              </a:rPr>
              <a:t>Thema: </a:t>
            </a:r>
            <a:r>
              <a:rPr lang="de-AT" altLang="de-DE" sz="1400" b="1" i="1" dirty="0">
                <a:sym typeface="Wingdings" panose="05000000000000000000" pitchFamily="2" charset="2"/>
              </a:rPr>
              <a:t>Roadmap Industrie 4.0</a:t>
            </a:r>
          </a:p>
          <a:p>
            <a:endParaRPr lang="de-AT" altLang="de-DE" sz="1400" dirty="0" smtClean="0"/>
          </a:p>
          <a:p>
            <a:r>
              <a:rPr lang="de-AT" altLang="de-DE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11. Stammtisch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400" dirty="0" smtClean="0"/>
              <a:t>16. November 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400" dirty="0" smtClean="0"/>
              <a:t>Benediktinerstift St. Lambrecht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400" dirty="0" smtClean="0"/>
              <a:t>Thema: </a:t>
            </a:r>
            <a:r>
              <a:rPr lang="de-AT" sz="1400" b="1" i="1" dirty="0"/>
              <a:t>„Recruiting mit </a:t>
            </a:r>
            <a:r>
              <a:rPr lang="de-AT" sz="1400" b="1" i="1" dirty="0" err="1"/>
              <a:t>Social</a:t>
            </a:r>
            <a:r>
              <a:rPr lang="de-AT" sz="1400" b="1" i="1" dirty="0"/>
              <a:t> Media“ </a:t>
            </a:r>
            <a:endParaRPr lang="de-AT" altLang="de-DE" sz="1400" b="1" i="1" dirty="0"/>
          </a:p>
        </p:txBody>
      </p:sp>
      <p:sp>
        <p:nvSpPr>
          <p:cNvPr id="18" name="Fußzeilenplatzhalter 3"/>
          <p:cNvSpPr txBox="1">
            <a:spLocks/>
          </p:cNvSpPr>
          <p:nvPr/>
        </p:nvSpPr>
        <p:spPr>
          <a:xfrm>
            <a:off x="539750" y="6357938"/>
            <a:ext cx="4246563" cy="35718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Industrie- und Wirtschaftsentwicklung Murtal GmbH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Eine Initiative der Industrie &amp; produzierenden Wirtschaft der Bezirke Murau und Murtal</a:t>
            </a:r>
          </a:p>
        </p:txBody>
      </p:sp>
      <p:pic>
        <p:nvPicPr>
          <p:cNvPr id="11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6284344"/>
            <a:ext cx="2940246" cy="52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7" descr="Kraft_RGB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Inhaltsplatzhalter 4"/>
          <p:cNvSpPr>
            <a:spLocks noGrp="1"/>
          </p:cNvSpPr>
          <p:nvPr>
            <p:ph sz="half" idx="15"/>
          </p:nvPr>
        </p:nvSpPr>
        <p:spPr>
          <a:xfrm>
            <a:off x="4788024" y="4460167"/>
            <a:ext cx="4184203" cy="1777145"/>
          </a:xfrm>
        </p:spPr>
        <p:txBody>
          <a:bodyPr>
            <a:noAutofit/>
          </a:bodyPr>
          <a:lstStyle/>
          <a:p>
            <a:endParaRPr lang="de-AT" altLang="de-DE" sz="1400" b="1" i="1" dirty="0"/>
          </a:p>
          <a:p>
            <a:r>
              <a:rPr lang="de-AT" altLang="de-DE" sz="15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12. Stammtisch</a:t>
            </a:r>
            <a:endParaRPr lang="de-AT" sz="1500" dirty="0"/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de-AT" altLang="de-DE" sz="1500" dirty="0" smtClean="0"/>
              <a:t>16. Februar 2017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500" dirty="0" smtClean="0"/>
              <a:t>Hotel Hubertushof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500" dirty="0" smtClean="0"/>
              <a:t>Thema: </a:t>
            </a:r>
            <a:r>
              <a:rPr lang="de-AT" sz="1600" dirty="0" smtClean="0"/>
              <a:t> </a:t>
            </a:r>
            <a:r>
              <a:rPr lang="de-AT" sz="1500" b="1" i="1" dirty="0"/>
              <a:t>„Regionale Kooperationen“ </a:t>
            </a:r>
            <a:endParaRPr lang="de-AT" altLang="de-DE" sz="1500" b="1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87449"/>
            <a:ext cx="3976437" cy="298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47564" y="1448780"/>
            <a:ext cx="108012" cy="1800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-180528" y="248028"/>
            <a:ext cx="5715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sz="4000" b="1" dirty="0" smtClean="0">
                <a:latin typeface="Arial" charset="0"/>
                <a:cs typeface="Arial" charset="0"/>
              </a:rPr>
              <a:t>Ideenwettbewerb &amp; </a:t>
            </a:r>
          </a:p>
          <a:p>
            <a:r>
              <a:rPr lang="de-DE" altLang="de-DE" sz="4000" b="1" dirty="0" smtClean="0">
                <a:latin typeface="Arial" charset="0"/>
                <a:cs typeface="Arial" charset="0"/>
              </a:rPr>
              <a:t>Elevator Pitch</a:t>
            </a:r>
          </a:p>
          <a:p>
            <a:endParaRPr lang="de-DE" altLang="de-DE" sz="4000" b="1" dirty="0">
              <a:latin typeface="Arial" charset="0"/>
              <a:cs typeface="Arial" charset="0"/>
            </a:endParaRPr>
          </a:p>
          <a:p>
            <a:endParaRPr lang="de-AT" altLang="de-DE" sz="4000" b="1" dirty="0" smtClean="0">
              <a:latin typeface="Arial" charset="0"/>
              <a:cs typeface="Arial" charset="0"/>
            </a:endParaRPr>
          </a:p>
          <a:p>
            <a:endParaRPr lang="de-AT" altLang="de-DE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467544" y="2895154"/>
            <a:ext cx="7200800" cy="45115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altLang="de-DE" sz="14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AT" altLang="de-DE" sz="1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Kooperationsprojekt mit ROW GmbH und weiteren Partnern</a:t>
            </a:r>
            <a:r>
              <a:rPr lang="de-AT" altLang="de-DE" sz="14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de-AT" altLang="de-DE" sz="14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AT" altLang="de-DE" sz="14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AT" altLang="de-DE" sz="1400" b="1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de-AT" altLang="de-DE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JW, WK, </a:t>
            </a:r>
            <a:r>
              <a:rPr lang="de-AT" altLang="de-DE" sz="1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Innolab</a:t>
            </a:r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Kraft-</a:t>
            </a:r>
            <a:r>
              <a:rPr lang="de-AT" altLang="de-DE" sz="1400" b="1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Crowd</a:t>
            </a:r>
            <a:r>
              <a:rPr lang="de-AT" alt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de-AT" altLang="de-DE" sz="1400" b="1" i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539552" y="3861048"/>
            <a:ext cx="5400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Font typeface="Wingdings" panose="05000000000000000000" pitchFamily="2" charset="2"/>
              <a:buChar char="§"/>
            </a:pP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Kategorie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Schule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0" hangingPunct="0">
              <a:buFont typeface="Wingdings" panose="05000000000000000000" pitchFamily="2" charset="2"/>
              <a:buChar char="§"/>
            </a:pP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Kategorie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“Business”</a:t>
            </a:r>
          </a:p>
          <a:p>
            <a:pPr eaLnBrk="0" hangingPunct="0">
              <a:buFont typeface="Wingdings" panose="05000000000000000000" pitchFamily="2" charset="2"/>
              <a:buChar char="§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Ideen-Einreichfrist: 15.03.2017</a:t>
            </a:r>
          </a:p>
          <a:p>
            <a:pPr eaLnBrk="0" hangingPunct="0"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besten Einreichungen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werden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zum Elevator Pitch 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eingeladen.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Showdown Elevator Pitch: 27.04.2017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der WK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Murtal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Wingdings" panose="05000000000000000000" pitchFamily="2" charset="2"/>
              <a:buChar char="§"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86552"/>
            <a:ext cx="5400600" cy="120860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228184" y="3854771"/>
            <a:ext cx="28803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Unterstützung durch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Kraft-Partnerbetriebe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Murauer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Brauerei </a:t>
            </a: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Murtax</a:t>
            </a:r>
            <a:endParaRPr lang="de-DE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Novak-Kaiser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Stadtwerke Judenburg</a:t>
            </a:r>
          </a:p>
          <a:p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Hubertushof  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7100888" y="928800"/>
            <a:ext cx="1250156" cy="519979"/>
          </a:xfrm>
          <a:prstGeom prst="rect">
            <a:avLst/>
          </a:prstGeom>
          <a:solidFill>
            <a:srgbClr val="3328C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Wirtschafts-vernetzung &amp; Unternehmertum</a:t>
            </a:r>
          </a:p>
        </p:txBody>
      </p:sp>
    </p:spTree>
    <p:extLst>
      <p:ext uri="{BB962C8B-B14F-4D97-AF65-F5344CB8AC3E}">
        <p14:creationId xmlns:p14="http://schemas.microsoft.com/office/powerpoint/2010/main" val="18298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104385" cy="2286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de-DE" sz="5000" dirty="0" smtClean="0">
                <a:solidFill>
                  <a:srgbClr val="FF5B5F"/>
                </a:solidFill>
              </a:rPr>
              <a:t>Region &amp; Standort </a:t>
            </a:r>
            <a:endParaRPr lang="de-AT" sz="5000" dirty="0">
              <a:solidFill>
                <a:srgbClr val="FF5B5F"/>
              </a:solidFill>
            </a:endParaRPr>
          </a:p>
        </p:txBody>
      </p:sp>
      <p:sp>
        <p:nvSpPr>
          <p:cNvPr id="4" name="Untertitel 2"/>
          <p:cNvSpPr>
            <a:spLocks noGrp="1"/>
          </p:cNvSpPr>
          <p:nvPr>
            <p:ph type="subTitle" idx="1"/>
          </p:nvPr>
        </p:nvSpPr>
        <p:spPr>
          <a:xfrm>
            <a:off x="534988" y="4446240"/>
            <a:ext cx="749339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de-AT" altLang="de-DE" dirty="0" smtClean="0"/>
              <a:t>Nachhaltigkeit/CSR </a:t>
            </a:r>
          </a:p>
          <a:p>
            <a:pPr eaLnBrk="1" hangingPunct="1"/>
            <a:r>
              <a:rPr lang="de-AT" altLang="de-DE" dirty="0" smtClean="0"/>
              <a:t>      </a:t>
            </a:r>
            <a:endParaRPr lang="de-AT" altLang="de-DE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ußzeilenplatzhalter 3"/>
          <p:cNvSpPr txBox="1">
            <a:spLocks/>
          </p:cNvSpPr>
          <p:nvPr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7100888" y="928801"/>
            <a:ext cx="1250156" cy="411968"/>
          </a:xfrm>
          <a:prstGeom prst="rect">
            <a:avLst/>
          </a:prstGeom>
          <a:solidFill>
            <a:srgbClr val="FF5B5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&amp; Standort</a:t>
            </a:r>
          </a:p>
        </p:txBody>
      </p:sp>
    </p:spTree>
    <p:extLst>
      <p:ext uri="{BB962C8B-B14F-4D97-AF65-F5344CB8AC3E}">
        <p14:creationId xmlns:p14="http://schemas.microsoft.com/office/powerpoint/2010/main" val="23319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11560" y="141277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hteck 1"/>
          <p:cNvSpPr/>
          <p:nvPr/>
        </p:nvSpPr>
        <p:spPr>
          <a:xfrm>
            <a:off x="288032" y="1801847"/>
            <a:ext cx="81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SzTx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der Projektentwicklungsphase waren es 10 Partnerunternehmen. Durch die Netzwerkentwicklung hat sich die Anzahl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 heute auf 87 Unternehmen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aktuell rund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7.000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MitarbeiterInnen verachtfacht:</a:t>
            </a:r>
          </a:p>
          <a:p>
            <a:pPr eaLnBrk="1" hangingPunct="1">
              <a:buSzTx/>
            </a:pP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lvl="1" indent="-285750" eaLnBrk="1" hangingPunct="1">
              <a:buFont typeface="Wingdings" panose="05000000000000000000" pitchFamily="2" charset="2"/>
              <a:buChar char="§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Kleinstunternehmen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lvl="1" indent="-285750" eaLnBrk="1" hangingPunct="1">
              <a:buFont typeface="Wingdings" panose="05000000000000000000" pitchFamily="2" charset="2"/>
              <a:buChar char="§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kleine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Unternehmen</a:t>
            </a:r>
          </a:p>
          <a:p>
            <a:pPr marL="722313" lvl="1" indent="-285750" eaLnBrk="1" hangingPunct="1">
              <a:buFont typeface="Wingdings" panose="05000000000000000000" pitchFamily="2" charset="2"/>
              <a:buChar char="§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mittlere Unternehmen</a:t>
            </a:r>
          </a:p>
          <a:p>
            <a:pPr marL="722313" lvl="1" indent="-285750" eaLnBrk="1" hangingPunct="1">
              <a:buFont typeface="Wingdings" panose="05000000000000000000" pitchFamily="2" charset="2"/>
              <a:buChar char="§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große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Unternehmen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Tx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SzTx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Kraft. Das Murtal ist gelebte Wirtschaftsverflechtung - durch die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Netzwerkentwicklung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wird die Basis für regionale Kooperationen gelegt.</a:t>
            </a:r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0" y="404664"/>
            <a:ext cx="6919912" cy="5715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3200" b="1" dirty="0" smtClean="0">
                <a:latin typeface="Arial" charset="0"/>
                <a:cs typeface="Arial" charset="0"/>
              </a:rPr>
              <a:t>Wer steht hinter Kraft. Das Murtal</a:t>
            </a:r>
          </a:p>
        </p:txBody>
      </p:sp>
    </p:spTree>
    <p:extLst>
      <p:ext uri="{BB962C8B-B14F-4D97-AF65-F5344CB8AC3E}">
        <p14:creationId xmlns:p14="http://schemas.microsoft.com/office/powerpoint/2010/main" val="21678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el 3"/>
          <p:cNvSpPr>
            <a:spLocks noGrp="1"/>
          </p:cNvSpPr>
          <p:nvPr>
            <p:ph type="title"/>
          </p:nvPr>
        </p:nvSpPr>
        <p:spPr>
          <a:xfrm>
            <a:off x="539750" y="538428"/>
            <a:ext cx="6272435" cy="1143000"/>
          </a:xfrm>
        </p:spPr>
        <p:txBody>
          <a:bodyPr/>
          <a:lstStyle/>
          <a:p>
            <a:r>
              <a:rPr lang="de-AT" altLang="de-DE" dirty="0" smtClean="0"/>
              <a:t>Nachhaltigkeit/CSR</a:t>
            </a:r>
            <a:endParaRPr lang="de-AT" altLang="de-DE" sz="2600" dirty="0"/>
          </a:p>
        </p:txBody>
      </p:sp>
      <p:sp>
        <p:nvSpPr>
          <p:cNvPr id="12294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D63B1-4A74-45EE-9901-9BBC9D4C4C7E}" type="slidenum">
              <a:rPr lang="de-DE" altLang="de-DE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0825" y="3284538"/>
            <a:ext cx="649288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2296" name="Inhaltsplatzhalter 4"/>
          <p:cNvSpPr>
            <a:spLocks noGrp="1"/>
          </p:cNvSpPr>
          <p:nvPr>
            <p:ph sz="half" idx="15"/>
          </p:nvPr>
        </p:nvSpPr>
        <p:spPr>
          <a:xfrm>
            <a:off x="4857018" y="1772816"/>
            <a:ext cx="4395502" cy="3854045"/>
          </a:xfrm>
        </p:spPr>
        <p:txBody>
          <a:bodyPr>
            <a:no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de-AT" sz="1400" b="1" i="1" dirty="0" smtClean="0"/>
              <a:t>Ziel </a:t>
            </a:r>
            <a:r>
              <a:rPr lang="de-AT" sz="1400" dirty="0" smtClean="0"/>
              <a:t>ist es, </a:t>
            </a:r>
            <a:r>
              <a:rPr lang="de-AT" sz="1400" dirty="0"/>
              <a:t>gemeinsam kraftvolle CSR-Maßnahmen innerhalb unseres Netzwerkes </a:t>
            </a:r>
            <a:r>
              <a:rPr lang="de-AT" sz="1400" dirty="0" smtClean="0"/>
              <a:t>zu entwickeln, umzusetzen </a:t>
            </a:r>
            <a:r>
              <a:rPr lang="de-AT" sz="1400" dirty="0"/>
              <a:t>und </a:t>
            </a:r>
            <a:r>
              <a:rPr lang="de-AT" sz="1400" dirty="0" smtClean="0"/>
              <a:t>langfristig zu verankern.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A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Erfahrungsaustausch</a:t>
            </a:r>
            <a:r>
              <a:rPr lang="de-AT" altLang="de-DE" sz="1400" b="1" dirty="0" smtClean="0">
                <a:sym typeface="Wingdings" panose="05000000000000000000" pitchFamily="2" charset="2"/>
              </a:rPr>
              <a:t> </a:t>
            </a:r>
            <a:endParaRPr lang="de-AT" altLang="de-DE" sz="1400" b="1" dirty="0">
              <a:sym typeface="Wingdings" panose="05000000000000000000" pitchFamily="2" charset="2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AT" altLang="de-DE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Betriebsbesichtigungen</a:t>
            </a:r>
            <a:r>
              <a:rPr lang="de-AT" altLang="de-DE" sz="1400" dirty="0" smtClean="0">
                <a:sym typeface="Wingdings" panose="05000000000000000000" pitchFamily="2" charset="2"/>
              </a:rPr>
              <a:t> </a:t>
            </a:r>
            <a:r>
              <a:rPr lang="de-AT" altLang="de-DE" sz="1400" dirty="0">
                <a:sym typeface="Wingdings" panose="05000000000000000000" pitchFamily="2" charset="2"/>
              </a:rPr>
              <a:t>zu diesem Thema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AT" altLang="de-DE" sz="400" b="1" dirty="0">
              <a:sym typeface="Wingdings" panose="05000000000000000000" pitchFamily="2" charset="2"/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AT" altLang="de-DE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07.04.2016:</a:t>
            </a:r>
            <a:r>
              <a:rPr lang="de-AT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voestalpine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AT" altLang="de-DE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07.07.2016: </a:t>
            </a:r>
            <a:r>
              <a:rPr lang="de-A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Trügler</a:t>
            </a:r>
            <a:r>
              <a:rPr lang="de-A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Recycling &amp; Transport GesmbH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AT" altLang="de-DE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24.10.2016:</a:t>
            </a:r>
            <a:r>
              <a:rPr lang="de-AT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Stahl Judenburg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AT" altLang="de-DE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13.03.2017,</a:t>
            </a:r>
            <a:r>
              <a:rPr lang="de-AT" altLang="de-DE" sz="1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AT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HAGE Obdach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de-AT" altLang="de-DE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Nächster Termin:  </a:t>
            </a:r>
            <a:br>
              <a:rPr lang="de-AT" altLang="de-DE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altLang="de-DE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BRAUEREI MURAU</a:t>
            </a:r>
            <a:br>
              <a:rPr lang="de-AT" altLang="de-DE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altLang="de-DE" sz="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2" indent="-2857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tabLst>
                <a:tab pos="990600" algn="l"/>
              </a:tabLst>
            </a:pPr>
            <a:r>
              <a:rPr lang="de-AT" altLang="de-DE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Überbetriebliche Gesundheitsförderung</a:t>
            </a:r>
          </a:p>
          <a:p>
            <a:pPr marL="722313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990600" algn="l"/>
              </a:tabLst>
            </a:pP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Unterstützung Bildungsbedarfserhebung</a:t>
            </a:r>
          </a:p>
          <a:p>
            <a:pPr marL="722313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990600" algn="l"/>
              </a:tabLst>
            </a:pPr>
            <a:r>
              <a:rPr lang="de-DE" alt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Gemeinsame Schulungsmaßnahmen</a:t>
            </a:r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lvl="2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990600" algn="l"/>
              </a:tabLst>
            </a:pP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 Kompetenzsteigerung</a:t>
            </a:r>
          </a:p>
          <a:p>
            <a:pPr marL="361950" lvl="2" indent="-285750"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tabLst>
                <a:tab pos="990600" algn="l"/>
              </a:tabLst>
            </a:pPr>
            <a:endParaRPr lang="de-AT" altLang="de-DE" sz="1400" dirty="0">
              <a:sym typeface="Wingdings" panose="05000000000000000000" pitchFamily="2" charset="2"/>
            </a:endParaRPr>
          </a:p>
          <a:p>
            <a:pPr marL="457200" lvl="2" indent="0">
              <a:spcBef>
                <a:spcPts val="300"/>
              </a:spcBef>
              <a:spcAft>
                <a:spcPts val="300"/>
              </a:spcAft>
              <a:buNone/>
            </a:pPr>
            <a:endParaRPr lang="de-AT" altLang="de-DE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spcBef>
                <a:spcPts val="300"/>
              </a:spcBef>
              <a:spcAft>
                <a:spcPts val="300"/>
              </a:spcAft>
              <a:buNone/>
            </a:pPr>
            <a:endParaRPr lang="de-AT" altLang="de-DE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de-AT" altLang="de-DE" sz="1400" b="1" dirty="0">
              <a:solidFill>
                <a:srgbClr val="7030A0"/>
              </a:solidFill>
              <a:latin typeface="CharterITC BT" panose="02040503050506020203" pitchFamily="18" charset="0"/>
              <a:cs typeface="Times New Roman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564956" y="4437112"/>
            <a:ext cx="3670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half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6" y="2922198"/>
            <a:ext cx="3652065" cy="27390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9" y="1637763"/>
            <a:ext cx="4213820" cy="1406138"/>
          </a:xfrm>
          <a:prstGeom prst="rect">
            <a:avLst/>
          </a:prstGeom>
        </p:spPr>
      </p:pic>
      <p:pic>
        <p:nvPicPr>
          <p:cNvPr id="15" name="Bild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455" y="6503386"/>
            <a:ext cx="1193800" cy="279400"/>
          </a:xfrm>
          <a:prstGeom prst="rect">
            <a:avLst/>
          </a:prstGeom>
        </p:spPr>
      </p:pic>
      <p:pic>
        <p:nvPicPr>
          <p:cNvPr id="17" name="Grafik 7" descr="Kraft_RG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7713" y="0"/>
            <a:ext cx="12604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ußzeilenplatzhalter 3"/>
          <p:cNvSpPr txBox="1">
            <a:spLocks/>
          </p:cNvSpPr>
          <p:nvPr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  <p:pic>
        <p:nvPicPr>
          <p:cNvPr id="19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357938"/>
            <a:ext cx="28352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/>
          <p:cNvSpPr/>
          <p:nvPr/>
        </p:nvSpPr>
        <p:spPr>
          <a:xfrm>
            <a:off x="7100888" y="928801"/>
            <a:ext cx="1250156" cy="411968"/>
          </a:xfrm>
          <a:prstGeom prst="rect">
            <a:avLst/>
          </a:prstGeom>
          <a:solidFill>
            <a:srgbClr val="FF5B5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&amp; Standort</a:t>
            </a:r>
          </a:p>
        </p:txBody>
      </p:sp>
    </p:spTree>
    <p:extLst>
      <p:ext uri="{BB962C8B-B14F-4D97-AF65-F5344CB8AC3E}">
        <p14:creationId xmlns:p14="http://schemas.microsoft.com/office/powerpoint/2010/main" val="396442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8B0BC-2C0F-482B-9792-25EDB94A4E05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5"/>
          <a:stretch/>
        </p:blipFill>
        <p:spPr>
          <a:xfrm>
            <a:off x="0" y="1175657"/>
            <a:ext cx="9144000" cy="5709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/>
          <p:nvPr/>
        </p:nvGrpSpPr>
        <p:grpSpPr>
          <a:xfrm>
            <a:off x="107844" y="1124744"/>
            <a:ext cx="8928652" cy="4877613"/>
            <a:chOff x="107844" y="1143675"/>
            <a:chExt cx="8928652" cy="4877613"/>
          </a:xfrm>
        </p:grpSpPr>
        <p:cxnSp>
          <p:nvCxnSpPr>
            <p:cNvPr id="24" name="Gerade Verbindung 23"/>
            <p:cNvCxnSpPr/>
            <p:nvPr/>
          </p:nvCxnSpPr>
          <p:spPr>
            <a:xfrm>
              <a:off x="4355976" y="3344821"/>
              <a:ext cx="0" cy="202839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uppieren 26"/>
            <p:cNvGrpSpPr/>
            <p:nvPr/>
          </p:nvGrpSpPr>
          <p:grpSpPr>
            <a:xfrm>
              <a:off x="107844" y="1143675"/>
              <a:ext cx="8928652" cy="4877613"/>
              <a:chOff x="179512" y="1011830"/>
              <a:chExt cx="8928652" cy="4877613"/>
            </a:xfrm>
          </p:grpSpPr>
          <p:cxnSp>
            <p:nvCxnSpPr>
              <p:cNvPr id="16" name="Gerade Verbindung 15"/>
              <p:cNvCxnSpPr/>
              <p:nvPr/>
            </p:nvCxnSpPr>
            <p:spPr>
              <a:xfrm flipH="1">
                <a:off x="5364088" y="3212976"/>
                <a:ext cx="1260140" cy="4320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 flipH="1">
                <a:off x="971600" y="3212976"/>
                <a:ext cx="1260140" cy="43204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" name="Abgerundetes Rechteck 3"/>
              <p:cNvSpPr/>
              <p:nvPr/>
            </p:nvSpPr>
            <p:spPr>
              <a:xfrm>
                <a:off x="1691680" y="1011830"/>
                <a:ext cx="5400600" cy="864096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Verein zur Förderung von Industrie / produzierender Wirtschaft Murtal </a:t>
                </a:r>
              </a:p>
            </p:txBody>
          </p:sp>
          <p:sp>
            <p:nvSpPr>
              <p:cNvPr id="5" name="Abgerundetes Rechteck 4"/>
              <p:cNvSpPr/>
              <p:nvPr/>
            </p:nvSpPr>
            <p:spPr>
              <a:xfrm>
                <a:off x="1691680" y="2348880"/>
                <a:ext cx="5400600" cy="86409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Industrie- und Wirtschaftsentwicklung Murtal Murau GmbH</a:t>
                </a:r>
                <a:endParaRPr lang="de-A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Abgerundetes Rechteck 5"/>
              <p:cNvSpPr/>
              <p:nvPr/>
            </p:nvSpPr>
            <p:spPr>
              <a:xfrm>
                <a:off x="251520" y="3645024"/>
                <a:ext cx="2088232" cy="86409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GF Dr.</a:t>
                </a:r>
                <a:r>
                  <a:rPr lang="de-AT" sz="16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Bibiane Puhl</a:t>
                </a:r>
                <a:endParaRPr lang="de-A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Abgerundetes Rechteck 6"/>
              <p:cNvSpPr/>
              <p:nvPr/>
            </p:nvSpPr>
            <p:spPr>
              <a:xfrm>
                <a:off x="2699452" y="3645023"/>
                <a:ext cx="6408712" cy="1132383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Aufsichtsrat: 9 Mitglieder, Steuerungsgruppe: 18 Mitglieder</a:t>
                </a:r>
              </a:p>
              <a:p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Sprecher </a:t>
                </a:r>
                <a:r>
                  <a:rPr lang="de-A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 </a:t>
                </a:r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Initiative Kraft</a:t>
                </a:r>
                <a:r>
                  <a:rPr lang="de-A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Das </a:t>
                </a:r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Murtal – Ing. Klaus Rainer</a:t>
                </a:r>
              </a:p>
              <a:p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Stv</a:t>
                </a:r>
                <a:r>
                  <a:rPr lang="de-A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Sprecher der </a:t>
                </a:r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Initiative Kraft</a:t>
                </a:r>
                <a:r>
                  <a:rPr lang="de-A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Das </a:t>
                </a:r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Murtal – Mag. Florian Hampel</a:t>
                </a:r>
              </a:p>
              <a:p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Stv</a:t>
                </a:r>
                <a:r>
                  <a:rPr lang="de-A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Sprecher der </a:t>
                </a:r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Initiative Kraft</a:t>
                </a:r>
                <a:r>
                  <a:rPr lang="de-A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Das </a:t>
                </a:r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Murtal – Ing. Mag. Manfred Wehr</a:t>
                </a:r>
                <a:endParaRPr lang="de-A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bgerundetes Rechteck 7"/>
              <p:cNvSpPr/>
              <p:nvPr/>
            </p:nvSpPr>
            <p:spPr>
              <a:xfrm>
                <a:off x="1907365" y="5241371"/>
                <a:ext cx="5184915" cy="648072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de-AT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 Regionalmanagement Obersteiermark West GmbH</a:t>
                </a:r>
                <a:endParaRPr lang="de-AT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Gerade Verbindung 9"/>
              <p:cNvCxnSpPr>
                <a:stCxn id="4" idx="2"/>
                <a:endCxn id="5" idx="0"/>
              </p:cNvCxnSpPr>
              <p:nvPr/>
            </p:nvCxnSpPr>
            <p:spPr>
              <a:xfrm>
                <a:off x="4391980" y="1875926"/>
                <a:ext cx="0" cy="4729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feld 10"/>
              <p:cNvSpPr txBox="1"/>
              <p:nvPr/>
            </p:nvSpPr>
            <p:spPr>
              <a:xfrm>
                <a:off x="4506116" y="1916832"/>
                <a:ext cx="18660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100 % Eigentümer</a:t>
                </a:r>
                <a:endParaRPr lang="de-AT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179512" y="3265239"/>
                <a:ext cx="1321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vertreten durch </a:t>
                </a: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4644008" y="3265239"/>
                <a:ext cx="1321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vertreten durch </a:t>
                </a: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572000" y="4828254"/>
                <a:ext cx="27270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Durchführung Projektmanagement</a:t>
                </a:r>
                <a:r>
                  <a:rPr lang="de-AT" sz="14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de-AT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23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1043"/>
            <a:ext cx="9144000" cy="426957"/>
          </a:xfrm>
          <a:prstGeom prst="rect">
            <a:avLst/>
          </a:prstGeom>
        </p:spPr>
      </p:pic>
      <p:pic>
        <p:nvPicPr>
          <p:cNvPr id="7" name="Bild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455" y="6503386"/>
            <a:ext cx="1193800" cy="2794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-317568" y="312214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0" y="0"/>
            <a:ext cx="9144000" cy="6503386"/>
            <a:chOff x="0" y="0"/>
            <a:chExt cx="9144000" cy="65033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503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Ellipse 4"/>
            <p:cNvSpPr/>
            <p:nvPr/>
          </p:nvSpPr>
          <p:spPr>
            <a:xfrm>
              <a:off x="1619672" y="4725144"/>
              <a:ext cx="936104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Ellipse 10"/>
            <p:cNvSpPr/>
            <p:nvPr/>
          </p:nvSpPr>
          <p:spPr>
            <a:xfrm>
              <a:off x="6156176" y="4509120"/>
              <a:ext cx="936104" cy="2160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668344" y="4149080"/>
              <a:ext cx="936104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9596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1812" y="-27384"/>
            <a:ext cx="6272436" cy="1143000"/>
          </a:xfrm>
        </p:spPr>
        <p:txBody>
          <a:bodyPr/>
          <a:lstStyle/>
          <a:p>
            <a:r>
              <a:rPr lang="de-DE" sz="3200" dirty="0" smtClean="0"/>
              <a:t>Positionierung 2016 - 2018</a:t>
            </a:r>
            <a:br>
              <a:rPr lang="de-DE" sz="3200" dirty="0" smtClean="0"/>
            </a:br>
            <a:r>
              <a:rPr 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…Schwerpunkte und Teilprojekte</a:t>
            </a:r>
            <a:endParaRPr lang="de-AT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788CCB0-6017-4516-B113-B6F76BA72FF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75556" y="2636912"/>
            <a:ext cx="252028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052735"/>
            <a:ext cx="7092788" cy="53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1812" y="357166"/>
            <a:ext cx="6272436" cy="1143000"/>
          </a:xfrm>
        </p:spPr>
        <p:txBody>
          <a:bodyPr/>
          <a:lstStyle/>
          <a:p>
            <a:r>
              <a:rPr lang="de-DE" dirty="0" smtClean="0"/>
              <a:t>Vision &amp; Zukunftsbild 2020</a:t>
            </a:r>
            <a:endParaRPr lang="de-AT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788CCB0-6017-4516-B113-B6F76BA72FF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1186" y="1628800"/>
            <a:ext cx="7742237" cy="286232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Kraft .Das Murtal hat sich als Wirtschafts-Dachmarke für die Region etabliert und steht für einen über die Grenzen hinaus bekannten </a:t>
            </a:r>
            <a:r>
              <a:rPr lang="de-DE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wettbewerbsfähigen Wirtschaftsraum mit höchster Lebensqualität</a:t>
            </a:r>
            <a:r>
              <a:rPr lang="de-DE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Kraft. Das Murtal hat die </a:t>
            </a:r>
            <a:r>
              <a:rPr lang="de-DE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demografische Trendumkehr geschafft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 versteht sich als Region attraktivster Arbeitgeber, die hervorragende Arbeitswelten schaffen und der Jugend neue Perspektiven bieten.</a:t>
            </a:r>
            <a:endParaRPr lang="de-A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Für die Unternehmen ist Kraft. Das Murtal die Plattform für wechselseitige Inspiration, Lernen voneinander und gemeinsames Entwickeln. Für die Region hat sich Kraft. Das Murtal als </a:t>
            </a:r>
            <a:r>
              <a:rPr lang="de-DE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Initiator in Standortfragen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etabliert und ist Ansprechpartner und Motor für regional relevante Entwicklungsprozesse.</a:t>
            </a:r>
            <a:endParaRPr lang="de-A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1812" y="357166"/>
            <a:ext cx="6272436" cy="1143000"/>
          </a:xfrm>
        </p:spPr>
        <p:txBody>
          <a:bodyPr/>
          <a:lstStyle/>
          <a:p>
            <a:r>
              <a:rPr lang="de-DE" dirty="0" smtClean="0"/>
              <a:t>Werte und Mission 2020</a:t>
            </a:r>
            <a:endParaRPr lang="de-AT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788CCB0-6017-4516-B113-B6F76BA72FF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1186" y="1628800"/>
            <a:ext cx="7742237" cy="258532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Kraft . Das Murtal: </a:t>
            </a:r>
            <a:r>
              <a:rPr lang="de-DE" b="1" dirty="0" smtClean="0"/>
              <a:t>unabhängig </a:t>
            </a:r>
            <a:r>
              <a:rPr lang="de-DE" b="1" dirty="0"/>
              <a:t>– eigenverantwortlich – </a:t>
            </a:r>
            <a:r>
              <a:rPr lang="de-DE" b="1" dirty="0" smtClean="0"/>
              <a:t>zukunftsorientiert - unternehmerisch</a:t>
            </a:r>
            <a:endParaRPr lang="de-AT" b="1" dirty="0"/>
          </a:p>
          <a:p>
            <a:pPr algn="just"/>
            <a:r>
              <a:rPr lang="de-DE" b="1" dirty="0"/>
              <a:t> </a:t>
            </a:r>
            <a:endParaRPr lang="de-AT" b="1" dirty="0"/>
          </a:p>
          <a:p>
            <a:pPr algn="just"/>
            <a:r>
              <a:rPr lang="de-DE" b="1" dirty="0" smtClean="0">
                <a:solidFill>
                  <a:schemeClr val="accent3"/>
                </a:solidFill>
              </a:rPr>
              <a:t>Kraft. Das Murtal gestaltet ein attraktives wirtschaftliches und regionales Umfeld und stärkt </a:t>
            </a:r>
            <a:r>
              <a:rPr lang="de-DE" b="1" dirty="0">
                <a:solidFill>
                  <a:schemeClr val="accent3"/>
                </a:solidFill>
              </a:rPr>
              <a:t>die regionale </a:t>
            </a:r>
            <a:r>
              <a:rPr lang="de-DE" b="1" dirty="0" smtClean="0">
                <a:solidFill>
                  <a:schemeClr val="accent3"/>
                </a:solidFill>
              </a:rPr>
              <a:t>Identität</a:t>
            </a:r>
            <a:r>
              <a:rPr lang="de-DE" dirty="0" smtClean="0">
                <a:solidFill>
                  <a:schemeClr val="accent3"/>
                </a:solidFill>
              </a:rPr>
              <a:t>.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Akteure übernehmen eine kraftvolle gesellschaftspolitische Verantwortung in und für die Region. Für unsere Jugend schaffen wir eine lebenswerte Zukunft. Unabhängigkeit –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Eigenverantwortlichkeit – Zukunftsorientierung 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Unternehmertum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sind die tragenden Leitwerte für das tägliche Handeln. </a:t>
            </a:r>
            <a:endParaRPr lang="de-A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899084"/>
            <a:ext cx="8104385" cy="2286000"/>
          </a:xfrm>
        </p:spPr>
        <p:txBody>
          <a:bodyPr rtlCol="0"/>
          <a:lstStyle/>
          <a:p>
            <a:pPr eaLnBrk="1" fontAlgn="auto" hangingPunct="1">
              <a:defRPr/>
            </a:pPr>
            <a:r>
              <a:rPr lang="de-DE" sz="7000" dirty="0" smtClean="0">
                <a:solidFill>
                  <a:srgbClr val="B05D18"/>
                </a:solidFill>
              </a:rPr>
              <a:t>Kommunikation</a:t>
            </a:r>
            <a:endParaRPr lang="de-AT" sz="7000" dirty="0">
              <a:solidFill>
                <a:srgbClr val="B05D18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100888" y="928801"/>
            <a:ext cx="1250156" cy="410276"/>
          </a:xfrm>
          <a:prstGeom prst="rect">
            <a:avLst/>
          </a:prstGeom>
          <a:solidFill>
            <a:srgbClr val="B05D18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  <a:endParaRPr lang="de-AT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>
          <a:xfrm>
            <a:off x="539552" y="4410236"/>
            <a:ext cx="6629300" cy="1143000"/>
          </a:xfrm>
        </p:spPr>
        <p:txBody>
          <a:bodyPr/>
          <a:lstStyle/>
          <a:p>
            <a:r>
              <a:rPr lang="de-AT" altLang="de-DE" dirty="0" smtClean="0"/>
              <a:t>Pressearbeit – Homepage – Newsletter</a:t>
            </a:r>
            <a:r>
              <a:rPr lang="de-AT" altLang="de-DE" dirty="0"/>
              <a:t> – </a:t>
            </a:r>
            <a:r>
              <a:rPr lang="de-AT" altLang="de-DE" dirty="0" smtClean="0"/>
              <a:t>Facebook </a:t>
            </a:r>
          </a:p>
        </p:txBody>
      </p:sp>
      <p:pic>
        <p:nvPicPr>
          <p:cNvPr id="6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6284344"/>
            <a:ext cx="2940246" cy="52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40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itel 3"/>
          <p:cNvSpPr>
            <a:spLocks noGrp="1"/>
          </p:cNvSpPr>
          <p:nvPr>
            <p:ph type="title"/>
          </p:nvPr>
        </p:nvSpPr>
        <p:spPr>
          <a:xfrm>
            <a:off x="531812" y="357188"/>
            <a:ext cx="6272435" cy="1143000"/>
          </a:xfrm>
        </p:spPr>
        <p:txBody>
          <a:bodyPr/>
          <a:lstStyle/>
          <a:p>
            <a:r>
              <a:rPr lang="de-AT" altLang="de-DE" dirty="0" smtClean="0">
                <a:latin typeface="Arial" charset="0"/>
                <a:cs typeface="Arial" charset="0"/>
              </a:rPr>
              <a:t>Öffentlichkeitsarbeit</a:t>
            </a:r>
            <a:br>
              <a:rPr lang="de-AT" altLang="de-DE" dirty="0" smtClean="0">
                <a:latin typeface="Arial" charset="0"/>
                <a:cs typeface="Arial" charset="0"/>
              </a:rPr>
            </a:br>
            <a:r>
              <a:rPr lang="de-AT" altLang="de-DE" sz="2600" dirty="0" smtClean="0">
                <a:latin typeface="Arial" charset="0"/>
                <a:cs typeface="Arial" charset="0"/>
              </a:rPr>
              <a:t>Pressearbeit</a:t>
            </a:r>
            <a:endParaRPr lang="de-AT" altLang="de-DE" sz="2600" dirty="0">
              <a:latin typeface="Arial" charset="0"/>
              <a:cs typeface="Arial" charset="0"/>
            </a:endParaRPr>
          </a:p>
        </p:txBody>
      </p:sp>
      <p:sp>
        <p:nvSpPr>
          <p:cNvPr id="12294" name="Foliennummernplatzhalter 6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9D63B1-4A74-45EE-9901-9BBC9D4C4C7E}" type="slidenum">
              <a:rPr lang="de-DE" altLang="de-DE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0825" y="3284538"/>
            <a:ext cx="649288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2296" name="Inhaltsplatzhalter 4"/>
          <p:cNvSpPr>
            <a:spLocks noGrp="1"/>
          </p:cNvSpPr>
          <p:nvPr>
            <p:ph sz="half" idx="15"/>
          </p:nvPr>
        </p:nvSpPr>
        <p:spPr>
          <a:xfrm>
            <a:off x="531813" y="1844823"/>
            <a:ext cx="4033143" cy="4439521"/>
          </a:xfrm>
        </p:spPr>
        <p:txBody>
          <a:bodyPr>
            <a:noAutofit/>
          </a:bodyPr>
          <a:lstStyle/>
          <a:p>
            <a:r>
              <a:rPr lang="de-AT" altLang="de-DE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Pressetexte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400" dirty="0" smtClean="0"/>
              <a:t>Regelmäßige </a:t>
            </a:r>
            <a:r>
              <a:rPr lang="de-AT" altLang="de-DE" sz="1400" dirty="0"/>
              <a:t>Bereitstellung von Informationen für die regionale Presse sowie Vor- und Nachbericht-erstattungen zu diversen </a:t>
            </a:r>
            <a:r>
              <a:rPr lang="de-AT" altLang="de-DE" sz="1400" dirty="0" smtClean="0"/>
              <a:t>Kraft-Veranstaltungen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alt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2016: 36 redaktionelle Beiträge</a:t>
            </a:r>
          </a:p>
          <a:p>
            <a:endParaRPr lang="de-AT" altLang="de-DE" sz="1400" b="1" dirty="0" smtClean="0"/>
          </a:p>
          <a:p>
            <a:r>
              <a:rPr lang="de-AT" alt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Inserate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altLang="de-DE" sz="1400" dirty="0" smtClean="0"/>
              <a:t>Regelmäßige Inserate lt. Medienschaltplänen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altLang="de-DE" sz="1400" dirty="0" smtClean="0"/>
              <a:t>Kraft</a:t>
            </a:r>
            <a:r>
              <a:rPr lang="de-AT" altLang="de-DE" sz="1400" dirty="0"/>
              <a:t>. Das Murtal </a:t>
            </a:r>
            <a:r>
              <a:rPr lang="de-AT" altLang="de-DE" sz="1400" dirty="0" smtClean="0"/>
              <a:t>wird öffentlichkeitswirksam präsentiert; Bewerbung </a:t>
            </a:r>
            <a:r>
              <a:rPr lang="de-AT" altLang="de-DE" sz="1400" dirty="0"/>
              <a:t>der </a:t>
            </a:r>
            <a:r>
              <a:rPr lang="de-AT" altLang="de-DE" sz="1400" dirty="0" smtClean="0"/>
              <a:t>Teilprojekte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altLang="de-DE" sz="1400" b="1" dirty="0" smtClean="0"/>
              <a:t>1 Schaltung je Monat in allen regionalen Medien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altLang="de-DE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altLang="de-DE" sz="1200" dirty="0"/>
          </a:p>
        </p:txBody>
      </p:sp>
      <p:sp>
        <p:nvSpPr>
          <p:cNvPr id="7" name="Rechteck 6"/>
          <p:cNvSpPr/>
          <p:nvPr/>
        </p:nvSpPr>
        <p:spPr>
          <a:xfrm>
            <a:off x="4564956" y="4437112"/>
            <a:ext cx="36708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" b="1724"/>
          <a:stretch/>
        </p:blipFill>
        <p:spPr>
          <a:xfrm>
            <a:off x="5484842" y="1844823"/>
            <a:ext cx="2842442" cy="40324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Rechteck 13"/>
          <p:cNvSpPr/>
          <p:nvPr/>
        </p:nvSpPr>
        <p:spPr>
          <a:xfrm>
            <a:off x="7100888" y="928801"/>
            <a:ext cx="1250156" cy="410276"/>
          </a:xfrm>
          <a:prstGeom prst="rect">
            <a:avLst/>
          </a:prstGeom>
          <a:solidFill>
            <a:srgbClr val="B05D18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</p:txBody>
      </p:sp>
      <p:pic>
        <p:nvPicPr>
          <p:cNvPr id="15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6284344"/>
            <a:ext cx="2940246" cy="52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ußzeilenplatzhalter 3"/>
          <p:cNvSpPr txBox="1">
            <a:spLocks/>
          </p:cNvSpPr>
          <p:nvPr/>
        </p:nvSpPr>
        <p:spPr bwMode="auto">
          <a:xfrm>
            <a:off x="539750" y="6357938"/>
            <a:ext cx="460851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AT" altLang="de-DE" sz="1200" b="1" dirty="0" smtClean="0"/>
              <a:t>Industrie- und Wirtschaftsentwicklung Murtal Murau GmbH</a:t>
            </a:r>
          </a:p>
          <a:p>
            <a:pPr eaLnBrk="1" hangingPunct="1">
              <a:defRPr/>
            </a:pPr>
            <a:r>
              <a:rPr lang="de-DE" altLang="de-DE" sz="700" dirty="0" smtClean="0"/>
              <a:t>Die Wirtschaftsinitiative der Bezirke Murtal und Murau</a:t>
            </a:r>
          </a:p>
        </p:txBody>
      </p:sp>
    </p:spTree>
    <p:extLst>
      <p:ext uri="{BB962C8B-B14F-4D97-AF65-F5344CB8AC3E}">
        <p14:creationId xmlns:p14="http://schemas.microsoft.com/office/powerpoint/2010/main" val="1285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Vorlage Kraft Das Murtal V16 20121010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VorlageKraftDasMurtalV0920100830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owerPoint Vorlage Kraft Das Murtal V16 20121010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Vorlage Kraft Das Murtal V16 20121010</Template>
  <TotalTime>0</TotalTime>
  <Words>1000</Words>
  <Application>Microsoft Office PowerPoint</Application>
  <PresentationFormat>Bildschirmpräsentation (4:3)</PresentationFormat>
  <Paragraphs>227</Paragraphs>
  <Slides>21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PowerPoint Vorlage Kraft Das Murtal V16 20121010</vt:lpstr>
      <vt:lpstr>PowerPointVorlageKraftDasMurtalV0920100830</vt:lpstr>
      <vt:lpstr>1_PowerPoint Vorlage Kraft Das Murtal V16 20121010</vt:lpstr>
      <vt:lpstr> Kraft. Das Murtal  </vt:lpstr>
      <vt:lpstr>PowerPoint-Präsentation</vt:lpstr>
      <vt:lpstr>PowerPoint-Präsentation</vt:lpstr>
      <vt:lpstr>PowerPoint-Präsentation</vt:lpstr>
      <vt:lpstr>Positionierung 2016 - 2018 …Schwerpunkte und Teilprojekte</vt:lpstr>
      <vt:lpstr>Vision &amp; Zukunftsbild 2020</vt:lpstr>
      <vt:lpstr>Werte und Mission 2020</vt:lpstr>
      <vt:lpstr>Kommunikation</vt:lpstr>
      <vt:lpstr>Öffentlichkeitsarbeit Pressearbeit</vt:lpstr>
      <vt:lpstr>Öffentlichkeitsarbeit Homepage/ Newsletter/ Facebook</vt:lpstr>
      <vt:lpstr>Faktor Mensch</vt:lpstr>
      <vt:lpstr>Kraft-Zukunftsteam</vt:lpstr>
      <vt:lpstr>Wirtschaft zum Angreifen</vt:lpstr>
      <vt:lpstr>Lehrlingsstrategie</vt:lpstr>
      <vt:lpstr>Wirtschaftsvernetzung &amp; Unternehmertum</vt:lpstr>
      <vt:lpstr>PowerPoint-Präsentation</vt:lpstr>
      <vt:lpstr>Kraft-Stammtische </vt:lpstr>
      <vt:lpstr>PowerPoint-Präsentation</vt:lpstr>
      <vt:lpstr>Region &amp; Standort </vt:lpstr>
      <vt:lpstr>Nachhaltigkeit/CSR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Beispiel Überschrift</dc:title>
  <dc:creator>MichiHannes</dc:creator>
  <cp:lastModifiedBy>Pfandl</cp:lastModifiedBy>
  <cp:revision>868</cp:revision>
  <cp:lastPrinted>2016-06-03T07:13:02Z</cp:lastPrinted>
  <dcterms:created xsi:type="dcterms:W3CDTF">2013-01-23T10:13:37Z</dcterms:created>
  <dcterms:modified xsi:type="dcterms:W3CDTF">2017-03-31T06:01:19Z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