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724" r:id="rId2"/>
  </p:sldMasterIdLst>
  <p:notesMasterIdLst>
    <p:notesMasterId r:id="rId19"/>
  </p:notesMasterIdLst>
  <p:handoutMasterIdLst>
    <p:handoutMasterId r:id="rId20"/>
  </p:handoutMasterIdLst>
  <p:sldIdLst>
    <p:sldId id="320" r:id="rId3"/>
    <p:sldId id="315" r:id="rId4"/>
    <p:sldId id="306" r:id="rId5"/>
    <p:sldId id="317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9" r:id="rId14"/>
    <p:sldId id="330" r:id="rId15"/>
    <p:sldId id="331" r:id="rId16"/>
    <p:sldId id="316" r:id="rId17"/>
    <p:sldId id="258" r:id="rId18"/>
  </p:sldIdLst>
  <p:sldSz cx="9144000" cy="5143500" type="screen16x9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8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77108" autoAdjust="0"/>
  </p:normalViewPr>
  <p:slideViewPr>
    <p:cSldViewPr snapToGrid="0" snapToObjects="1">
      <p:cViewPr varScale="1">
        <p:scale>
          <a:sx n="67" d="100"/>
          <a:sy n="67" d="100"/>
        </p:scale>
        <p:origin x="988" y="52"/>
      </p:cViewPr>
      <p:guideLst>
        <p:guide orient="horz" pos="668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88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weltbundesamt.at\Projekte\2000\2176_Trendanalyse\Intern\BLI-2019_P2452\Berechnungen\Indikatoren\Indikatoren_Gesamt_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weltbundesamt.at\Projekte\2000\2176_Trendanalyse\Intern\BLI-2019_P2452\Berechnungen\Indikatoren\Indikatoren_Gesamt_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mweltbundesamt.at\Projekte\2000\2176_Trendanalyse\Intern\BLI-2019_P2452\Berechnungen\Indikatoren\Indikatoren_Gesamt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THG-</a:t>
            </a:r>
            <a:r>
              <a:rPr lang="en-US" sz="1200" dirty="0" err="1"/>
              <a:t>Emissionen</a:t>
            </a:r>
            <a:r>
              <a:rPr lang="en-US" sz="1200" dirty="0"/>
              <a:t> 2017 </a:t>
            </a:r>
            <a:br>
              <a:rPr lang="en-US" sz="1200" dirty="0"/>
            </a:br>
            <a:r>
              <a:rPr lang="en-US" sz="1200" dirty="0"/>
              <a:t>des </a:t>
            </a:r>
            <a:r>
              <a:rPr lang="en-US" sz="1200" dirty="0" err="1"/>
              <a:t>Emissionshandelsbereichs</a:t>
            </a:r>
            <a:endParaRPr lang="en-US" sz="1200" dirty="0"/>
          </a:p>
        </c:rich>
      </c:tx>
      <c:layout>
        <c:manualLayout>
          <c:xMode val="edge"/>
          <c:yMode val="edge"/>
          <c:x val="0.23111792929292932"/>
          <c:y val="7.151226909291425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816831700674568"/>
          <c:y val="0.33879435867114627"/>
          <c:w val="0.32293478475022114"/>
          <c:h val="0.44154664084257988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3E-4ACD-9637-765A5352C14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C3E-4ACD-9637-765A5352C14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Industrie
21,0</a:t>
                    </a:r>
                    <a:r>
                      <a:rPr lang="en-US" baseline="0"/>
                      <a:t> </a:t>
                    </a:r>
                    <a:r>
                      <a:rPr lang="en-US" sz="1000" b="0" i="0" u="none" strike="noStrike" baseline="0">
                        <a:effectLst/>
                      </a:rPr>
                      <a:t>Mio. t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E-4ACD-9637-765A5352C1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Energie
9,6 Mio. t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3E-4ACD-9637-765A5352C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KSB_allg.!$U$358:$U$359</c:f>
              <c:strCache>
                <c:ptCount val="2"/>
                <c:pt idx="0">
                  <c:v>Energie und Industrie</c:v>
                </c:pt>
                <c:pt idx="1">
                  <c:v>Industrie</c:v>
                </c:pt>
              </c:strCache>
            </c:strRef>
          </c:cat>
          <c:val>
            <c:numRef>
              <c:f>KSB_allg.!$AH$358:$AH$359</c:f>
              <c:numCache>
                <c:formatCode>0.0</c:formatCode>
                <c:ptCount val="2"/>
                <c:pt idx="0" formatCode="0.00">
                  <c:v>30.555225999999998</c:v>
                </c:pt>
                <c:pt idx="1">
                  <c:v>20.960505999999999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E-4ACD-9637-765A5352C1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900" baseline="0">
          <a:latin typeface="Arial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Sektorale THG-Emissionen 2017 </a:t>
            </a:r>
            <a:br>
              <a:rPr lang="en-US" sz="1200"/>
            </a:br>
            <a:r>
              <a:rPr lang="en-US" sz="1200"/>
              <a:t>außerhalb des EH </a:t>
            </a:r>
            <a:r>
              <a:rPr lang="en-US" sz="1200" baseline="0"/>
              <a:t>in Mio. t</a:t>
            </a:r>
            <a:endParaRPr lang="en-US" sz="1200"/>
          </a:p>
        </c:rich>
      </c:tx>
      <c:layout>
        <c:manualLayout>
          <c:xMode val="edge"/>
          <c:yMode val="edge"/>
          <c:x val="0.17339065656565658"/>
          <c:y val="5.12500000000000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250505050505053"/>
          <c:y val="0.3738833746898263"/>
          <c:w val="0.41030707070707068"/>
          <c:h val="0.55997242900468702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083-4909-BA23-146A5032CAD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083-4909-BA23-146A5032CAD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083-4909-BA23-146A5032CAD0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083-4909-BA23-146A5032CAD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083-4909-BA23-146A5032CAD0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083-4909-BA23-146A5032CAD0}"/>
              </c:ext>
            </c:extLst>
          </c:dPt>
          <c:dLbls>
            <c:dLbl>
              <c:idx val="0"/>
              <c:layout>
                <c:manualLayout>
                  <c:x val="0.14347002792952274"/>
                  <c:y val="-5.48743182686221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03015881317218"/>
                      <c:h val="0.22093354636359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83-4909-BA23-146A5032CAD0}"/>
                </c:ext>
              </c:extLst>
            </c:dLbl>
            <c:dLbl>
              <c:idx val="1"/>
              <c:layout>
                <c:manualLayout>
                  <c:x val="8.9797979797979793E-2"/>
                  <c:y val="-8.753791011855527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83-4909-BA23-146A5032CAD0}"/>
                </c:ext>
              </c:extLst>
            </c:dLbl>
            <c:dLbl>
              <c:idx val="2"/>
              <c:layout>
                <c:manualLayout>
                  <c:x val="-8.01767676767676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3-4909-BA23-146A5032CAD0}"/>
                </c:ext>
              </c:extLst>
            </c:dLbl>
            <c:dLbl>
              <c:idx val="3"/>
              <c:layout>
                <c:manualLayout>
                  <c:x val="-1.4431818181818185E-2"/>
                  <c:y val="8.852271160738903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44570707070706"/>
                      <c:h val="0.19182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083-4909-BA23-146A5032CAD0}"/>
                </c:ext>
              </c:extLst>
            </c:dLbl>
            <c:dLbl>
              <c:idx val="4"/>
              <c:layout>
                <c:manualLayout>
                  <c:x val="-5.2916666666666667E-2"/>
                  <c:y val="-3.93920595533498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74343434343438"/>
                      <c:h val="0.16536458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083-4909-BA23-146A5032CAD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175">
                  <a:solidFill>
                    <a:schemeClr val="tx1">
                      <a:shade val="95000"/>
                      <a:satMod val="10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KSB_allg.!$T$159:$T$164</c:f>
              <c:strCache>
                <c:ptCount val="6"/>
                <c:pt idx="0">
                  <c:v>Energie und Industrie - Nicht-EH</c:v>
                </c:pt>
                <c:pt idx="1">
                  <c:v>Verkehr</c:v>
                </c:pt>
                <c:pt idx="2">
                  <c:v>Gebäude</c:v>
                </c:pt>
                <c:pt idx="3">
                  <c:v>Landwirtschaft</c:v>
                </c:pt>
                <c:pt idx="4">
                  <c:v>Abfallwirtschaft</c:v>
                </c:pt>
                <c:pt idx="5">
                  <c:v>Fluorierte Gase</c:v>
                </c:pt>
              </c:strCache>
            </c:strRef>
          </c:cat>
          <c:val>
            <c:numRef>
              <c:f>KSB_allg.!$AG$159:$AG$164</c:f>
              <c:numCache>
                <c:formatCode>#,##0.00</c:formatCode>
                <c:ptCount val="6"/>
                <c:pt idx="0">
                  <c:v>6.3995561011756354</c:v>
                </c:pt>
                <c:pt idx="1">
                  <c:v>23.682109614904359</c:v>
                </c:pt>
                <c:pt idx="2">
                  <c:v>8.3471387439234341</c:v>
                </c:pt>
                <c:pt idx="3">
                  <c:v>8.2411925195769218</c:v>
                </c:pt>
                <c:pt idx="4">
                  <c:v>2.8563563878338973</c:v>
                </c:pt>
                <c:pt idx="5">
                  <c:v>2.1798986980656174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83-4909-BA23-146A5032CA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900" baseline="0">
          <a:latin typeface="Arial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de-DE"/>
              <a:t>Österreichs Treibhausgas-Emissionen und Ziel (ohne Emisisonshandel) </a:t>
            </a:r>
          </a:p>
        </c:rich>
      </c:tx>
      <c:layout>
        <c:manualLayout>
          <c:xMode val="edge"/>
          <c:yMode val="edge"/>
          <c:x val="0.12263800505050505"/>
          <c:y val="3.82229300491345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0239393939393958E-2"/>
          <c:y val="0.15960192307692309"/>
          <c:w val="0.79942083333333336"/>
          <c:h val="0.67964893162393158"/>
        </c:manualLayout>
      </c:layout>
      <c:scatterChart>
        <c:scatterStyle val="lineMarker"/>
        <c:varyColors val="0"/>
        <c:ser>
          <c:idx val="2"/>
          <c:order val="0"/>
          <c:tx>
            <c:strRef>
              <c:f>Szen!$E$78</c:f>
              <c:strCache>
                <c:ptCount val="1"/>
                <c:pt idx="0">
                  <c:v>THG-Emissionen nach KSG 2005-2017 (ohne EH)</c:v>
                </c:pt>
              </c:strCache>
            </c:strRef>
          </c:tx>
          <c:spPr>
            <a:ln w="38100" cap="rnd" cmpd="sng" algn="ctr">
              <a:solidFill>
                <a:srgbClr val="B2011D">
                  <a:shade val="76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0-197B-4CDE-8FB3-102B9A6AA56C}"/>
              </c:ext>
            </c:extLst>
          </c:dPt>
          <c:xVal>
            <c:numRef>
              <c:f>Szen!$U$76:$BN$76</c:f>
              <c:numCache>
                <c:formatCode>0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xVal>
          <c:yVal>
            <c:numRef>
              <c:f>Szen!$U$78:$BN$78</c:f>
              <c:numCache>
                <c:formatCode>#,##0.00</c:formatCode>
                <c:ptCount val="46"/>
                <c:pt idx="0">
                  <c:v>56.719667424660479</c:v>
                </c:pt>
                <c:pt idx="1">
                  <c:v>55.14477870584323</c:v>
                </c:pt>
                <c:pt idx="2">
                  <c:v>53.09128578957435</c:v>
                </c:pt>
                <c:pt idx="3">
                  <c:v>52.333765909595193</c:v>
                </c:pt>
                <c:pt idx="4">
                  <c:v>50.95322140523848</c:v>
                </c:pt>
                <c:pt idx="5">
                  <c:v>51.996359312533876</c:v>
                </c:pt>
                <c:pt idx="6">
                  <c:v>49.777371535688609</c:v>
                </c:pt>
                <c:pt idx="7">
                  <c:v>49.453296303542004</c:v>
                </c:pt>
                <c:pt idx="8">
                  <c:v>50.430595486466025</c:v>
                </c:pt>
                <c:pt idx="9">
                  <c:v>48.512232556010055</c:v>
                </c:pt>
                <c:pt idx="10">
                  <c:v>49.341976326803781</c:v>
                </c:pt>
                <c:pt idx="11">
                  <c:v>50.542369184844588</c:v>
                </c:pt>
                <c:pt idx="12">
                  <c:v>51.651778719368842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7B-4CDE-8FB3-102B9A6AA56C}"/>
            </c:ext>
          </c:extLst>
        </c:ser>
        <c:ser>
          <c:idx val="6"/>
          <c:order val="1"/>
          <c:tx>
            <c:strRef>
              <c:f>Szen!$D$82</c:f>
              <c:strCache>
                <c:ptCount val="1"/>
                <c:pt idx="0">
                  <c:v>Zielpfad (ohne EH), inkl. Anpassung 2017–2020</c:v>
                </c:pt>
              </c:strCache>
            </c:strRef>
          </c:tx>
          <c:spPr>
            <a:ln w="31750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noFill/>
              <a:ln w="12700">
                <a:solidFill>
                  <a:schemeClr val="tx2"/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2-197B-4CDE-8FB3-102B9A6AA56C}"/>
              </c:ext>
            </c:extLst>
          </c:dPt>
          <c:xVal>
            <c:numRef>
              <c:f>Szen!$U$76:$BN$76</c:f>
              <c:numCache>
                <c:formatCode>0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xVal>
          <c:yVal>
            <c:numRef>
              <c:f>Szen!$U$82:$BN$82</c:f>
              <c:numCache>
                <c:formatCode>General</c:formatCode>
                <c:ptCount val="46"/>
                <c:pt idx="8" formatCode="#,##0.0">
                  <c:v>52.625042999999998</c:v>
                </c:pt>
                <c:pt idx="9" formatCode="#,##0.0">
                  <c:v>52.079042000000001</c:v>
                </c:pt>
                <c:pt idx="10" formatCode="#,##0.0">
                  <c:v>51.533041000000004</c:v>
                </c:pt>
                <c:pt idx="11" formatCode="#,##0.0">
                  <c:v>50.98704</c:v>
                </c:pt>
                <c:pt idx="12" formatCode="#,##0.0">
                  <c:v>49.502687999999999</c:v>
                </c:pt>
                <c:pt idx="13" formatCode="#,##0.0">
                  <c:v>48.918497000000002</c:v>
                </c:pt>
                <c:pt idx="14" formatCode="#,##0.0">
                  <c:v>48.334305000000001</c:v>
                </c:pt>
                <c:pt idx="15" formatCode="#,##0.0">
                  <c:v>47.750114000000004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7B-4CDE-8FB3-102B9A6AA56C}"/>
            </c:ext>
          </c:extLst>
        </c:ser>
        <c:ser>
          <c:idx val="0"/>
          <c:order val="2"/>
          <c:tx>
            <c:strRef>
              <c:f>Szen!$D$83</c:f>
              <c:strCache>
                <c:ptCount val="1"/>
                <c:pt idx="0">
                  <c:v>voraussichtlicher Zielpfad 2021-2030</c:v>
                </c:pt>
              </c:strCache>
            </c:strRef>
          </c:tx>
          <c:spPr>
            <a:ln w="12700" cap="rnd" cmpd="sng" algn="ctr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ln>
                <a:noFill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4-197B-4CDE-8FB3-102B9A6AA56C}"/>
              </c:ext>
            </c:extLst>
          </c:dPt>
          <c:dPt>
            <c:idx val="15"/>
            <c:marker>
              <c:spPr>
                <a:noFill/>
                <a:ln w="1270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97B-4CDE-8FB3-102B9A6AA56C}"/>
              </c:ext>
            </c:extLst>
          </c:dPt>
          <c:xVal>
            <c:numRef>
              <c:f>Szen!$U$76:$BN$76</c:f>
              <c:numCache>
                <c:formatCode>0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xVal>
          <c:yVal>
            <c:numRef>
              <c:f>Szen!$U$83:$BN$83</c:f>
              <c:numCache>
                <c:formatCode>General</c:formatCode>
                <c:ptCount val="46"/>
                <c:pt idx="15" formatCode="#,##0.0">
                  <c:v>50.94416408170391</c:v>
                </c:pt>
                <c:pt idx="16" formatCode="#,##0.0">
                  <c:v>49.479806388711793</c:v>
                </c:pt>
                <c:pt idx="17" formatCode="#,##0.0">
                  <c:v>48.01544869571967</c:v>
                </c:pt>
                <c:pt idx="18" formatCode="#,##0.0">
                  <c:v>46.551091002727546</c:v>
                </c:pt>
                <c:pt idx="19" formatCode="#,##0.0">
                  <c:v>45.086733309735422</c:v>
                </c:pt>
                <c:pt idx="20" formatCode="#,##0.0">
                  <c:v>43.622375616743298</c:v>
                </c:pt>
                <c:pt idx="21" formatCode="#,##0.0">
                  <c:v>42.158017923751174</c:v>
                </c:pt>
                <c:pt idx="22" formatCode="#,##0.0">
                  <c:v>40.69366023075905</c:v>
                </c:pt>
                <c:pt idx="23" formatCode="#,##0.0">
                  <c:v>39.229302537766927</c:v>
                </c:pt>
                <c:pt idx="24" formatCode="#,##0.0">
                  <c:v>37.764944844774803</c:v>
                </c:pt>
                <c:pt idx="25" formatCode="#,##0.0">
                  <c:v>36.300587151782707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97B-4CDE-8FB3-102B9A6AA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09760"/>
        <c:axId val="132978176"/>
      </c:scatterChart>
      <c:valAx>
        <c:axId val="132709760"/>
        <c:scaling>
          <c:orientation val="minMax"/>
          <c:max val="2030"/>
          <c:min val="200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Jahr</a:t>
                </a:r>
              </a:p>
            </c:rich>
          </c:tx>
          <c:layout>
            <c:manualLayout>
              <c:xMode val="edge"/>
              <c:yMode val="edge"/>
              <c:x val="0.50627342814163745"/>
              <c:y val="0.905944294767615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 w="3175">
            <a:solidFill>
              <a:sysClr val="windowText" lastClr="000000"/>
            </a:solidFill>
          </a:ln>
        </c:spPr>
        <c:crossAx val="132978176"/>
        <c:crosses val="autoZero"/>
        <c:crossBetween val="midCat"/>
        <c:majorUnit val="5"/>
      </c:valAx>
      <c:valAx>
        <c:axId val="132978176"/>
        <c:scaling>
          <c:orientation val="minMax"/>
          <c:max val="6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Mio. t CO</a:t>
                </a:r>
                <a:r>
                  <a:rPr lang="en-US" baseline="-25000"/>
                  <a:t>2</a:t>
                </a:r>
                <a:r>
                  <a:rPr lang="en-US"/>
                  <a:t>-Äquivalent</a:t>
                </a:r>
              </a:p>
            </c:rich>
          </c:tx>
          <c:layout>
            <c:manualLayout>
              <c:xMode val="edge"/>
              <c:yMode val="edge"/>
              <c:x val="6.8472222222222216E-3"/>
              <c:y val="0.2350804615322184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solidFill>
            <a:sysClr val="window" lastClr="FFFFFF"/>
          </a:solidFill>
          <a:ln w="3175">
            <a:solidFill>
              <a:schemeClr val="tx1"/>
            </a:solidFill>
          </a:ln>
        </c:spPr>
        <c:crossAx val="132709760"/>
        <c:crosses val="autoZero"/>
        <c:crossBetween val="midCat"/>
      </c:valAx>
      <c:spPr>
        <a:noFill/>
        <a:ln w="63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5577272727272733E-2"/>
          <c:y val="0.62592178055802739"/>
          <c:w val="0.42351931818181815"/>
          <c:h val="0.18201644191984065"/>
        </c:manualLayout>
      </c:layout>
      <c:overlay val="1"/>
      <c:spPr>
        <a:solidFill>
          <a:schemeClr val="bg1"/>
        </a:solidFill>
        <a:ln w="6350">
          <a:noFill/>
        </a:ln>
      </c:spPr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span"/>
    <c:showDLblsOverMax val="0"/>
  </c:chart>
  <c:spPr>
    <a:solidFill>
      <a:schemeClr val="bg1"/>
    </a:solidFill>
    <a:ln w="6350">
      <a:solidFill>
        <a:schemeClr val="tx1"/>
      </a:solidFill>
    </a:ln>
  </c:spPr>
  <c:txPr>
    <a:bodyPr/>
    <a:lstStyle/>
    <a:p>
      <a:pPr>
        <a:defRPr sz="1100"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0.49519</cdr:x>
      <cdr:y>0.22847</cdr:y>
    </cdr:from>
    <cdr:to>
      <cdr:x>0.62462</cdr:x>
      <cdr:y>0.33511</cdr:y>
    </cdr:to>
    <cdr:sp macro="" textlink="">
      <cdr:nvSpPr>
        <cdr:cNvPr id="10" name="Textfeld 1"/>
        <cdr:cNvSpPr txBox="1"/>
      </cdr:nvSpPr>
      <cdr:spPr>
        <a:xfrm xmlns:a="http://schemas.openxmlformats.org/drawingml/2006/main">
          <a:off x="3921871" y="806701"/>
          <a:ext cx="1025085" cy="3765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8000"/>
            </a:lnSpc>
          </a:pPr>
          <a:r>
            <a:rPr lang="de-AT" sz="1000" b="0" dirty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Voraussichtlicher Startwert des Zielpfades:</a:t>
          </a:r>
        </a:p>
        <a:p xmlns:a="http://schemas.openxmlformats.org/drawingml/2006/main">
          <a:pPr algn="ctr">
            <a:lnSpc>
              <a:spcPct val="128000"/>
            </a:lnSpc>
          </a:pPr>
          <a:r>
            <a:rPr lang="de-AT" sz="1000" b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Ø 2016</a:t>
          </a:r>
          <a:r>
            <a:rPr lang="de-AT" sz="1000"/>
            <a:t>‒</a:t>
          </a:r>
          <a:r>
            <a:rPr lang="de-AT" sz="1000" b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2018</a:t>
          </a:r>
          <a:endParaRPr lang="de-DE" sz="1000" b="0" dirty="0">
            <a:solidFill>
              <a:sysClr val="windowText" lastClr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0.91429</cdr:x>
      <cdr:y>0.42892</cdr:y>
    </cdr:from>
    <cdr:to>
      <cdr:x>0.9911</cdr:x>
      <cdr:y>0.50688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7241180" y="2085317"/>
          <a:ext cx="608335" cy="379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8000"/>
            </a:lnSpc>
          </a:pPr>
          <a:r>
            <a:rPr lang="de-AT" sz="1100" b="1" dirty="0">
              <a:solidFill>
                <a:schemeClr val="accent3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‒ </a:t>
          </a:r>
          <a:r>
            <a:rPr lang="de-AT" sz="1100" b="1" dirty="0">
              <a:solidFill>
                <a:schemeClr val="accent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36 %</a:t>
          </a:r>
          <a:endParaRPr lang="de-DE" sz="1100" b="1" dirty="0">
            <a:solidFill>
              <a:schemeClr val="accent3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0.07997</cdr:x>
      <cdr:y>0.22698</cdr:y>
    </cdr:from>
    <cdr:to>
      <cdr:x>0.87969</cdr:x>
      <cdr:y>0.22797</cdr:y>
    </cdr:to>
    <cdr:cxnSp macro="">
      <cdr:nvCxnSpPr>
        <cdr:cNvPr id="9" name="Gerade Verbindung 8">
          <a:extLst xmlns:a="http://schemas.openxmlformats.org/drawingml/2006/main">
            <a:ext uri="{FF2B5EF4-FFF2-40B4-BE49-F238E27FC236}">
              <a16:creationId xmlns:a16="http://schemas.microsoft.com/office/drawing/2014/main" id="{370D26F5-A6F9-4D98-98FE-EC3CAAE73C1C}"/>
            </a:ext>
          </a:extLst>
        </cdr:cNvPr>
        <cdr:cNvCxnSpPr/>
      </cdr:nvCxnSpPr>
      <cdr:spPr>
        <a:xfrm xmlns:a="http://schemas.openxmlformats.org/drawingml/2006/main" flipV="1">
          <a:off x="633350" y="820056"/>
          <a:ext cx="6333829" cy="358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0.46258</cdr:x>
      <cdr:y>0.3486</cdr:y>
    </cdr:from>
    <cdr:to>
      <cdr:x>0.87864</cdr:x>
      <cdr:y>0.3486</cdr:y>
    </cdr:to>
    <cdr:cxnSp macro="">
      <cdr:nvCxnSpPr>
        <cdr:cNvPr id="19" name="Gerade Verbindung 18">
          <a:extLst xmlns:a="http://schemas.openxmlformats.org/drawingml/2006/main">
            <a:ext uri="{FF2B5EF4-FFF2-40B4-BE49-F238E27FC236}">
              <a16:creationId xmlns:a16="http://schemas.microsoft.com/office/drawing/2014/main" id="{8A397B70-ABDE-4857-816C-5F7BE11A9449}"/>
            </a:ext>
          </a:extLst>
        </cdr:cNvPr>
        <cdr:cNvCxnSpPr/>
      </cdr:nvCxnSpPr>
      <cdr:spPr>
        <a:xfrm xmlns:a="http://schemas.openxmlformats.org/drawingml/2006/main">
          <a:off x="3663661" y="1230873"/>
          <a:ext cx="3295184" cy="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0.88137</cdr:x>
      <cdr:y>0.22698</cdr:y>
    </cdr:from>
    <cdr:to>
      <cdr:x>0.90166</cdr:x>
      <cdr:y>0.69689</cdr:y>
    </cdr:to>
    <cdr:sp macro="" textlink="">
      <cdr:nvSpPr>
        <cdr:cNvPr id="25" name="Geschweifte Klammer rechts 24"/>
        <cdr:cNvSpPr/>
      </cdr:nvSpPr>
      <cdr:spPr>
        <a:xfrm xmlns:a="http://schemas.openxmlformats.org/drawingml/2006/main">
          <a:off x="6980451" y="820055"/>
          <a:ext cx="160664" cy="1697763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accent3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  <cdr:relSizeAnchor xmlns:cdr="http://schemas.openxmlformats.org/drawingml/2006/chartDrawing">
    <cdr:from>
      <cdr:x>0.85705</cdr:x>
      <cdr:y>0.3459</cdr:y>
    </cdr:from>
    <cdr:to>
      <cdr:x>0.87794</cdr:x>
      <cdr:y>0.69609</cdr:y>
    </cdr:to>
    <cdr:sp macro="" textlink="">
      <cdr:nvSpPr>
        <cdr:cNvPr id="26" name="Geschweifte Klammer links 25"/>
        <cdr:cNvSpPr/>
      </cdr:nvSpPr>
      <cdr:spPr>
        <a:xfrm xmlns:a="http://schemas.openxmlformats.org/drawingml/2006/main">
          <a:off x="6787861" y="1221348"/>
          <a:ext cx="165424" cy="1236503"/>
        </a:xfrm>
        <a:prstGeom xmlns:a="http://schemas.openxmlformats.org/drawingml/2006/main" prst="leftBrace">
          <a:avLst/>
        </a:prstGeom>
        <a:ln xmlns:a="http://schemas.openxmlformats.org/drawingml/2006/main" w="25400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0.77114</cdr:x>
      <cdr:y>0.49384</cdr:y>
    </cdr:from>
    <cdr:to>
      <cdr:x>0.84398</cdr:x>
      <cdr:y>0.5718</cdr:y>
    </cdr:to>
    <cdr:sp macro="" textlink="">
      <cdr:nvSpPr>
        <cdr:cNvPr id="27" name="Textfeld 1"/>
        <cdr:cNvSpPr txBox="1"/>
      </cdr:nvSpPr>
      <cdr:spPr>
        <a:xfrm xmlns:a="http://schemas.openxmlformats.org/drawingml/2006/main">
          <a:off x="6107467" y="1784208"/>
          <a:ext cx="576892" cy="28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8000"/>
            </a:lnSpc>
          </a:pPr>
          <a:r>
            <a:rPr lang="de-AT" sz="1200" b="1" baseline="0" dirty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de-AT" sz="12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‒ </a:t>
          </a:r>
          <a:r>
            <a:rPr lang="de-AT" sz="1200" b="1" dirty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30 %</a:t>
          </a:r>
          <a:endParaRPr lang="de-DE" sz="1200" b="1" dirty="0">
            <a:solidFill>
              <a:schemeClr val="accent6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0.85634</cdr:x>
      <cdr:y>0.94175</cdr:y>
    </cdr:from>
    <cdr:to>
      <cdr:x>0.98755</cdr:x>
      <cdr:y>0.98004</cdr:y>
    </cdr:to>
    <cdr:pic>
      <cdr:nvPicPr>
        <cdr:cNvPr id="17" name="Bild 161">
          <a:extLst xmlns:a="http://schemas.openxmlformats.org/drawingml/2006/main">
            <a:ext uri="{FF2B5EF4-FFF2-40B4-BE49-F238E27FC236}">
              <a16:creationId xmlns:a16="http://schemas.microsoft.com/office/drawing/2014/main" id="{9AF2698B-AFB1-41CF-8C32-CC48FF65EC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78197" y="2964575"/>
          <a:ext cx="1084564" cy="12054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314" y="9443879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50475" y="9442153"/>
            <a:ext cx="906263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217" y="330544"/>
            <a:ext cx="1373908" cy="33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314" y="944215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6275"/>
            <a:ext cx="7443788" cy="4186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6292" y="4970463"/>
            <a:ext cx="5098673" cy="422489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50475" y="9442152"/>
            <a:ext cx="906263" cy="498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14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050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Mündlich:</a:t>
            </a:r>
            <a:r>
              <a:rPr lang="de-AT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de-AT" baseline="0" dirty="0" err="1"/>
              <a:t>Grds</a:t>
            </a:r>
            <a:r>
              <a:rPr lang="de-AT" baseline="0" dirty="0"/>
              <a:t>. </a:t>
            </a:r>
            <a:r>
              <a:rPr lang="de-AT" dirty="0"/>
              <a:t>Ziel ist es eine gemeinsame</a:t>
            </a:r>
            <a:r>
              <a:rPr lang="de-AT" baseline="0" dirty="0"/>
              <a:t> Wärmestrategie von Bund und Bundesländern zu erarbeiten</a:t>
            </a:r>
          </a:p>
          <a:p>
            <a:pPr marL="171450" indent="-171450">
              <a:buFontTx/>
              <a:buChar char="-"/>
            </a:pPr>
            <a:r>
              <a:rPr lang="de-AT" baseline="0" dirty="0"/>
              <a:t>Wärmestrategie soll den NEKP präzisieren.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0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Mündlich:</a:t>
            </a:r>
            <a:r>
              <a:rPr lang="de-AT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de-AT" baseline="0" dirty="0" err="1"/>
              <a:t>Grds</a:t>
            </a:r>
            <a:r>
              <a:rPr lang="de-AT" baseline="0" dirty="0"/>
              <a:t>. </a:t>
            </a:r>
            <a:r>
              <a:rPr lang="de-AT" dirty="0"/>
              <a:t>Ziel ist es eine gemeinsame</a:t>
            </a:r>
            <a:r>
              <a:rPr lang="de-AT" baseline="0" dirty="0"/>
              <a:t> Wärmestrategie von Bund und Bundesländern zu erarbeiten</a:t>
            </a:r>
          </a:p>
          <a:p>
            <a:pPr marL="171450" indent="-171450">
              <a:buFontTx/>
              <a:buChar char="-"/>
            </a:pPr>
            <a:r>
              <a:rPr lang="de-AT" baseline="0" dirty="0"/>
              <a:t>Wärmestrategie soll den NEKP präzisieren.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14-838C-4E48-8E8C-9835575FDA2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04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060450"/>
            <a:ext cx="7978526" cy="996791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125004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bmnt.gv.at</a:t>
            </a:r>
          </a:p>
        </p:txBody>
      </p:sp>
      <p:pic>
        <p:nvPicPr>
          <p:cNvPr id="9" name="Grafik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Aufzählung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38150" y="1452563"/>
            <a:ext cx="4056063" cy="3106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90800">
              <a:lnSpc>
                <a:spcPct val="110000"/>
              </a:lnSpc>
              <a:defRPr/>
            </a:lvl1pPr>
            <a:lvl2pPr marL="378000">
              <a:lnSpc>
                <a:spcPct val="110000"/>
              </a:lnSpc>
              <a:defRPr/>
            </a:lvl2pPr>
            <a:lvl3pPr marL="568800">
              <a:lnSpc>
                <a:spcPct val="110000"/>
              </a:lnSpc>
              <a:defRPr/>
            </a:lvl3pPr>
            <a:lvl4pPr marL="756000">
              <a:lnSpc>
                <a:spcPct val="110000"/>
              </a:lnSpc>
              <a:defRPr/>
            </a:lvl4pPr>
            <a:lvl5pPr marL="946800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4647761" y="1453103"/>
            <a:ext cx="4056063" cy="3106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90800">
              <a:lnSpc>
                <a:spcPct val="110000"/>
              </a:lnSpc>
              <a:defRPr/>
            </a:lvl1pPr>
            <a:lvl2pPr marL="378000">
              <a:lnSpc>
                <a:spcPct val="110000"/>
              </a:lnSpc>
              <a:defRPr/>
            </a:lvl2pPr>
            <a:lvl3pPr marL="568800">
              <a:lnSpc>
                <a:spcPct val="110000"/>
              </a:lnSpc>
              <a:defRPr/>
            </a:lvl3pPr>
            <a:lvl4pPr marL="756000">
              <a:lnSpc>
                <a:spcPct val="110000"/>
              </a:lnSpc>
              <a:defRPr/>
            </a:lvl4pPr>
            <a:lvl5pPr marL="946800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324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820697"/>
            <a:ext cx="7704000" cy="54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1875" cap="all">
                <a:solidFill>
                  <a:srgbClr val="1F6BAE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2" y="1607820"/>
            <a:ext cx="7703999" cy="313944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ts val="195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1875" cap="none">
                <a:solidFill>
                  <a:srgbClr val="000000"/>
                </a:solidFill>
              </a:defRPr>
            </a:lvl1pPr>
            <a:lvl2pPr marL="472679" indent="-201216">
              <a:lnSpc>
                <a:spcPts val="1575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lphaLcPeriod"/>
              <a:defRPr sz="1500" cap="none">
                <a:solidFill>
                  <a:srgbClr val="000000"/>
                </a:solidFill>
              </a:defRPr>
            </a:lvl2pPr>
            <a:lvl3pPr marL="472679" indent="-201216">
              <a:lnSpc>
                <a:spcPts val="1575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500" cap="none">
                <a:solidFill>
                  <a:srgbClr val="000000"/>
                </a:solidFill>
              </a:defRPr>
            </a:lvl3pPr>
            <a:lvl4pPr marL="0" indent="0">
              <a:lnSpc>
                <a:spcPts val="1575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1500" cap="none">
                <a:solidFill>
                  <a:srgbClr val="000000"/>
                </a:solidFill>
              </a:defRPr>
            </a:lvl4pPr>
            <a:lvl5pPr marL="0" indent="0">
              <a:lnSpc>
                <a:spcPts val="1575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15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Mastertextformat bearbeiten</a:t>
            </a:r>
          </a:p>
          <a:p>
            <a:pPr lvl="2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980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/>
          </p:cNvSpPr>
          <p:nvPr userDrawn="1"/>
        </p:nvSpPr>
        <p:spPr>
          <a:xfrm>
            <a:off x="359998" y="360000"/>
            <a:ext cx="6163200" cy="4431600"/>
          </a:xfrm>
          <a:prstGeom prst="rect">
            <a:avLst/>
          </a:prstGeom>
          <a:solidFill>
            <a:srgbClr val="BD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999" y="720000"/>
            <a:ext cx="5454000" cy="1341993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720000" y="2179199"/>
            <a:ext cx="5454000" cy="1485545"/>
          </a:xfr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der Präsentation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780000"/>
            <a:ext cx="5454000" cy="72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Vorname Nachname</a:t>
            </a:r>
            <a:br>
              <a:rPr lang="de-DE" dirty="0"/>
            </a:br>
            <a:r>
              <a:rPr lang="de-AT" dirty="0"/>
              <a:t>Organisation</a:t>
            </a:r>
            <a:endParaRPr lang="de-DE" dirty="0"/>
          </a:p>
        </p:txBody>
      </p:sp>
      <p:pic>
        <p:nvPicPr>
          <p:cNvPr id="9" name="Picture 1" descr="eu2018.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800" y="352800"/>
            <a:ext cx="84124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0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8" y="1353600"/>
            <a:ext cx="7120800" cy="31824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C7C855-E10C-41E1-BC02-B0435297DE51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84397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für zweizeiligen Titel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8" y="1713600"/>
            <a:ext cx="7120800" cy="2826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9589DE5-B067-47A1-A7EA-132CF5CD656E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19993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lock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8" y="1353599"/>
            <a:ext cx="7120800" cy="244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19138" y="3924000"/>
            <a:ext cx="7120800" cy="621506"/>
          </a:xfrm>
          <a:solidFill>
            <a:schemeClr val="accent6"/>
          </a:solidFill>
        </p:spPr>
        <p:txBody>
          <a:bodyPr lIns="90000" tIns="90000" rIns="90000" bIns="9000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00" b="1" i="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972080-2624-4489-AD76-D7536D95CABC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7705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353600"/>
            <a:ext cx="3294000" cy="31824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4543200" y="1353600"/>
            <a:ext cx="3294000" cy="31824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7F66216-5D03-4CDE-A4FE-952CF0062797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85643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zum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87600"/>
            <a:ext cx="7120800" cy="95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9" y="1353600"/>
            <a:ext cx="3294000" cy="462150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360000" tIns="0" rIns="360000" bIns="0" anchor="ctr" anchorCtr="0"/>
          <a:lstStyle>
            <a:lvl1pPr marL="0" indent="0">
              <a:buNone/>
              <a:defRPr b="1" i="0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998450"/>
            <a:ext cx="3294000" cy="25545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43200" y="1353600"/>
            <a:ext cx="3294000" cy="462150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360000" tIns="0" rIns="360000" bIns="0" anchor="ctr" anchorCtr="0"/>
          <a:lstStyle>
            <a:lvl1pPr marL="0" indent="0">
              <a:buNone/>
              <a:defRPr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4543200" y="1998450"/>
            <a:ext cx="3294000" cy="25545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2FAED7-F143-4A23-BCE0-568412EE74DF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2344071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87600"/>
            <a:ext cx="7120800" cy="95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19141" y="1355983"/>
            <a:ext cx="2481262" cy="502443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90000" tIns="0" rIns="90000" bIns="0" anchor="ctr" anchorCtr="0"/>
          <a:lstStyle>
            <a:lvl1pPr marL="0" indent="0">
              <a:buNone/>
              <a:defRPr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400428" y="1355985"/>
            <a:ext cx="4439512" cy="9832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100"/>
            </a:lvl1pPr>
            <a:lvl2pPr marL="40005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9143" y="2339205"/>
            <a:ext cx="2481261" cy="509822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90000" tIns="0" rIns="90000" bIns="0" anchor="ctr" anchorCtr="0"/>
          <a:lstStyle>
            <a:lvl1pPr marL="0" indent="0">
              <a:buNone/>
              <a:defRPr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3400429" y="2339205"/>
            <a:ext cx="4439511" cy="944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719141" y="3283923"/>
            <a:ext cx="2481261" cy="517604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90000" tIns="0" rIns="90000" bIns="0" anchor="ctr" anchorCtr="0"/>
          <a:lstStyle>
            <a:lvl1pPr marL="0" indent="0">
              <a:buNone/>
              <a:defRPr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8"/>
          </p:nvPr>
        </p:nvSpPr>
        <p:spPr>
          <a:xfrm>
            <a:off x="3400427" y="3283924"/>
            <a:ext cx="4439513" cy="9451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DA6B0B-8EDF-4CDA-9C9E-765F7252FDD8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133250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quer und Bloc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719138" y="1353600"/>
            <a:ext cx="4300537" cy="31824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323538" y="1353600"/>
            <a:ext cx="2516400" cy="3182400"/>
          </a:xfrm>
        </p:spPr>
        <p:txBody>
          <a:bodyPr/>
          <a:lstStyle>
            <a:lvl1pPr>
              <a:defRPr sz="1900" baseline="0"/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D475B8-B8F8-4729-ABD6-14C242AC339F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177822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9833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353600"/>
            <a:ext cx="3338513" cy="31824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4552950" y="1353600"/>
            <a:ext cx="3286988" cy="31824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775636-06E2-4A26-8B91-17C12277CAF0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3844523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353600"/>
            <a:ext cx="3338513" cy="31824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514850" y="1353599"/>
            <a:ext cx="3325088" cy="286597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514850" y="4297257"/>
            <a:ext cx="3325612" cy="244369"/>
          </a:xfr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6B37E2-D07E-45AC-9742-157156387F94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202555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Untertitel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719138" y="1353598"/>
            <a:ext cx="3297600" cy="2880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19139" y="4346176"/>
            <a:ext cx="3419999" cy="303506"/>
          </a:xfr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542862" y="1353600"/>
            <a:ext cx="3297600" cy="2880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542862" y="4346176"/>
            <a:ext cx="3420000" cy="303506"/>
          </a:xfr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060F4B-1C9B-450D-BE9E-6A37466C9E5F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921374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353600"/>
            <a:ext cx="4500000" cy="31824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5600700" y="1353600"/>
            <a:ext cx="2239238" cy="31824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18DB41-8D20-4043-BF25-97B2E0001715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296707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 hoch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719138" y="1353600"/>
            <a:ext cx="2319337" cy="31824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339938" y="1353600"/>
            <a:ext cx="4500000" cy="31824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B31C49-70A6-4AE9-8175-0A3CDFCCFF90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2321438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719137" y="1353599"/>
            <a:ext cx="4500000" cy="286597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484600" y="1353600"/>
            <a:ext cx="2355338" cy="3182400"/>
          </a:xfrm>
        </p:spPr>
        <p:txBody>
          <a:bodyPr/>
          <a:lstStyle>
            <a:lvl1pPr>
              <a:defRPr sz="2100" baseline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19137" y="4314825"/>
            <a:ext cx="4500000" cy="323850"/>
          </a:xfr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5E082E-C754-43F8-8262-94C10C2FAAE1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421760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353600"/>
            <a:ext cx="2366963" cy="3182400"/>
          </a:xfrm>
        </p:spPr>
        <p:txBody>
          <a:bodyPr/>
          <a:lstStyle>
            <a:lvl1pPr>
              <a:defRPr sz="21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339938" y="1353598"/>
            <a:ext cx="4500000" cy="2856451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C0CC74-66B1-42A3-8FD6-52A185C06D3B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3339938" y="4295774"/>
            <a:ext cx="4500000" cy="314325"/>
          </a:xfr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5995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719139" y="1353600"/>
            <a:ext cx="7120800" cy="31824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0A13F5-D692-4F9D-9B23-53B116B46280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</p:spTree>
    <p:extLst>
      <p:ext uri="{BB962C8B-B14F-4D97-AF65-F5344CB8AC3E}">
        <p14:creationId xmlns:p14="http://schemas.microsoft.com/office/powerpoint/2010/main" val="386237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E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59999" y="360000"/>
            <a:ext cx="6163200" cy="443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20000" y="1152525"/>
            <a:ext cx="5454000" cy="1824837"/>
          </a:xfrm>
        </p:spPr>
        <p:txBody>
          <a:bodyPr anchor="b" anchorCtr="0"/>
          <a:lstStyle>
            <a:lvl1pPr>
              <a:lnSpc>
                <a:spcPts val="4400"/>
              </a:lnSpc>
              <a:defRPr sz="4000" b="0" i="0" baseline="0"/>
            </a:lvl1pPr>
          </a:lstStyle>
          <a:p>
            <a:r>
              <a:rPr lang="de-DE" dirty="0"/>
              <a:t>Ende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720000" y="3179324"/>
            <a:ext cx="5454000" cy="1368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r>
              <a:rPr lang="de-DE" dirty="0"/>
              <a:t>Organisation</a:t>
            </a:r>
          </a:p>
          <a:p>
            <a:r>
              <a:rPr lang="de-DE" dirty="0"/>
              <a:t>Telefon: +43 1 999 99-99 9999</a:t>
            </a:r>
          </a:p>
          <a:p>
            <a:r>
              <a:rPr lang="de-AT" dirty="0"/>
              <a:t>E-Mail: vorname.nachname@org.gv.at</a:t>
            </a:r>
          </a:p>
        </p:txBody>
      </p:sp>
    </p:spTree>
    <p:extLst>
      <p:ext uri="{BB962C8B-B14F-4D97-AF65-F5344CB8AC3E}">
        <p14:creationId xmlns:p14="http://schemas.microsoft.com/office/powerpoint/2010/main" val="163177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004430"/>
            <a:ext cx="5389200" cy="1063206"/>
          </a:xfrm>
        </p:spPr>
        <p:txBody>
          <a:bodyPr/>
          <a:lstStyle>
            <a:lvl1pPr>
              <a:lnSpc>
                <a:spcPts val="3000"/>
              </a:lnSpc>
              <a:defRPr sz="225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350"/>
              </a:lnSpc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601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630800"/>
            <a:ext cx="3813175" cy="2976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630800"/>
            <a:ext cx="3812400" cy="29761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004430"/>
            <a:ext cx="5389200" cy="1063206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311159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90074-32DC-E94D-8B6D-79A873F542B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0827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646613" y="1452563"/>
            <a:ext cx="4057211" cy="3107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38150" y="1452563"/>
            <a:ext cx="4056063" cy="3106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10000"/>
              </a:lnSpc>
              <a:defRPr/>
            </a:lvl1pPr>
            <a:lvl2pPr marL="378000">
              <a:lnSpc>
                <a:spcPct val="110000"/>
              </a:lnSpc>
              <a:defRPr/>
            </a:lvl2pPr>
            <a:lvl3pPr marL="568800">
              <a:lnSpc>
                <a:spcPct val="110000"/>
              </a:lnSpc>
              <a:defRPr/>
            </a:lvl3pPr>
            <a:lvl4pPr marL="756000">
              <a:lnSpc>
                <a:spcPct val="110000"/>
              </a:lnSpc>
              <a:defRPr/>
            </a:lvl4pPr>
            <a:lvl5pPr marL="946800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46613" y="4559300"/>
            <a:ext cx="4057650" cy="151200"/>
          </a:xfrm>
          <a:prstGeom prst="rect">
            <a:avLst/>
          </a:prstGeom>
        </p:spPr>
        <p:txBody>
          <a:bodyPr lIns="14400" tIns="39600" rIns="14400" bIns="39600" anchor="ctr" anchorCtr="0"/>
          <a:lstStyle>
            <a:lvl1pPr marL="0" indent="0" algn="r">
              <a:buNone/>
              <a:defRPr sz="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256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054894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623576"/>
            <a:ext cx="7978525" cy="29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bmnt.gv.at</a:t>
            </a:r>
          </a:p>
        </p:txBody>
      </p:sp>
      <p:pic>
        <p:nvPicPr>
          <p:cNvPr id="14" name="Grafik 13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9138" y="687600"/>
            <a:ext cx="7120800" cy="95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 eindeutig: Muss für jede Folie.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41" y="1353600"/>
            <a:ext cx="7120800" cy="318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Erste Ebene: Ich bin ein Blindtext. Von Geburt an. Es hat sehr lange gedauert, bis ich begriffen habe, was es bedeutet, ein blinder Text zu sein.</a:t>
            </a:r>
          </a:p>
          <a:p>
            <a:pPr lvl="1"/>
            <a:r>
              <a:rPr lang="de-AT" dirty="0"/>
              <a:t>Zweite Ebene: Ich bin ein Blindtext. Von Geburt an. </a:t>
            </a:r>
          </a:p>
          <a:p>
            <a:pPr lvl="1"/>
            <a:r>
              <a:rPr lang="de-AT" dirty="0"/>
              <a:t>Zweite Ebene: Was es bedeutet, ein blinder Text zu sein.</a:t>
            </a:r>
            <a:endParaRPr lang="de-DE" dirty="0"/>
          </a:p>
          <a:p>
            <a:pPr lvl="2"/>
            <a:r>
              <a:rPr lang="de-AT" dirty="0"/>
              <a:t>Dritte Ebene: Ich bin ein Blindtext. Von Geburt an.</a:t>
            </a:r>
            <a:endParaRPr lang="de-DE" dirty="0"/>
          </a:p>
          <a:p>
            <a:pPr lvl="3"/>
            <a:r>
              <a:rPr lang="de-AT" dirty="0"/>
              <a:t>Vierte Ebene: Ich bin ein Blindtext. Von Geburt an. 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772400" y="4758375"/>
            <a:ext cx="1008537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atumsplatzhalter 11"/>
          <p:cNvSpPr>
            <a:spLocks noGrp="1"/>
          </p:cNvSpPr>
          <p:nvPr>
            <p:ph type="dt" sz="half" idx="2"/>
          </p:nvPr>
        </p:nvSpPr>
        <p:spPr>
          <a:xfrm>
            <a:off x="360000" y="4758375"/>
            <a:ext cx="900000" cy="2000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4766E8B-4CB3-4CA9-A801-530CC4EFD850}" type="datetime1">
              <a:rPr lang="de-AT" smtClean="0"/>
              <a:t>19.06.2019</a:t>
            </a:fld>
            <a:endParaRPr lang="de-AT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1260001" y="4758375"/>
            <a:ext cx="6263163" cy="2000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PowerPoint eu2018.at - Präsentationsmuster für das Format 16:9</a:t>
            </a:r>
          </a:p>
        </p:txBody>
      </p:sp>
      <p:pic>
        <p:nvPicPr>
          <p:cNvPr id="10" name="Picture 1" descr="eu2018.at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800" y="352800"/>
            <a:ext cx="84124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3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2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Arial" pitchFamily="34" charset="0"/>
        <a:buChar char="–"/>
        <a:tabLst/>
        <a:defRPr sz="19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6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itchFamily="34" charset="0"/>
        <a:buChar char="–"/>
        <a:defRPr sz="16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pitchFamily="34" charset="0"/>
        <a:buChar char="»"/>
        <a:defRPr sz="16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SaaleWeichsel_x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uergen.schneider@bmnt.gv.a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485" y="1362599"/>
            <a:ext cx="8321899" cy="1841777"/>
          </a:xfrm>
        </p:spPr>
        <p:txBody>
          <a:bodyPr>
            <a:normAutofit/>
          </a:bodyPr>
          <a:lstStyle/>
          <a:p>
            <a:r>
              <a:rPr lang="de-AT" dirty="0"/>
              <a:t>Klimaschutz – die Herausforderung im </a:t>
            </a:r>
            <a:br>
              <a:rPr lang="de-AT" dirty="0"/>
            </a:br>
            <a:r>
              <a:rPr lang="de-AT" dirty="0"/>
              <a:t>21. Jahrhundert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750" y="3657600"/>
            <a:ext cx="3422650" cy="948929"/>
          </a:xfrm>
        </p:spPr>
        <p:txBody>
          <a:bodyPr/>
          <a:lstStyle/>
          <a:p>
            <a:r>
              <a:rPr lang="de-DE" dirty="0"/>
              <a:t>Jürgen Schneider</a:t>
            </a:r>
          </a:p>
          <a:p>
            <a:r>
              <a:rPr lang="de-DE" dirty="0" err="1"/>
              <a:t>Director</a:t>
            </a:r>
            <a:r>
              <a:rPr lang="de-DE" dirty="0"/>
              <a:t> General </a:t>
            </a:r>
          </a:p>
          <a:p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 </a:t>
            </a:r>
            <a:r>
              <a:rPr lang="de-DE" dirty="0" err="1"/>
              <a:t>Tourism</a:t>
            </a:r>
            <a:endParaRPr lang="de-DE" dirty="0"/>
          </a:p>
          <a:p>
            <a:r>
              <a:rPr lang="de-DE" dirty="0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173093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921779"/>
            <a:ext cx="7978525" cy="622091"/>
          </a:xfrm>
        </p:spPr>
        <p:txBody>
          <a:bodyPr/>
          <a:lstStyle/>
          <a:p>
            <a:r>
              <a:rPr lang="de-AT" dirty="0"/>
              <a:t>THG-Emissionen 2017</a:t>
            </a:r>
            <a:br>
              <a:rPr lang="de-AT" dirty="0"/>
            </a:br>
            <a:r>
              <a:rPr lang="de-AT" dirty="0"/>
              <a:t>Emissionshandelsbereich (EH) und Nicht-EH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10</a:t>
            </a:fld>
            <a:endParaRPr lang="de-DE" dirty="0"/>
          </a:p>
        </p:txBody>
      </p:sp>
      <p:pic>
        <p:nvPicPr>
          <p:cNvPr id="12" name="Bild 4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313" y="4376137"/>
            <a:ext cx="1080707" cy="120540"/>
          </a:xfrm>
          <a:prstGeom prst="rect">
            <a:avLst/>
          </a:prstGeom>
          <a:noFill/>
        </p:spPr>
      </p:pic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017430" y="1828799"/>
          <a:ext cx="3481103" cy="25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4778062" y="1828798"/>
          <a:ext cx="3785958" cy="255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Inhaltsplatzhalter 2"/>
          <p:cNvSpPr txBox="1">
            <a:spLocks/>
          </p:cNvSpPr>
          <p:nvPr/>
        </p:nvSpPr>
        <p:spPr>
          <a:xfrm>
            <a:off x="475832" y="4609324"/>
            <a:ext cx="7635432" cy="445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konkretes THG-Ziel im Gebäudebereich bis 2030: Einsparung von 3 Mio. t TH</a:t>
            </a:r>
          </a:p>
        </p:txBody>
      </p:sp>
    </p:spTree>
    <p:extLst>
      <p:ext uri="{BB962C8B-B14F-4D97-AF65-F5344CB8AC3E}">
        <p14:creationId xmlns:p14="http://schemas.microsoft.com/office/powerpoint/2010/main" val="416402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438150" y="1452563"/>
            <a:ext cx="8265674" cy="3106737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graphicFrame>
        <p:nvGraphicFramePr>
          <p:cNvPr id="9" name="5 3"/>
          <p:cNvGraphicFramePr>
            <a:graphicFrameLocks/>
          </p:cNvGraphicFramePr>
          <p:nvPr/>
        </p:nvGraphicFramePr>
        <p:xfrm>
          <a:off x="438150" y="1452562"/>
          <a:ext cx="8265674" cy="314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Ausblick 2020/2030: THG-Emissionen (ohne EH)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51399" y="4448777"/>
            <a:ext cx="3335072" cy="1135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i="1" dirty="0" err="1">
                <a:solidFill>
                  <a:sysClr val="windowText" lastClr="000000"/>
                </a:solidFill>
                <a:latin typeface="Arial" pitchFamily="34" charset="0"/>
              </a:rPr>
              <a:t>Quelle</a:t>
            </a:r>
            <a:r>
              <a:rPr lang="en-US" sz="800" i="1" dirty="0">
                <a:solidFill>
                  <a:sysClr val="windowText" lastClr="000000"/>
                </a:solidFill>
                <a:latin typeface="Arial" pitchFamily="34" charset="0"/>
              </a:rPr>
              <a:t>: </a:t>
            </a:r>
            <a:r>
              <a:rPr lang="en-US" sz="800" i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Umweltbundesamt</a:t>
            </a:r>
            <a:r>
              <a:rPr lang="en-US" sz="800" i="1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sz="800" i="1" dirty="0">
                <a:latin typeface="Arial" pitchFamily="34" charset="0"/>
              </a:rPr>
              <a:t>(2019)</a:t>
            </a:r>
            <a:endParaRPr lang="en-US" sz="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963235"/>
            <a:ext cx="7978525" cy="622091"/>
          </a:xfrm>
        </p:spPr>
        <p:txBody>
          <a:bodyPr/>
          <a:lstStyle/>
          <a:p>
            <a:r>
              <a:rPr lang="de-AT" dirty="0"/>
              <a:t>Wesentliche Leitprinzipien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457607"/>
            <a:ext cx="8158976" cy="3532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Energie als Gesamtsystem („</a:t>
            </a:r>
            <a:r>
              <a:rPr lang="de-DE" sz="1900" dirty="0" err="1"/>
              <a:t>Sektorkopplung</a:t>
            </a:r>
            <a:r>
              <a:rPr lang="de-DE" sz="1900" dirty="0"/>
              <a:t>“)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Erhalt effizienter Bestandsanlagen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 err="1"/>
              <a:t>Dekarbonisierung</a:t>
            </a:r>
            <a:r>
              <a:rPr lang="de-DE" sz="1900" dirty="0"/>
              <a:t> ohne Atomstrom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Emissionsarme Mobilität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Technologieneutralität auf dem </a:t>
            </a:r>
            <a:r>
              <a:rPr lang="de-DE" sz="1900" dirty="0" err="1"/>
              <a:t>Dekarbonisierungspfad</a:t>
            </a:r>
            <a:r>
              <a:rPr lang="de-DE" sz="1900" dirty="0"/>
              <a:t> 2050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Standort - Wachstum &amp; Arbeitsplätze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Forschung und Innovation als Triebkraft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900" dirty="0"/>
              <a:t>Digitalisierung als Chance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E6320F"/>
              </a:buClr>
            </a:pPr>
            <a:r>
              <a:rPr lang="de-DE" sz="1900" dirty="0">
                <a:solidFill>
                  <a:srgbClr val="E6EFF3">
                    <a:lumMod val="10000"/>
                  </a:srgbClr>
                </a:solidFill>
              </a:rPr>
              <a:t>Bürokratieabbau, Fördereffizienz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E6320F"/>
              </a:buClr>
            </a:pPr>
            <a:r>
              <a:rPr lang="de-DE" sz="1900" dirty="0">
                <a:solidFill>
                  <a:srgbClr val="E6EFF3">
                    <a:lumMod val="10000"/>
                  </a:srgbClr>
                </a:solidFill>
              </a:rPr>
              <a:t>Synergieeffekte zwischen Gebietskörperschaften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E6320F"/>
              </a:buClr>
            </a:pPr>
            <a:r>
              <a:rPr lang="de-DE" sz="1900" dirty="0">
                <a:solidFill>
                  <a:srgbClr val="E6EFF3">
                    <a:lumMod val="10000"/>
                  </a:srgbClr>
                </a:solidFill>
              </a:rPr>
              <a:t>Nachhaltige Finanzen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E6320F"/>
              </a:buClr>
            </a:pPr>
            <a:endParaRPr lang="de-DE" dirty="0">
              <a:solidFill>
                <a:srgbClr val="E6EFF3">
                  <a:lumMod val="10000"/>
                </a:srgbClr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E6320F"/>
              </a:buClr>
            </a:pPr>
            <a:endParaRPr lang="de-DE" dirty="0">
              <a:solidFill>
                <a:srgbClr val="E6EFF3">
                  <a:lumMod val="10000"/>
                </a:srgbClr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43" y="635439"/>
            <a:ext cx="1828800" cy="26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022" y="963303"/>
            <a:ext cx="3295399" cy="622091"/>
          </a:xfrm>
        </p:spPr>
        <p:txBody>
          <a:bodyPr/>
          <a:lstStyle/>
          <a:p>
            <a:r>
              <a:rPr lang="de-AT" sz="2400" dirty="0">
                <a:solidFill>
                  <a:srgbClr val="E6320F"/>
                </a:solidFill>
                <a:latin typeface="Corbel" panose="020B0503020204020204" pitchFamily="34" charset="0"/>
              </a:rPr>
              <a:t>Prozesse zur Umsetzung der #mission2030 der Klimasektion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203201" y="1807750"/>
            <a:ext cx="8826500" cy="31817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Erstellung des nationalen Energie- und Klimaplans (Ende 2019)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Erneuerbare Ausbaugesetz (2020)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Novelle des </a:t>
            </a:r>
            <a:r>
              <a:rPr lang="de-DE" sz="2000" dirty="0" err="1">
                <a:latin typeface="Corbel" panose="020B0503020204020204" pitchFamily="34" charset="0"/>
              </a:rPr>
              <a:t>Emissionszertifikategesetzes</a:t>
            </a:r>
            <a:r>
              <a:rPr lang="de-DE" sz="2000" dirty="0">
                <a:latin typeface="Corbel" panose="020B0503020204020204" pitchFamily="34" charset="0"/>
              </a:rPr>
              <a:t> (2019)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Erstellung einer Langfriststrategie (Ende 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Effizienzoptimierung der Förderungen (2019)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Förderprogramm </a:t>
            </a:r>
            <a:r>
              <a:rPr lang="de-DE" sz="2000" dirty="0" err="1">
                <a:latin typeface="Corbel" panose="020B0503020204020204" pitchFamily="34" charset="0"/>
              </a:rPr>
              <a:t>Energie.Frei.Raum</a:t>
            </a:r>
            <a:r>
              <a:rPr lang="de-DE" sz="2000" dirty="0">
                <a:latin typeface="Corbel" panose="020B0503020204020204" pitchFamily="34" charset="0"/>
              </a:rPr>
              <a:t> (Start Juni 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Wärmestrategie (2020)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83563" y="4789488"/>
            <a:ext cx="960437" cy="2000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E624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E624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8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022" y="963303"/>
            <a:ext cx="3295399" cy="622091"/>
          </a:xfrm>
        </p:spPr>
        <p:txBody>
          <a:bodyPr/>
          <a:lstStyle/>
          <a:p>
            <a:r>
              <a:rPr lang="de-AT" sz="2400" dirty="0">
                <a:solidFill>
                  <a:srgbClr val="E6320F"/>
                </a:solidFill>
                <a:latin typeface="Corbel" panose="020B0503020204020204" pitchFamily="34" charset="0"/>
              </a:rPr>
              <a:t>Prozesse zur Umsetzung der #mission2030 der Klimasektion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203201" y="1796164"/>
            <a:ext cx="8826500" cy="31817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Wasserstoffstrategie (Ende 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Bewusstseinsbildung und Kommunikation (Start 2019)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Aktionsplan Bioökonomie (Herbst 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Aktionsplan Grüne Finanzen (Ende 2019)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Novelle Energieeffizienzgesetz (2020)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latin typeface="Corbel" panose="020B0503020204020204" pitchFamily="34" charset="0"/>
              </a:rPr>
              <a:t>Novelle Klimaschutzgesetz (2020)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83563" y="4789488"/>
            <a:ext cx="960437" cy="2000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E624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E624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7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upload.wikimedia.org/wikipedia/commons/thumb/0/02/SaaleWeichsel_x.png/370px-SaaleWeichsel_x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23" y="1267994"/>
            <a:ext cx="3747229" cy="29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17" y="1267993"/>
            <a:ext cx="4303644" cy="2997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9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749" y="1151388"/>
            <a:ext cx="5389200" cy="1063206"/>
          </a:xfrm>
        </p:spPr>
        <p:txBody>
          <a:bodyPr/>
          <a:lstStyle/>
          <a:p>
            <a:r>
              <a:rPr lang="de-AT" dirty="0"/>
              <a:t>Danke!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39749" y="3643313"/>
            <a:ext cx="4677709" cy="963216"/>
          </a:xfrm>
        </p:spPr>
        <p:txBody>
          <a:bodyPr/>
          <a:lstStyle/>
          <a:p>
            <a:r>
              <a:rPr lang="de-DE" dirty="0"/>
              <a:t>Jürgen Schneider</a:t>
            </a:r>
          </a:p>
          <a:p>
            <a:r>
              <a:rPr lang="de-AT" dirty="0" err="1"/>
              <a:t>Director</a:t>
            </a:r>
            <a:r>
              <a:rPr lang="de-AT" dirty="0"/>
              <a:t> General</a:t>
            </a:r>
          </a:p>
          <a:p>
            <a:r>
              <a:rPr lang="de-AT" dirty="0" err="1"/>
              <a:t>Ministry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en-GB" dirty="0"/>
              <a:t>Sustainability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 </a:t>
            </a:r>
            <a:r>
              <a:rPr lang="de-AT" dirty="0" err="1"/>
              <a:t>Tourism</a:t>
            </a:r>
            <a:endParaRPr lang="de-AT" dirty="0"/>
          </a:p>
          <a:p>
            <a:r>
              <a:rPr lang="de-DE" dirty="0">
                <a:solidFill>
                  <a:srgbClr val="0070C0"/>
                </a:solidFill>
                <a:hlinkClick r:id="rId2"/>
              </a:rPr>
              <a:t>juergen.schneider@bmnt.gv.at</a:t>
            </a:r>
            <a:r>
              <a:rPr lang="de-DE" dirty="0">
                <a:solidFill>
                  <a:srgbClr val="0070C0"/>
                </a:solidFill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18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291273" y="1339990"/>
            <a:ext cx="3187424" cy="314931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? </a:t>
            </a:r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19" y="1543122"/>
            <a:ext cx="4820045" cy="29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" y="2005780"/>
            <a:ext cx="4110530" cy="2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IPCC Special Report  1,5°C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915384"/>
            <a:ext cx="7978775" cy="2983325"/>
          </a:xfrm>
        </p:spPr>
        <p:txBody>
          <a:bodyPr/>
          <a:lstStyle/>
          <a:p>
            <a:r>
              <a:rPr lang="en-GB" dirty="0"/>
              <a:t>Substantial increase of extreme events (draughts, heavy precipitation,..)</a:t>
            </a:r>
          </a:p>
          <a:p>
            <a:r>
              <a:rPr lang="en-GB" dirty="0"/>
              <a:t>Increased extinction of species</a:t>
            </a:r>
          </a:p>
          <a:p>
            <a:r>
              <a:rPr lang="en-GB" dirty="0"/>
              <a:t>Tipping point:  possible irreversible loss of the Greenland ice sheet  </a:t>
            </a:r>
          </a:p>
          <a:p>
            <a:r>
              <a:rPr lang="en-GB" dirty="0"/>
              <a:t>Negative impacts on health, water availability and food production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92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4" descr="Beschreibung: cid:image002.png@01D4B21C.3F1AB3D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84" y="529915"/>
            <a:ext cx="4203113" cy="46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18" y="2838966"/>
            <a:ext cx="1470310" cy="2105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199" y="918542"/>
            <a:ext cx="2794001" cy="69894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Climate Change risks threaten Wealth, welfare and peace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53713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40251" y="659375"/>
            <a:ext cx="7978525" cy="622091"/>
          </a:xfrm>
        </p:spPr>
        <p:txBody>
          <a:bodyPr/>
          <a:lstStyle/>
          <a:p>
            <a:r>
              <a:rPr lang="de-AT" dirty="0"/>
              <a:t>Rahmenbedingungen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84452" y="1190313"/>
            <a:ext cx="4830738" cy="379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AT" sz="2000" dirty="0"/>
              <a:t>International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sz="1600" dirty="0"/>
              <a:t>Klima-Übereinkommen Paris</a:t>
            </a:r>
          </a:p>
          <a:p>
            <a:pPr>
              <a:lnSpc>
                <a:spcPct val="100000"/>
              </a:lnSpc>
            </a:pPr>
            <a:r>
              <a:rPr lang="de-AT" sz="2000" dirty="0"/>
              <a:t>EU-Rahmen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Effort Sharing Regulation, </a:t>
            </a:r>
            <a:r>
              <a:rPr lang="en-US" sz="1600" dirty="0" err="1"/>
              <a:t>Emissionshandel</a:t>
            </a:r>
            <a:r>
              <a:rPr lang="en-US" sz="1600" dirty="0"/>
              <a:t>-RL, </a:t>
            </a:r>
            <a:r>
              <a:rPr lang="de-AT" sz="1600" dirty="0"/>
              <a:t>GOV-VO (</a:t>
            </a:r>
            <a:r>
              <a:rPr lang="de-AT" sz="1600" i="1" dirty="0"/>
              <a:t>NEKP</a:t>
            </a:r>
            <a:r>
              <a:rPr lang="de-AT" sz="1600" dirty="0"/>
              <a:t>), Energieeffizienz-RL, Erneuerbare-RL, Langfriststrategie, Mobilitäts-VO, Strommarktdesign, MFF, CAP,…</a:t>
            </a:r>
          </a:p>
          <a:p>
            <a:pPr marL="2520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AT" sz="1600" dirty="0"/>
              <a:t> </a:t>
            </a:r>
            <a:r>
              <a:rPr lang="de-AT" sz="2000" dirty="0"/>
              <a:t>National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sz="1600" dirty="0"/>
              <a:t>Regierungsprogramm 2017-2022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sz="1600" dirty="0"/>
              <a:t>#mission2030, Strategien der Bundesländer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90" y="2021918"/>
            <a:ext cx="32921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58126" y="1405688"/>
            <a:ext cx="5963325" cy="2816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  <a:buClr>
                <a:srgbClr val="1F6BAE"/>
              </a:buClr>
            </a:pPr>
            <a:r>
              <a:rPr lang="en-GB" dirty="0">
                <a:solidFill>
                  <a:prstClr val="black"/>
                </a:solidFill>
              </a:rPr>
              <a:t>2018 und 2019 </a:t>
            </a:r>
            <a:r>
              <a:rPr lang="en-GB" dirty="0" err="1">
                <a:solidFill>
                  <a:prstClr val="black"/>
                </a:solidFill>
              </a:rPr>
              <a:t>sind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wichtige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Jahre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für</a:t>
            </a:r>
            <a:r>
              <a:rPr lang="en-GB" dirty="0">
                <a:solidFill>
                  <a:prstClr val="black"/>
                </a:solidFill>
              </a:rPr>
              <a:t> den int. </a:t>
            </a:r>
            <a:r>
              <a:rPr lang="en-GB" dirty="0" err="1">
                <a:solidFill>
                  <a:prstClr val="black"/>
                </a:solidFill>
              </a:rPr>
              <a:t>Klimaschutz</a:t>
            </a:r>
            <a:r>
              <a:rPr lang="en-GB" dirty="0">
                <a:solidFill>
                  <a:prstClr val="black"/>
                </a:solidFill>
              </a:rPr>
              <a:t>:</a:t>
            </a:r>
            <a:endParaRPr lang="de-AT" b="1" dirty="0"/>
          </a:p>
          <a:p>
            <a:pPr marL="257175" indent="-257175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prstClr val="black"/>
                </a:solidFill>
              </a:rPr>
              <a:t>Annahme</a:t>
            </a:r>
            <a:r>
              <a:rPr lang="en-GB" dirty="0">
                <a:solidFill>
                  <a:prstClr val="black"/>
                </a:solidFill>
              </a:rPr>
              <a:t> des Paris Agreement Work Programme (“Katowice Rulebook”) </a:t>
            </a:r>
            <a:r>
              <a:rPr lang="en-GB" dirty="0" err="1">
                <a:solidFill>
                  <a:prstClr val="black"/>
                </a:solidFill>
              </a:rPr>
              <a:t>unter</a:t>
            </a:r>
            <a:r>
              <a:rPr lang="en-GB" dirty="0">
                <a:solidFill>
                  <a:prstClr val="black"/>
                </a:solidFill>
              </a:rPr>
              <a:t> Ö </a:t>
            </a:r>
            <a:r>
              <a:rPr lang="en-GB" dirty="0" err="1">
                <a:solidFill>
                  <a:prstClr val="black"/>
                </a:solidFill>
              </a:rPr>
              <a:t>Ratspräsidentschaft</a:t>
            </a:r>
            <a:r>
              <a:rPr lang="en-GB" dirty="0">
                <a:solidFill>
                  <a:prstClr val="black"/>
                </a:solidFill>
              </a:rPr>
              <a:t> (</a:t>
            </a:r>
            <a:r>
              <a:rPr lang="en-GB" dirty="0" err="1">
                <a:solidFill>
                  <a:prstClr val="black"/>
                </a:solidFill>
              </a:rPr>
              <a:t>Ausnahme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 err="1">
                <a:solidFill>
                  <a:prstClr val="black"/>
                </a:solidFill>
              </a:rPr>
              <a:t>Regelungen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zum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Kohlenstoffmarkt</a:t>
            </a:r>
            <a:r>
              <a:rPr lang="en-GB" dirty="0">
                <a:solidFill>
                  <a:prstClr val="black"/>
                </a:solidFill>
              </a:rPr>
              <a:t>)</a:t>
            </a:r>
          </a:p>
          <a:p>
            <a:pPr marL="257175" indent="-257175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“</a:t>
            </a:r>
            <a:r>
              <a:rPr lang="en-GB" dirty="0" err="1">
                <a:solidFill>
                  <a:prstClr val="black"/>
                </a:solidFill>
              </a:rPr>
              <a:t>Talanoa</a:t>
            </a:r>
            <a:r>
              <a:rPr lang="en-GB" dirty="0">
                <a:solidFill>
                  <a:prstClr val="black"/>
                </a:solidFill>
              </a:rPr>
              <a:t> Dialogue” um Ambition </a:t>
            </a:r>
            <a:r>
              <a:rPr lang="en-GB" dirty="0" err="1">
                <a:solidFill>
                  <a:prstClr val="black"/>
                </a:solidFill>
              </a:rPr>
              <a:t>zu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steigern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 marL="257175" indent="-257175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prstClr val="black"/>
                </a:solidFill>
              </a:rPr>
              <a:t>Vorbereitung</a:t>
            </a:r>
            <a:r>
              <a:rPr lang="en-GB" dirty="0">
                <a:solidFill>
                  <a:prstClr val="black"/>
                </a:solidFill>
              </a:rPr>
              <a:t> UN-</a:t>
            </a:r>
            <a:r>
              <a:rPr lang="en-GB" dirty="0" err="1">
                <a:solidFill>
                  <a:prstClr val="black"/>
                </a:solidFill>
              </a:rPr>
              <a:t>Klimagipfel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im</a:t>
            </a:r>
            <a:r>
              <a:rPr lang="en-GB" dirty="0">
                <a:solidFill>
                  <a:prstClr val="black"/>
                </a:solidFill>
              </a:rPr>
              <a:t> September 2019</a:t>
            </a:r>
          </a:p>
          <a:p>
            <a:pPr marL="257175" indent="-257175">
              <a:spcAft>
                <a:spcPts val="1800"/>
              </a:spcAft>
              <a:buClr>
                <a:srgbClr val="1F6BAE"/>
              </a:buClr>
              <a:buFont typeface="Arial" panose="020B0604020202020204" pitchFamily="34" charset="0"/>
              <a:buChar char="•"/>
            </a:pPr>
            <a:endParaRPr lang="de-DE" sz="1500" b="1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558126" y="957370"/>
            <a:ext cx="767147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2400" b="1" dirty="0">
                <a:solidFill>
                  <a:schemeClr val="tx2"/>
                </a:solidFill>
                <a:latin typeface="+mj-lt"/>
              </a:rPr>
              <a:t>Umsetzung Paris: COP 24 in Katowice/</a:t>
            </a:r>
            <a:r>
              <a:rPr lang="de-DE" sz="2400" b="1" dirty="0" err="1">
                <a:solidFill>
                  <a:schemeClr val="tx2"/>
                </a:solidFill>
                <a:latin typeface="+mj-lt"/>
              </a:rPr>
              <a:t>Poland</a:t>
            </a:r>
            <a:endParaRPr lang="de-DE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4" y="1326702"/>
            <a:ext cx="1736468" cy="14182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56" y="3801638"/>
            <a:ext cx="870653" cy="8648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85" y="2972402"/>
            <a:ext cx="1749197" cy="4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1,5°C-Szenario der Long Term </a:t>
            </a:r>
            <a:r>
              <a:rPr lang="de-AT" dirty="0" err="1"/>
              <a:t>Strategy</a:t>
            </a:r>
            <a:r>
              <a:rPr lang="de-AT" dirty="0"/>
              <a:t> der EU Kommission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9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33" y="1676891"/>
            <a:ext cx="6158368" cy="3021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DC760CF-E514-49C8-B0D1-11E49E931590}"/>
              </a:ext>
            </a:extLst>
          </p:cNvPr>
          <p:cNvSpPr/>
          <p:nvPr/>
        </p:nvSpPr>
        <p:spPr bwMode="auto">
          <a:xfrm>
            <a:off x="1633534" y="4657400"/>
            <a:ext cx="5965846" cy="265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00" dirty="0">
                <a:cs typeface="Arial" panose="020B0604020202020204" pitchFamily="34" charset="0"/>
              </a:rPr>
              <a:t>Quelle: EU-Kommission, 2018</a:t>
            </a:r>
          </a:p>
        </p:txBody>
      </p:sp>
    </p:spTree>
    <p:extLst>
      <p:ext uri="{BB962C8B-B14F-4D97-AF65-F5344CB8AC3E}">
        <p14:creationId xmlns:p14="http://schemas.microsoft.com/office/powerpoint/2010/main" val="16458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Bausteine zu einer klimafreundlichen Wirtschaft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8" name="Picture 1038"/>
          <p:cNvPicPr/>
          <p:nvPr/>
        </p:nvPicPr>
        <p:blipFill>
          <a:blip r:embed="rId2"/>
          <a:stretch>
            <a:fillRect/>
          </a:stretch>
        </p:blipFill>
        <p:spPr>
          <a:xfrm>
            <a:off x="1494763" y="1676891"/>
            <a:ext cx="5756910" cy="296926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DC760CF-E514-49C8-B0D1-11E49E931590}"/>
              </a:ext>
            </a:extLst>
          </p:cNvPr>
          <p:cNvSpPr/>
          <p:nvPr/>
        </p:nvSpPr>
        <p:spPr bwMode="auto">
          <a:xfrm>
            <a:off x="1633534" y="4657400"/>
            <a:ext cx="5965846" cy="265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00" dirty="0">
                <a:cs typeface="Arial" panose="020B0604020202020204" pitchFamily="34" charset="0"/>
              </a:rPr>
              <a:t>Quelle: EU-Kommission, 2018</a:t>
            </a:r>
          </a:p>
        </p:txBody>
      </p:sp>
    </p:spTree>
    <p:extLst>
      <p:ext uri="{BB962C8B-B14F-4D97-AF65-F5344CB8AC3E}">
        <p14:creationId xmlns:p14="http://schemas.microsoft.com/office/powerpoint/2010/main" val="286310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0850" y="964955"/>
            <a:ext cx="5778000" cy="45454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de-AT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</a:t>
            </a:r>
            <a:r>
              <a:rPr lang="de-AT" sz="2400" b="1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achhaltigkeitsziele</a:t>
            </a:r>
            <a:r>
              <a:rPr lang="de-AT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br>
              <a:rPr lang="de-AT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AT" sz="2400" b="1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abgeleitet von EU-Zielen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C69EA02-9118-4299-8FB1-D745750466A6}"/>
              </a:ext>
            </a:extLst>
          </p:cNvPr>
          <p:cNvSpPr/>
          <p:nvPr/>
        </p:nvSpPr>
        <p:spPr bwMode="auto">
          <a:xfrm>
            <a:off x="1860550" y="2258891"/>
            <a:ext cx="2167772" cy="761667"/>
          </a:xfrm>
          <a:prstGeom prst="rect">
            <a:avLst/>
          </a:prstGeom>
          <a:solidFill>
            <a:srgbClr val="E271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Erneuerbare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Anteil erneuerbare Energien am Bruttoendenergieverbrauch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8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Subziel</a:t>
            </a:r>
            <a:r>
              <a:rPr lang="de-AT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Strom aus Erneuerbaren</a:t>
            </a:r>
          </a:p>
        </p:txBody>
      </p:sp>
      <p:pic>
        <p:nvPicPr>
          <p:cNvPr id="39" name="Picture 40" descr="EU">
            <a:extLst>
              <a:ext uri="{FF2B5EF4-FFF2-40B4-BE49-F238E27FC236}">
                <a16:creationId xmlns:a16="http://schemas.microsoft.com/office/drawing/2014/main" id="{8D0298F8-F62D-49AA-8478-DD047EC0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637" y="1720018"/>
            <a:ext cx="901432" cy="53881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Picture 63" descr="oesterreich">
            <a:extLst>
              <a:ext uri="{FF2B5EF4-FFF2-40B4-BE49-F238E27FC236}">
                <a16:creationId xmlns:a16="http://schemas.microsoft.com/office/drawing/2014/main" id="{488EA34D-1CA2-4619-B33B-E21A5E33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719" y="1708261"/>
            <a:ext cx="892395" cy="55535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40" descr="EU">
            <a:extLst>
              <a:ext uri="{FF2B5EF4-FFF2-40B4-BE49-F238E27FC236}">
                <a16:creationId xmlns:a16="http://schemas.microsoft.com/office/drawing/2014/main" id="{B346FAAC-C417-4630-8087-7B9B846C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114" y="1708261"/>
            <a:ext cx="892395" cy="55333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3" name="Picture 63" descr="oesterreich">
            <a:extLst>
              <a:ext uri="{FF2B5EF4-FFF2-40B4-BE49-F238E27FC236}">
                <a16:creationId xmlns:a16="http://schemas.microsoft.com/office/drawing/2014/main" id="{BB333052-CB69-4A78-8EF8-46871407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510" y="1708795"/>
            <a:ext cx="888502" cy="5527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CD049EB2-5AC0-45C1-A9AA-91FEF9988C7F}"/>
              </a:ext>
            </a:extLst>
          </p:cNvPr>
          <p:cNvSpPr/>
          <p:nvPr/>
        </p:nvSpPr>
        <p:spPr bwMode="auto">
          <a:xfrm>
            <a:off x="4021866" y="3779592"/>
            <a:ext cx="905203" cy="76200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</a:rPr>
              <a:t>-10%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4B9949D-8A63-448B-B127-88DC1EAE402D}"/>
              </a:ext>
            </a:extLst>
          </p:cNvPr>
          <p:cNvSpPr/>
          <p:nvPr/>
        </p:nvSpPr>
        <p:spPr bwMode="auto">
          <a:xfrm>
            <a:off x="4927068" y="3773246"/>
            <a:ext cx="886046" cy="76834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-16%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(2016: -11%)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5B1C5E50-CEEE-4011-BCBC-523F7D6A9ACB}"/>
              </a:ext>
            </a:extLst>
          </p:cNvPr>
          <p:cNvSpPr/>
          <p:nvPr/>
        </p:nvSpPr>
        <p:spPr bwMode="auto">
          <a:xfrm>
            <a:off x="5812509" y="3779591"/>
            <a:ext cx="872683" cy="76200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-30%</a:t>
            </a: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2FDB1D75-6FE0-44FD-ABCD-716672356C39}"/>
              </a:ext>
            </a:extLst>
          </p:cNvPr>
          <p:cNvSpPr/>
          <p:nvPr/>
        </p:nvSpPr>
        <p:spPr bwMode="auto">
          <a:xfrm>
            <a:off x="6685192" y="3779591"/>
            <a:ext cx="914188" cy="76200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-36%**</a:t>
            </a: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83903437-398D-4030-AB1A-6898F7E30C48}"/>
              </a:ext>
            </a:extLst>
          </p:cNvPr>
          <p:cNvSpPr/>
          <p:nvPr/>
        </p:nvSpPr>
        <p:spPr bwMode="auto">
          <a:xfrm>
            <a:off x="4028322" y="2258890"/>
            <a:ext cx="898747" cy="74600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EC3AF73-510E-4778-B566-714A5626C2B2}"/>
              </a:ext>
            </a:extLst>
          </p:cNvPr>
          <p:cNvSpPr/>
          <p:nvPr/>
        </p:nvSpPr>
        <p:spPr bwMode="auto">
          <a:xfrm>
            <a:off x="4914259" y="2258890"/>
            <a:ext cx="875110" cy="74600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7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34%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(2016: 33,5%)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825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08B2B45-C2BA-4FBA-B262-BFC496D3BA63}"/>
              </a:ext>
            </a:extLst>
          </p:cNvPr>
          <p:cNvSpPr/>
          <p:nvPr/>
        </p:nvSpPr>
        <p:spPr bwMode="auto">
          <a:xfrm>
            <a:off x="5789370" y="2258890"/>
            <a:ext cx="983059" cy="7460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6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32%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CCFBFD4-FD25-4719-8379-0E71BC1AF24C}"/>
              </a:ext>
            </a:extLst>
          </p:cNvPr>
          <p:cNvSpPr/>
          <p:nvPr/>
        </p:nvSpPr>
        <p:spPr bwMode="auto">
          <a:xfrm>
            <a:off x="6697472" y="2258890"/>
            <a:ext cx="896539" cy="74600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45-50%*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7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100%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7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national bilanziell</a:t>
            </a:r>
            <a:endParaRPr lang="de-A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065491C3-1C4E-448C-9F5A-4BC6D7EF995A}"/>
              </a:ext>
            </a:extLst>
          </p:cNvPr>
          <p:cNvSpPr/>
          <p:nvPr/>
        </p:nvSpPr>
        <p:spPr bwMode="auto">
          <a:xfrm>
            <a:off x="4021866" y="3020558"/>
            <a:ext cx="905203" cy="519653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 err="1">
                <a:latin typeface="Arial" panose="020B0604020202020204" pitchFamily="34" charset="0"/>
                <a:cs typeface="Arial" panose="020B0604020202020204" pitchFamily="34" charset="0"/>
              </a:rPr>
              <a:t>indikativ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F2CD3245-EF73-481A-A869-1A61B9546324}"/>
              </a:ext>
            </a:extLst>
          </p:cNvPr>
          <p:cNvSpPr/>
          <p:nvPr/>
        </p:nvSpPr>
        <p:spPr bwMode="auto">
          <a:xfrm>
            <a:off x="4927069" y="3020558"/>
            <a:ext cx="878153" cy="51965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1050 PJ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(2016: 1121 PJ)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17724177-FE76-4372-AD85-811050FFCB27}"/>
              </a:ext>
            </a:extLst>
          </p:cNvPr>
          <p:cNvSpPr/>
          <p:nvPr/>
        </p:nvSpPr>
        <p:spPr bwMode="auto">
          <a:xfrm>
            <a:off x="5812508" y="3011581"/>
            <a:ext cx="910770" cy="5286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32,5%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indikativ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CD3ED25-17EF-4EA3-BA46-952B57CF978E}"/>
              </a:ext>
            </a:extLst>
          </p:cNvPr>
          <p:cNvSpPr/>
          <p:nvPr/>
        </p:nvSpPr>
        <p:spPr bwMode="auto">
          <a:xfrm>
            <a:off x="6697471" y="3004899"/>
            <a:ext cx="896540" cy="27548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25-30%</a:t>
            </a:r>
            <a:endParaRPr lang="de-A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E5B5304-2EC1-4FBD-B882-2EC123FBCCD0}"/>
              </a:ext>
            </a:extLst>
          </p:cNvPr>
          <p:cNvSpPr/>
          <p:nvPr/>
        </p:nvSpPr>
        <p:spPr bwMode="auto">
          <a:xfrm>
            <a:off x="1860550" y="3023967"/>
            <a:ext cx="2161316" cy="758836"/>
          </a:xfrm>
          <a:prstGeom prst="rect">
            <a:avLst/>
          </a:prstGeom>
          <a:solidFill>
            <a:srgbClr val="E271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Energieeffizienz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581E752A-887B-429C-B02E-592734E5487B}"/>
              </a:ext>
            </a:extLst>
          </p:cNvPr>
          <p:cNvSpPr/>
          <p:nvPr/>
        </p:nvSpPr>
        <p:spPr bwMode="auto">
          <a:xfrm>
            <a:off x="1860550" y="3773247"/>
            <a:ext cx="2161316" cy="768347"/>
          </a:xfrm>
          <a:prstGeom prst="rect">
            <a:avLst/>
          </a:prstGeom>
          <a:solidFill>
            <a:srgbClr val="E271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Treibhausgase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Reduktion geg. 2005 im Nicht-Emissionshandelsbereich</a:t>
            </a:r>
          </a:p>
        </p:txBody>
      </p:sp>
      <p:cxnSp>
        <p:nvCxnSpPr>
          <p:cNvPr id="61" name="Gerader Verbinder 46">
            <a:extLst>
              <a:ext uri="{FF2B5EF4-FFF2-40B4-BE49-F238E27FC236}">
                <a16:creationId xmlns:a16="http://schemas.microsoft.com/office/drawing/2014/main" id="{A5570C50-8487-4EC4-886D-FA31DC21BFE9}"/>
              </a:ext>
            </a:extLst>
          </p:cNvPr>
          <p:cNvCxnSpPr>
            <a:cxnSpLocks/>
          </p:cNvCxnSpPr>
          <p:nvPr/>
        </p:nvCxnSpPr>
        <p:spPr bwMode="auto">
          <a:xfrm flipH="1">
            <a:off x="1860549" y="3011581"/>
            <a:ext cx="57280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1A89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r Verbinder 47">
            <a:extLst>
              <a:ext uri="{FF2B5EF4-FFF2-40B4-BE49-F238E27FC236}">
                <a16:creationId xmlns:a16="http://schemas.microsoft.com/office/drawing/2014/main" id="{4882A2F7-C219-43F0-BD06-3F85C0D38AF0}"/>
              </a:ext>
            </a:extLst>
          </p:cNvPr>
          <p:cNvCxnSpPr>
            <a:cxnSpLocks/>
          </p:cNvCxnSpPr>
          <p:nvPr/>
        </p:nvCxnSpPr>
        <p:spPr bwMode="auto">
          <a:xfrm flipH="1">
            <a:off x="1860549" y="3779591"/>
            <a:ext cx="573346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1A89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hteck 67">
            <a:extLst>
              <a:ext uri="{FF2B5EF4-FFF2-40B4-BE49-F238E27FC236}">
                <a16:creationId xmlns:a16="http://schemas.microsoft.com/office/drawing/2014/main" id="{ADC760CF-E514-49C8-B0D1-11E49E931590}"/>
              </a:ext>
            </a:extLst>
          </p:cNvPr>
          <p:cNvSpPr/>
          <p:nvPr/>
        </p:nvSpPr>
        <p:spPr bwMode="auto">
          <a:xfrm>
            <a:off x="1633534" y="4547602"/>
            <a:ext cx="5965846" cy="265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00" dirty="0">
                <a:cs typeface="Arial" panose="020B0604020202020204" pitchFamily="34" charset="0"/>
              </a:rPr>
              <a:t>*nationale Zielsetzungen sind gem. </a:t>
            </a:r>
            <a:r>
              <a:rPr lang="de-AT" sz="800" dirty="0" err="1">
                <a:cs typeface="Arial" panose="020B0604020202020204" pitchFamily="34" charset="0"/>
              </a:rPr>
              <a:t>Governance</a:t>
            </a:r>
            <a:r>
              <a:rPr lang="de-AT" sz="800" dirty="0">
                <a:cs typeface="Arial" panose="020B0604020202020204" pitchFamily="34" charset="0"/>
              </a:rPr>
              <a:t>-VO zu definieren; </a:t>
            </a:r>
            <a:br>
              <a:rPr lang="de-AT" sz="800" dirty="0">
                <a:cs typeface="Arial" panose="020B0604020202020204" pitchFamily="34" charset="0"/>
              </a:rPr>
            </a:br>
            <a:r>
              <a:rPr lang="de-AT" sz="800" dirty="0">
                <a:cs typeface="Arial" panose="020B0604020202020204" pitchFamily="34" charset="0"/>
              </a:rPr>
              <a:t>** EU-rechtlich fixiertes nationales Ziel gem. </a:t>
            </a:r>
            <a:r>
              <a:rPr lang="de-AT" sz="800" dirty="0" err="1">
                <a:cs typeface="Arial" panose="020B0604020202020204" pitchFamily="34" charset="0"/>
              </a:rPr>
              <a:t>Effort</a:t>
            </a:r>
            <a:r>
              <a:rPr lang="de-AT" sz="800" dirty="0">
                <a:cs typeface="Arial" panose="020B0604020202020204" pitchFamily="34" charset="0"/>
              </a:rPr>
              <a:t>-Sharing-VO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6D8D5CC-7EDC-40E1-B2FA-F3E211AAE432}"/>
              </a:ext>
            </a:extLst>
          </p:cNvPr>
          <p:cNvSpPr/>
          <p:nvPr/>
        </p:nvSpPr>
        <p:spPr bwMode="auto">
          <a:xfrm>
            <a:off x="5813113" y="1295400"/>
            <a:ext cx="1780898" cy="4330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650" b="1" dirty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750" dirty="0">
                <a:latin typeface="Arial" panose="020B0604020202020204" pitchFamily="34" charset="0"/>
                <a:cs typeface="Arial" panose="020B0604020202020204" pitchFamily="34" charset="0"/>
              </a:rPr>
              <a:t>-40% Treibhausgase EU-weit (1990)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18D6BF2-1B27-40EC-B317-0825B9EBBBB8}"/>
              </a:ext>
            </a:extLst>
          </p:cNvPr>
          <p:cNvSpPr/>
          <p:nvPr/>
        </p:nvSpPr>
        <p:spPr bwMode="auto">
          <a:xfrm>
            <a:off x="4021866" y="1295400"/>
            <a:ext cx="1784789" cy="4246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65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750" dirty="0">
                <a:latin typeface="Arial" panose="020B0604020202020204" pitchFamily="34" charset="0"/>
                <a:cs typeface="Arial" panose="020B0604020202020204" pitchFamily="34" charset="0"/>
              </a:rPr>
              <a:t>-20% Treibhausgase EU-weit (1990)</a:t>
            </a:r>
          </a:p>
        </p:txBody>
      </p:sp>
      <p:cxnSp>
        <p:nvCxnSpPr>
          <p:cNvPr id="59" name="Gerader Verbinder 41">
            <a:extLst>
              <a:ext uri="{FF2B5EF4-FFF2-40B4-BE49-F238E27FC236}">
                <a16:creationId xmlns:a16="http://schemas.microsoft.com/office/drawing/2014/main" id="{F3EDF64F-0CA1-4F4B-BFF9-B7DBFA0C483E}"/>
              </a:ext>
            </a:extLst>
          </p:cNvPr>
          <p:cNvCxnSpPr/>
          <p:nvPr/>
        </p:nvCxnSpPr>
        <p:spPr bwMode="auto">
          <a:xfrm>
            <a:off x="5805222" y="1289050"/>
            <a:ext cx="0" cy="32585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1A89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AE5B5304-2EC1-4FBD-B882-2EC123FBCCD0}"/>
              </a:ext>
            </a:extLst>
          </p:cNvPr>
          <p:cNvSpPr/>
          <p:nvPr/>
        </p:nvSpPr>
        <p:spPr bwMode="auto">
          <a:xfrm>
            <a:off x="4021866" y="3540211"/>
            <a:ext cx="2663325" cy="242592"/>
          </a:xfrm>
          <a:prstGeom prst="rect">
            <a:avLst/>
          </a:prstGeom>
          <a:solidFill>
            <a:srgbClr val="E271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Reduktion gegenüber prognostiziertem Energie-verbrauch 2020 bzw. 2030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E5B5304-2EC1-4FBD-B882-2EC123FBCCD0}"/>
              </a:ext>
            </a:extLst>
          </p:cNvPr>
          <p:cNvSpPr/>
          <p:nvPr/>
        </p:nvSpPr>
        <p:spPr bwMode="auto">
          <a:xfrm>
            <a:off x="6697471" y="3280385"/>
            <a:ext cx="901909" cy="504605"/>
          </a:xfrm>
          <a:prstGeom prst="rect">
            <a:avLst/>
          </a:prstGeom>
          <a:solidFill>
            <a:srgbClr val="E271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Reduktion der PE-Intensität </a:t>
            </a:r>
          </a:p>
          <a:p>
            <a:pPr algn="ctr" defTabSz="6167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82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de-AT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 (PEV/BIP)</a:t>
            </a:r>
          </a:p>
        </p:txBody>
      </p:sp>
    </p:spTree>
    <p:extLst>
      <p:ext uri="{BB962C8B-B14F-4D97-AF65-F5344CB8AC3E}">
        <p14:creationId xmlns:p14="http://schemas.microsoft.com/office/powerpoint/2010/main" val="1291988675"/>
      </p:ext>
    </p:extLst>
  </p:cSld>
  <p:clrMapOvr>
    <a:masterClrMapping/>
  </p:clrMapOvr>
</p:sld>
</file>

<file path=ppt/theme/theme1.xml><?xml version="1.0" encoding="utf-8"?>
<a:theme xmlns:a="http://schemas.openxmlformats.org/drawingml/2006/main" name="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u2018at_PPT_Standard_2018-v_4_3">
  <a:themeElements>
    <a:clrScheme name="eu2018AT">
      <a:dk1>
        <a:srgbClr val="000000"/>
      </a:dk1>
      <a:lt1>
        <a:srgbClr val="EAEAEA"/>
      </a:lt1>
      <a:dk2>
        <a:srgbClr val="E6242F"/>
      </a:dk2>
      <a:lt2>
        <a:srgbClr val="FFFFFF"/>
      </a:lt2>
      <a:accent1>
        <a:srgbClr val="00A3E2"/>
      </a:accent1>
      <a:accent2>
        <a:srgbClr val="D4C201"/>
      </a:accent2>
      <a:accent3>
        <a:srgbClr val="E72568"/>
      </a:accent3>
      <a:accent4>
        <a:srgbClr val="0EC2D6"/>
      </a:accent4>
      <a:accent5>
        <a:srgbClr val="E6242F"/>
      </a:accent5>
      <a:accent6>
        <a:srgbClr val="BDE2E9"/>
      </a:accent6>
      <a:hlink>
        <a:srgbClr val="1C1C1C"/>
      </a:hlink>
      <a:folHlink>
        <a:srgbClr val="63636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PPT-BMNT-16x9</Template>
  <TotalTime>0</TotalTime>
  <Words>596</Words>
  <Application>Microsoft Office PowerPoint</Application>
  <PresentationFormat>Bildschirmpräsentation (16:9)</PresentationFormat>
  <Paragraphs>139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Symbol</vt:lpstr>
      <vt:lpstr>Wingdings</vt:lpstr>
      <vt:lpstr>Republik-AT-4x3</vt:lpstr>
      <vt:lpstr>eu2018at_PPT_Standard_2018-v_4_3</vt:lpstr>
      <vt:lpstr>Klimaschutz – die Herausforderung im  21. Jahrhundert </vt:lpstr>
      <vt:lpstr>PowerPoint-Präsentation</vt:lpstr>
      <vt:lpstr>IPCC Special Report  1,5°C</vt:lpstr>
      <vt:lpstr>PowerPoint-Präsentation</vt:lpstr>
      <vt:lpstr>Rahmenbedingungen</vt:lpstr>
      <vt:lpstr>PowerPoint-Präsentation</vt:lpstr>
      <vt:lpstr>1,5°C-Szenario der Long Term Strategy der EU Kommission </vt:lpstr>
      <vt:lpstr>Bausteine zu einer klimafreundlichen Wirtschaft </vt:lpstr>
      <vt:lpstr>PowerPoint-Präsentation</vt:lpstr>
      <vt:lpstr>THG-Emissionen 2017 Emissionshandelsbereich (EH) und Nicht-EH</vt:lpstr>
      <vt:lpstr>Ausblick 2020/2030: THG-Emissionen (ohne EH)</vt:lpstr>
      <vt:lpstr>Wesentliche Leitprinzipien</vt:lpstr>
      <vt:lpstr>Prozesse zur Umsetzung der #mission2030 der Klimasektion</vt:lpstr>
      <vt:lpstr>Prozesse zur Umsetzung der #mission2030 der Klimasektion</vt:lpstr>
      <vt:lpstr>PowerPoint-Präsentation</vt:lpstr>
      <vt:lpstr>Danke!</vt:lpstr>
    </vt:vector>
  </TitlesOfParts>
  <Company>BMLFUW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Rolle der Holzheizung im Rahmen einer  auf Erneuerbaren beruhenden Energiepolitik</dc:title>
  <dc:creator>SPITALER, Rainer</dc:creator>
  <cp:lastModifiedBy>Karl Reiner</cp:lastModifiedBy>
  <cp:revision>168</cp:revision>
  <cp:lastPrinted>2019-03-15T16:25:28Z</cp:lastPrinted>
  <dcterms:created xsi:type="dcterms:W3CDTF">2019-01-21T08:01:58Z</dcterms:created>
  <dcterms:modified xsi:type="dcterms:W3CDTF">2019-06-19T05:27:34Z</dcterms:modified>
</cp:coreProperties>
</file>