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1" r:id="rId3"/>
  </p:sldMasterIdLst>
  <p:notesMasterIdLst>
    <p:notesMasterId r:id="rId41"/>
  </p:notesMasterIdLst>
  <p:handoutMasterIdLst>
    <p:handoutMasterId r:id="rId42"/>
  </p:handoutMasterIdLst>
  <p:sldIdLst>
    <p:sldId id="257" r:id="rId4"/>
    <p:sldId id="365" r:id="rId5"/>
    <p:sldId id="318" r:id="rId6"/>
    <p:sldId id="321" r:id="rId7"/>
    <p:sldId id="335" r:id="rId8"/>
    <p:sldId id="330" r:id="rId9"/>
    <p:sldId id="750" r:id="rId10"/>
    <p:sldId id="748" r:id="rId11"/>
    <p:sldId id="747" r:id="rId12"/>
    <p:sldId id="746" r:id="rId13"/>
    <p:sldId id="765" r:id="rId14"/>
    <p:sldId id="739" r:id="rId15"/>
    <p:sldId id="740" r:id="rId16"/>
    <p:sldId id="742" r:id="rId17"/>
    <p:sldId id="343" r:id="rId18"/>
    <p:sldId id="741" r:id="rId19"/>
    <p:sldId id="744" r:id="rId20"/>
    <p:sldId id="745" r:id="rId21"/>
    <p:sldId id="344" r:id="rId22"/>
    <p:sldId id="371" r:id="rId23"/>
    <p:sldId id="766" r:id="rId24"/>
    <p:sldId id="754" r:id="rId25"/>
    <p:sldId id="752" r:id="rId26"/>
    <p:sldId id="753" r:id="rId27"/>
    <p:sldId id="755" r:id="rId28"/>
    <p:sldId id="756" r:id="rId29"/>
    <p:sldId id="757" r:id="rId30"/>
    <p:sldId id="758" r:id="rId31"/>
    <p:sldId id="760" r:id="rId32"/>
    <p:sldId id="761" r:id="rId33"/>
    <p:sldId id="762" r:id="rId34"/>
    <p:sldId id="767" r:id="rId35"/>
    <p:sldId id="763" r:id="rId36"/>
    <p:sldId id="759" r:id="rId37"/>
    <p:sldId id="764" r:id="rId38"/>
    <p:sldId id="345" r:id="rId39"/>
    <p:sldId id="264" r:id="rId40"/>
  </p:sldIdLst>
  <p:sldSz cx="12192000" cy="6858000"/>
  <p:notesSz cx="67691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ommunalkredit.at\dfsroot$\user\Home\k.fruehmann\My%20Documents\work\2019%20work\2019%20Vortrag%20Planning%20Day\heizungen_2003_bis_2018_nach_bundeslaendern_verwendetem_energietraeger_u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B-477D-8995-D122A40132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B-477D-8995-D122A40132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5B-477D-8995-D122A40132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0B-4A01-8602-644B697246CA}"/>
              </c:ext>
            </c:extLst>
          </c:dPt>
          <c:dLbls>
            <c:dLbl>
              <c:idx val="0"/>
              <c:layout>
                <c:manualLayout>
                  <c:x val="3.5416912729658794E-2"/>
                  <c:y val="-0.24531249999999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rgbClr val="87888A"/>
                        </a:solidFill>
                        <a:latin typeface="+mj-lt"/>
                      </a:rPr>
                      <a:t>Consulting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08333333333331"/>
                      <c:h val="6.63124999999999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C5B-477D-8995-D122A4013297}"/>
                </c:ext>
              </c:extLst>
            </c:dLbl>
            <c:dLbl>
              <c:idx val="1"/>
              <c:layout>
                <c:manualLayout>
                  <c:x val="2.0833333333333333E-3"/>
                  <c:y val="9.687500000000000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87888A"/>
                        </a:solidFill>
                        <a:latin typeface="+mj-lt"/>
                      </a:rPr>
                      <a:t>Climate Austria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5B-477D-8995-D122A4013297}"/>
                </c:ext>
              </c:extLst>
            </c:dLbl>
            <c:dLbl>
              <c:idx val="2"/>
              <c:layout>
                <c:manualLayout>
                  <c:x val="-0.1125"/>
                  <c:y val="-0.279687499999999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 rtl="0">
                      <a:defRPr lang="en-US" sz="1197" b="0" i="0" u="none" strike="noStrike" kern="1200" baseline="0" dirty="0" err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kern="1200" baseline="0" dirty="0" err="1">
                        <a:solidFill>
                          <a:srgbClr val="87888A"/>
                        </a:solidFill>
                        <a:latin typeface="+mj-lt"/>
                        <a:ea typeface="+mn-ea"/>
                        <a:cs typeface="+mn-cs"/>
                      </a:rPr>
                      <a:t>Förderungs</a:t>
                    </a:r>
                    <a:r>
                      <a:rPr lang="en-US" sz="1400" b="0" i="0" u="none" strike="noStrike" kern="1200" baseline="0" dirty="0">
                        <a:solidFill>
                          <a:srgbClr val="87888A"/>
                        </a:solidFill>
                        <a:latin typeface="+mj-lt"/>
                        <a:ea typeface="+mn-ea"/>
                        <a:cs typeface="+mn-cs"/>
                      </a:rPr>
                      <a:t>- &amp; </a:t>
                    </a:r>
                    <a:r>
                      <a:rPr lang="en-US" sz="1400" b="0" i="0" u="none" strike="noStrike" kern="1200" baseline="0" dirty="0" err="1">
                        <a:solidFill>
                          <a:srgbClr val="87888A"/>
                        </a:solidFill>
                        <a:latin typeface="+mj-lt"/>
                        <a:ea typeface="+mn-ea"/>
                        <a:cs typeface="+mn-cs"/>
                      </a:rPr>
                      <a:t>Programmmanagement</a:t>
                    </a:r>
                    <a:endParaRPr lang="en-US" sz="1400" b="0" i="0" u="none" strike="noStrike" kern="1200" baseline="0" dirty="0">
                      <a:solidFill>
                        <a:srgbClr val="87888A"/>
                      </a:solidFill>
                      <a:latin typeface="+mj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 rtl="0">
                    <a:defRPr lang="en-US" sz="1197" b="0" i="0" u="none" strike="noStrike" kern="1200" baseline="0" dirty="0" err="1" smtClean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75000000000002"/>
                      <c:h val="0.12446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C5B-477D-8995-D122A40132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45</c:v>
                </c:pt>
                <c:pt idx="1">
                  <c:v>10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9-42EA-A29E-86C562F24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534-4573-95CB-4C207B3CCB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534-4573-95CB-4C207B3CCB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534-4573-95CB-4C207B3CC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534-4573-95CB-4C207B3CCB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534-4573-95CB-4C207B3CCB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534-4573-95CB-4C207B3CCB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3534-4573-95CB-4C207B3CCB2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34-4573-95CB-4C207B3CCB2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534-4573-95CB-4C207B3CCB2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534-4573-95CB-4C207B3CCB2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534-4573-95CB-4C207B3CCB2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534-4573-95CB-4C207B3CCB2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534-4573-95CB-4C207B3CCB2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534-4573-95CB-4C207B3CC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[heizungen_2003_bis_2018_nach_bundeslaendern_verwendetem_energietraeger_und.xlsx]Österreich!$A$134:$A$140</c:f>
              <c:strCache>
                <c:ptCount val="7"/>
                <c:pt idx="0">
                  <c:v>Holz, Hackschnitzel, Pellets, Holzbriketts</c:v>
                </c:pt>
                <c:pt idx="1">
                  <c:v>Kohle, Koks, Briketts</c:v>
                </c:pt>
                <c:pt idx="2">
                  <c:v>Heizöl, Flüssiggas</c:v>
                </c:pt>
                <c:pt idx="3">
                  <c:v>Elektr. Strom</c:v>
                </c:pt>
                <c:pt idx="4">
                  <c:v>Erdgas</c:v>
                </c:pt>
                <c:pt idx="5">
                  <c:v>Solar, Wärmepumpen</c:v>
                </c:pt>
                <c:pt idx="6">
                  <c:v>Fernwärme</c:v>
                </c:pt>
              </c:strCache>
            </c:strRef>
          </c:cat>
          <c:val>
            <c:numRef>
              <c:f>[heizungen_2003_bis_2018_nach_bundeslaendern_verwendetem_energietraeger_und.xlsx]Österreich!$B$134:$B$140</c:f>
              <c:numCache>
                <c:formatCode>#,##0;;"-";</c:formatCode>
                <c:ptCount val="7"/>
                <c:pt idx="0">
                  <c:v>724754</c:v>
                </c:pt>
                <c:pt idx="1">
                  <c:v>7640</c:v>
                </c:pt>
                <c:pt idx="2">
                  <c:v>626109</c:v>
                </c:pt>
                <c:pt idx="3">
                  <c:v>210648</c:v>
                </c:pt>
                <c:pt idx="4">
                  <c:v>913448</c:v>
                </c:pt>
                <c:pt idx="5">
                  <c:v>294761</c:v>
                </c:pt>
                <c:pt idx="6">
                  <c:v>1112734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534-4573-95CB-4C207B3CCB2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de-AT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Niederösterreich</c:v>
                </c:pt>
                <c:pt idx="1">
                  <c:v>Burgenland</c:v>
                </c:pt>
                <c:pt idx="2">
                  <c:v>Steiermark</c:v>
                </c:pt>
                <c:pt idx="3">
                  <c:v>Kärnten</c:v>
                </c:pt>
                <c:pt idx="4">
                  <c:v>Oberösterreich</c:v>
                </c:pt>
                <c:pt idx="5">
                  <c:v>Salzburg</c:v>
                </c:pt>
                <c:pt idx="6">
                  <c:v>Tirol</c:v>
                </c:pt>
                <c:pt idx="7">
                  <c:v>Vorarlberg</c:v>
                </c:pt>
                <c:pt idx="8">
                  <c:v>Wien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24</c:v>
                </c:pt>
                <c:pt idx="1">
                  <c:v>7</c:v>
                </c:pt>
                <c:pt idx="2">
                  <c:v>26</c:v>
                </c:pt>
                <c:pt idx="3">
                  <c:v>15</c:v>
                </c:pt>
                <c:pt idx="4">
                  <c:v>12</c:v>
                </c:pt>
                <c:pt idx="5">
                  <c:v>4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B-4481-8F56-3214D7344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621456"/>
        <c:axId val="366641464"/>
      </c:barChart>
      <c:catAx>
        <c:axId val="36662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de-AT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641464"/>
        <c:crosses val="autoZero"/>
        <c:auto val="1"/>
        <c:lblAlgn val="ctr"/>
        <c:lblOffset val="100"/>
        <c:noMultiLvlLbl val="0"/>
      </c:catAx>
      <c:valAx>
        <c:axId val="366641464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de-AT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6214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de-AT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Niederösterreich</c:v>
                </c:pt>
                <c:pt idx="1">
                  <c:v>Burgenland</c:v>
                </c:pt>
                <c:pt idx="2">
                  <c:v>Steiermark</c:v>
                </c:pt>
                <c:pt idx="3">
                  <c:v>Kärnten</c:v>
                </c:pt>
                <c:pt idx="4">
                  <c:v>Oberösterreich</c:v>
                </c:pt>
                <c:pt idx="5">
                  <c:v>Salzburg</c:v>
                </c:pt>
                <c:pt idx="6">
                  <c:v>Tirol</c:v>
                </c:pt>
                <c:pt idx="7">
                  <c:v>Vorarlberg</c:v>
                </c:pt>
                <c:pt idx="8">
                  <c:v>Wien</c:v>
                </c:pt>
              </c:strCache>
            </c:strRef>
          </c:cat>
          <c:val>
            <c:numRef>
              <c:f>Tabelle1!$B$2:$B$10</c:f>
              <c:numCache>
                <c:formatCode>0.0%</c:formatCode>
                <c:ptCount val="9"/>
                <c:pt idx="0">
                  <c:v>0.38743455497382201</c:v>
                </c:pt>
                <c:pt idx="1">
                  <c:v>0.42105263157894735</c:v>
                </c:pt>
                <c:pt idx="2">
                  <c:v>0.41114982578397213</c:v>
                </c:pt>
                <c:pt idx="3">
                  <c:v>0.68181818181818177</c:v>
                </c:pt>
                <c:pt idx="4">
                  <c:v>0.49771689497716892</c:v>
                </c:pt>
                <c:pt idx="5">
                  <c:v>0.37815126050420167</c:v>
                </c:pt>
                <c:pt idx="6">
                  <c:v>0.14336917562724014</c:v>
                </c:pt>
                <c:pt idx="7">
                  <c:v>0.14583333333333334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2-4FD0-939E-B4281E658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600896"/>
        <c:axId val="363600240"/>
      </c:barChart>
      <c:catAx>
        <c:axId val="36360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3600240"/>
        <c:crosses val="autoZero"/>
        <c:auto val="1"/>
        <c:lblAlgn val="ctr"/>
        <c:lblOffset val="100"/>
        <c:noMultiLvlLbl val="0"/>
      </c:catAx>
      <c:valAx>
        <c:axId val="363600240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360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9089D7-CF94-4AE6-B0F7-D99E168E8F71}" type="VALUE">
                      <a: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>
                        <a:defRPr lang="en-US" sz="1400" b="1"/>
                      </a:pPr>
                      <a:t>[WERT]</a:t>
                    </a:fld>
                    <a:endParaRPr lang="de-A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893-444E-AD97-86087075FF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Modellregionen</c:v>
                </c:pt>
                <c:pt idx="1">
                  <c:v>Leitprojekte</c:v>
                </c:pt>
                <c:pt idx="2">
                  <c:v>Investitionsprojekte</c:v>
                </c:pt>
                <c:pt idx="3">
                  <c:v>Klimaschulen</c:v>
                </c:pt>
              </c:strCache>
            </c:strRef>
          </c:cat>
          <c:val>
            <c:numRef>
              <c:f>Tabelle1!$B$2:$B$5</c:f>
              <c:numCache>
                <c:formatCode>"€"\ #,##0</c:formatCode>
                <c:ptCount val="4"/>
                <c:pt idx="0">
                  <c:v>29627983</c:v>
                </c:pt>
                <c:pt idx="1">
                  <c:v>2400457</c:v>
                </c:pt>
                <c:pt idx="2">
                  <c:v>6255429</c:v>
                </c:pt>
                <c:pt idx="3">
                  <c:v>2200077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3-444E-AD97-86087075F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632280"/>
        <c:axId val="366639496"/>
      </c:barChart>
      <c:catAx>
        <c:axId val="36663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639496"/>
        <c:crosses val="autoZero"/>
        <c:auto val="1"/>
        <c:lblAlgn val="ctr"/>
        <c:lblOffset val="100"/>
        <c:noMultiLvlLbl val="0"/>
      </c:catAx>
      <c:valAx>
        <c:axId val="36663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63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5.23678191916511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AE-405C-B444-C3E9A8D28370}"/>
                </c:ext>
              </c:extLst>
            </c:dLbl>
            <c:dLbl>
              <c:idx val="6"/>
              <c:layout>
                <c:manualLayout>
                  <c:x val="-1.1316741696017772E-16"/>
                  <c:y val="-2.880230055540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AE-405C-B444-C3E9A8D28370}"/>
                </c:ext>
              </c:extLst>
            </c:dLbl>
            <c:dLbl>
              <c:idx val="7"/>
              <c:layout>
                <c:manualLayout>
                  <c:x val="3.0864197530863064E-3"/>
                  <c:y val="2.6183909595825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AE-405C-B444-C3E9A8D28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Tabelle1!$A$2:$A$10</c:f>
              <c:strCache>
                <c:ptCount val="9"/>
                <c:pt idx="0">
                  <c:v>Niederösterreich</c:v>
                </c:pt>
                <c:pt idx="1">
                  <c:v>Burgenland</c:v>
                </c:pt>
                <c:pt idx="2">
                  <c:v>Steiermark</c:v>
                </c:pt>
                <c:pt idx="3">
                  <c:v>Kärnten</c:v>
                </c:pt>
                <c:pt idx="4">
                  <c:v>Oberösterreich</c:v>
                </c:pt>
                <c:pt idx="5">
                  <c:v>Salzburg</c:v>
                </c:pt>
                <c:pt idx="6">
                  <c:v>Tirol</c:v>
                </c:pt>
                <c:pt idx="7">
                  <c:v>Vorarlberg</c:v>
                </c:pt>
                <c:pt idx="8">
                  <c:v>Wien</c:v>
                </c:pt>
              </c:strCache>
            </c:strRef>
          </c:cat>
          <c:val>
            <c:numRef>
              <c:f>Tabelle1!$B$2:$B$10</c:f>
              <c:numCache>
                <c:formatCode>"€"\ #,##0</c:formatCode>
                <c:ptCount val="9"/>
                <c:pt idx="0">
                  <c:v>11662252</c:v>
                </c:pt>
                <c:pt idx="1">
                  <c:v>2739566</c:v>
                </c:pt>
                <c:pt idx="2">
                  <c:v>10327958</c:v>
                </c:pt>
                <c:pt idx="3">
                  <c:v>3804403</c:v>
                </c:pt>
                <c:pt idx="4">
                  <c:v>6169677</c:v>
                </c:pt>
                <c:pt idx="5">
                  <c:v>1768617</c:v>
                </c:pt>
                <c:pt idx="6">
                  <c:v>1993106</c:v>
                </c:pt>
                <c:pt idx="7">
                  <c:v>1485238</c:v>
                </c:pt>
                <c:pt idx="8">
                  <c:v>402625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AE-405C-B444-C3E9A8D28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632280"/>
        <c:axId val="366639496"/>
      </c:barChart>
      <c:catAx>
        <c:axId val="36663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639496"/>
        <c:crosses val="autoZero"/>
        <c:auto val="1"/>
        <c:lblAlgn val="ctr"/>
        <c:lblOffset val="100"/>
        <c:noMultiLvlLbl val="0"/>
      </c:catAx>
      <c:valAx>
        <c:axId val="36663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63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0.31589</cdr:x>
      <cdr:y>0.24351</cdr:y>
    </cdr:from>
    <cdr:to>
      <cdr:x>0.68411</cdr:x>
      <cdr:y>0.79585</cdr:y>
    </cdr:to>
    <cdr:sp macro="" textlink="">
      <cdr:nvSpPr>
        <cdr:cNvPr id="2" name="AutoShape 15">
          <a:extLst xmlns:a="http://schemas.openxmlformats.org/drawingml/2006/main">
            <a:ext uri="{FF2B5EF4-FFF2-40B4-BE49-F238E27FC236}">
              <a16:creationId xmlns:a16="http://schemas.microsoft.com/office/drawing/2014/main" id="{48ECF027-5AEA-4820-80C8-2F17552AB05F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5642" y="989635"/>
          <a:ext cx="2244715" cy="22447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108000" tIns="108000" rIns="108000" bIns="10800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2" algn="ctr">
            <a:lnSpc>
              <a:spcPct val="90000"/>
            </a:lnSpc>
            <a:buClr>
              <a:srgbClr val="00946C"/>
            </a:buClr>
            <a:defRPr/>
          </a:pPr>
          <a:r>
            <a:rPr lang="de-AT" sz="1400" dirty="0">
              <a:solidFill>
                <a:srgbClr val="87888A"/>
              </a:solidFill>
              <a:latin typeface="+mj-lt"/>
              <a:cs typeface="Arial" panose="020B0604020202020204" pitchFamily="34" charset="0"/>
            </a:rPr>
            <a:t>Unsere Vision: </a:t>
          </a:r>
          <a:br>
            <a:rPr lang="de-AT" sz="1400" dirty="0">
              <a:solidFill>
                <a:srgbClr val="87888A"/>
              </a:solidFill>
              <a:latin typeface="+mj-lt"/>
              <a:cs typeface="Arial" panose="020B0604020202020204" pitchFamily="34" charset="0"/>
            </a:rPr>
          </a:br>
          <a:r>
            <a:rPr lang="de-AT" sz="1400" dirty="0">
              <a:solidFill>
                <a:srgbClr val="87888A"/>
              </a:solidFill>
              <a:latin typeface="+mj-lt"/>
              <a:cs typeface="Arial" panose="020B0604020202020204" pitchFamily="34" charset="0"/>
            </a:rPr>
            <a:t> Eine lebenswerte </a:t>
          </a:r>
          <a:br>
            <a:rPr lang="de-AT" sz="1400" dirty="0">
              <a:solidFill>
                <a:srgbClr val="87888A"/>
              </a:solidFill>
              <a:latin typeface="+mj-lt"/>
              <a:cs typeface="Arial" panose="020B0604020202020204" pitchFamily="34" charset="0"/>
            </a:rPr>
          </a:br>
          <a:r>
            <a:rPr lang="de-AT" sz="1400" dirty="0">
              <a:solidFill>
                <a:srgbClr val="87888A"/>
              </a:solidFill>
              <a:latin typeface="+mj-lt"/>
              <a:cs typeface="Arial" panose="020B0604020202020204" pitchFamily="34" charset="0"/>
            </a:rPr>
            <a:t>Umwelt für uns und</a:t>
          </a:r>
          <a:br>
            <a:rPr lang="de-AT" sz="1400" dirty="0">
              <a:solidFill>
                <a:srgbClr val="87888A"/>
              </a:solidFill>
              <a:latin typeface="+mj-lt"/>
              <a:cs typeface="Arial" panose="020B0604020202020204" pitchFamily="34" charset="0"/>
            </a:rPr>
          </a:br>
          <a:r>
            <a:rPr lang="de-AT" sz="1400" dirty="0">
              <a:solidFill>
                <a:srgbClr val="87888A"/>
              </a:solidFill>
              <a:latin typeface="+mj-lt"/>
              <a:cs typeface="Arial" panose="020B0604020202020204" pitchFamily="34" charset="0"/>
            </a:rPr>
            <a:t>spätere Generationen</a:t>
          </a:r>
        </a:p>
        <a:p xmlns:a="http://schemas.openxmlformats.org/drawingml/2006/main">
          <a:pPr marL="0" lvl="2" algn="ctr">
            <a:lnSpc>
              <a:spcPct val="90000"/>
            </a:lnSpc>
            <a:buClr>
              <a:srgbClr val="00946C"/>
            </a:buClr>
            <a:defRPr/>
          </a:pPr>
          <a:endParaRPr lang="de-AT" sz="1400" dirty="0">
            <a:solidFill>
              <a:srgbClr val="FFFFFF"/>
            </a:solidFill>
            <a:latin typeface="+mj-lt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0.11572</cdr:x>
      <cdr:y>0.03627</cdr:y>
    </cdr:from>
    <cdr:to>
      <cdr:x>0.19565</cdr:x>
      <cdr:y>0.11061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14274" y="121660"/>
          <a:ext cx="493335" cy="249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AT" sz="1600" dirty="0">
              <a:solidFill>
                <a:srgbClr val="00B050"/>
              </a:solidFill>
            </a:rPr>
            <a:t>+2</a:t>
          </a:r>
        </a:p>
      </cdr:txBody>
    </cdr:sp>
  </cdr:relSizeAnchor>
  <cdr:relSizeAnchor xmlns:cdr="http://schemas.openxmlformats.org/drawingml/2006/chartDrawing">
    <cdr:from>
      <cdr:x>0.30969</cdr:x>
      <cdr:y>0.03627</cdr:y>
    </cdr:from>
    <cdr:to>
      <cdr:x>0.37986</cdr:x>
      <cdr:y>0.14604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1911458" y="121660"/>
          <a:ext cx="433137" cy="368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AT" sz="1600" dirty="0">
              <a:solidFill>
                <a:srgbClr val="00B050"/>
              </a:solidFill>
            </a:rPr>
            <a:t>+1</a:t>
          </a:r>
        </a:p>
      </cdr:txBody>
    </cdr:sp>
  </cdr:relSizeAnchor>
  <cdr:relSizeAnchor xmlns:cdr="http://schemas.openxmlformats.org/drawingml/2006/chartDrawing">
    <cdr:from>
      <cdr:x>0.42372</cdr:x>
      <cdr:y>0.18838</cdr:y>
    </cdr:from>
    <cdr:to>
      <cdr:x>0.49975</cdr:x>
      <cdr:y>0.34903</cdr:y>
    </cdr:to>
    <cdr:sp macro="" textlink="">
      <cdr:nvSpPr>
        <cdr:cNvPr id="12" name="Textfeld 1">
          <a:extLst xmlns:a="http://schemas.openxmlformats.org/drawingml/2006/main">
            <a:ext uri="{FF2B5EF4-FFF2-40B4-BE49-F238E27FC236}">
              <a16:creationId xmlns:a16="http://schemas.microsoft.com/office/drawing/2014/main" id="{6C8009A2-8D15-42BF-98CD-541C6B68791A}"/>
            </a:ext>
          </a:extLst>
        </cdr:cNvPr>
        <cdr:cNvSpPr txBox="1"/>
      </cdr:nvSpPr>
      <cdr:spPr>
        <a:xfrm xmlns:a="http://schemas.openxmlformats.org/drawingml/2006/main">
          <a:off x="2615305" y="631873"/>
          <a:ext cx="469232" cy="538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AT" sz="1600" dirty="0">
              <a:solidFill>
                <a:srgbClr val="00B050"/>
              </a:solidFill>
            </a:rPr>
            <a:t>+1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0.69338</cdr:x>
      <cdr:y>0.25968</cdr:y>
    </cdr:from>
    <cdr:to>
      <cdr:x>1</cdr:x>
      <cdr:y>0.3251</cdr:y>
    </cdr:to>
    <cdr:sp macro="" textlink="">
      <cdr:nvSpPr>
        <cdr:cNvPr id="6" name="Textfeld 5">
          <a:extLst xmlns:a="http://schemas.openxmlformats.org/drawingml/2006/main">
            <a:ext uri="{FF2B5EF4-FFF2-40B4-BE49-F238E27FC236}">
              <a16:creationId xmlns:a16="http://schemas.microsoft.com/office/drawing/2014/main" id="{82E9E008-6738-4402-8596-27C8A42714E2}"/>
            </a:ext>
          </a:extLst>
        </cdr:cNvPr>
        <cdr:cNvSpPr txBox="1"/>
      </cdr:nvSpPr>
      <cdr:spPr>
        <a:xfrm xmlns:a="http://schemas.openxmlformats.org/drawingml/2006/main">
          <a:off x="5069030" y="857465"/>
          <a:ext cx="2241550" cy="216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AT" sz="1400" b="1" dirty="0">
              <a:solidFill>
                <a:srgbClr val="00B050"/>
              </a:solidFill>
              <a:latin typeface="Calibri" panose="020F0502020204030204" pitchFamily="34" charset="0"/>
            </a:rPr>
            <a:t>Ø </a:t>
          </a:r>
          <a:r>
            <a:rPr lang="de-AT" sz="1400" b="1" dirty="0">
              <a:solidFill>
                <a:srgbClr val="00B050"/>
              </a:solidFill>
            </a:rPr>
            <a:t>38,3% gesamt  Österreich</a:t>
          </a:r>
        </a:p>
      </cdr:txBody>
    </cdr:sp>
  </cdr:relSizeAnchor>
  <cdr:absSizeAnchor xmlns:cdr="http://schemas.openxmlformats.org/drawingml/2006/chartDrawing">
    <cdr:from>
      <cdr:x>0</cdr:x>
      <cdr:y>0.3375</cdr:y>
    </cdr:from>
    <cdr:ext cx="6218448" cy="0"/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9FC3D607-1129-4024-B013-23BFE0A14BA5}"/>
            </a:ext>
          </a:extLst>
        </cdr:cNvPr>
        <cdr:cNvCxnSpPr/>
      </cdr:nvCxnSpPr>
      <cdr:spPr>
        <a:xfrm xmlns:a="http://schemas.openxmlformats.org/drawingml/2006/main" flipH="1">
          <a:off x="-1484170" y="1114410"/>
          <a:ext cx="7272809" cy="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rgbClr val="00B050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abs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7B4D63D-FDB2-4176-856D-0B0F30F84C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961" cy="496724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A94239-AAE4-4317-8D4E-232160F0EC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33561" y="0"/>
            <a:ext cx="2933960" cy="496724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EC633E9F-EBCB-46BD-9F28-2AA5A349E3F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A880D8-8ADB-43AB-A48F-FF8C5EB838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9277"/>
            <a:ext cx="2933961" cy="496724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B23414-8A2C-481F-B80D-6E4AE00FC3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33561" y="9409277"/>
            <a:ext cx="2933960" cy="496724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4D6FED4D-50EF-4F40-8505-EC97C37CDD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624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F0CDC00F-C628-4F92-9EB5-C1C71F69B404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910" y="4767263"/>
            <a:ext cx="5415280" cy="3900487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2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2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CAD3A018-C0FA-43E8-9276-00D4F7C85CC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754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1A0AE-A1A7-4810-BC63-94F2431FB6B5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0660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1A0AE-A1A7-4810-BC63-94F2431FB6B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70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1A0AE-A1A7-4810-BC63-94F2431FB6B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65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1A0AE-A1A7-4810-BC63-94F2431FB6B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16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1A0AE-A1A7-4810-BC63-94F2431FB6B5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398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E25FC-DED2-41A9-AE08-C0157FAAA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102AB0-4DC0-49BC-8401-8AAFE28C9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E0BE03-FBA5-4A80-952F-26AB15FA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C24D-CAD0-4B49-93F6-D2CAFDEECE8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68BE1-7C9E-41E1-B115-0641C7E5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901F2B-90B5-43B4-913A-C1114422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CDC5-4BDB-4843-AA37-D4453C978D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278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E4970-D3CF-443C-9661-01C0A79D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8BB2A9-0CAC-4113-8272-8FB24EEBA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9B74D4-0741-43DF-8B87-BCE675FB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C24D-CAD0-4B49-93F6-D2CAFDEECE8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9108AB-BD71-47F0-90E3-FBD4C4B1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96014E-C44A-4B1D-B2E9-FBFA7360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CDC5-4BDB-4843-AA37-D4453C978D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596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8944FCE-ECC3-4828-A548-17DFDC2CA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A3B384-BDB9-4B99-9D41-E3802849F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BEFF91-FFFA-4942-96AE-CF3D4055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C24D-CAD0-4B49-93F6-D2CAFDEECE8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30AF69-CC97-4B1D-A16C-6A507670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1AD4C3-F943-4BF7-AD5A-C4807846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CDC5-4BDB-4843-AA37-D4453C978D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098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feld 22">
            <a:extLst/>
          </p:cNvPr>
          <p:cNvSpPr txBox="1"/>
          <p:nvPr userDrawn="1"/>
        </p:nvSpPr>
        <p:spPr bwMode="gray">
          <a:xfrm>
            <a:off x="667652" y="406801"/>
            <a:ext cx="316412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BERATEN. FÖRDERN. UMWELT  SCHÜTZEN.</a:t>
            </a:r>
            <a:b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</a:b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Kommunalkredit Public Consulting</a:t>
            </a:r>
          </a:p>
        </p:txBody>
      </p:sp>
      <p:pic>
        <p:nvPicPr>
          <p:cNvPr id="38" name="Grafik 37">
            <a:extLst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465" y="406801"/>
            <a:ext cx="1731001" cy="653005"/>
          </a:xfrm>
          <a:prstGeom prst="rect">
            <a:avLst/>
          </a:prstGeom>
        </p:spPr>
      </p:pic>
      <p:sp>
        <p:nvSpPr>
          <p:cNvPr id="9" name="Rechteck 8">
            <a:extLst/>
          </p:cNvPr>
          <p:cNvSpPr/>
          <p:nvPr userDrawn="1"/>
        </p:nvSpPr>
        <p:spPr bwMode="auto">
          <a:xfrm>
            <a:off x="2" y="5092262"/>
            <a:ext cx="12191999" cy="1793122"/>
          </a:xfrm>
          <a:prstGeom prst="rect">
            <a:avLst/>
          </a:prstGeom>
          <a:solidFill>
            <a:srgbClr val="00946C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 defTabSz="457200">
              <a:buClr>
                <a:srgbClr val="00946C"/>
              </a:buClr>
            </a:pPr>
            <a:endParaRPr lang="de-AT" sz="1600" dirty="0" err="1">
              <a:solidFill>
                <a:srgbClr val="00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27" y="2060848"/>
            <a:ext cx="9197664" cy="18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0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feld 22">
            <a:extLst/>
          </p:cNvPr>
          <p:cNvSpPr txBox="1"/>
          <p:nvPr userDrawn="1"/>
        </p:nvSpPr>
        <p:spPr bwMode="gray">
          <a:xfrm>
            <a:off x="667652" y="406801"/>
            <a:ext cx="316412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BERATEN. FÖRDERN. UMWELT  SCHÜTZEN.</a:t>
            </a:r>
            <a:b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</a:b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Kommunalkredit Public Consulting</a:t>
            </a:r>
          </a:p>
        </p:txBody>
      </p:sp>
      <p:pic>
        <p:nvPicPr>
          <p:cNvPr id="38" name="Grafik 37">
            <a:extLst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11" y="406801"/>
            <a:ext cx="2133555" cy="653005"/>
          </a:xfrm>
          <a:prstGeom prst="rect">
            <a:avLst/>
          </a:prstGeom>
        </p:spPr>
      </p:pic>
      <p:sp>
        <p:nvSpPr>
          <p:cNvPr id="9" name="Rechteck 8">
            <a:extLst/>
          </p:cNvPr>
          <p:cNvSpPr/>
          <p:nvPr userDrawn="1"/>
        </p:nvSpPr>
        <p:spPr bwMode="auto">
          <a:xfrm>
            <a:off x="2" y="5092262"/>
            <a:ext cx="12191999" cy="1793122"/>
          </a:xfrm>
          <a:prstGeom prst="rect">
            <a:avLst/>
          </a:prstGeom>
          <a:solidFill>
            <a:srgbClr val="00946C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 defTabSz="457200">
              <a:buClr>
                <a:srgbClr val="00946C"/>
              </a:buClr>
            </a:pPr>
            <a:endParaRPr lang="de-AT" sz="1600" dirty="0" err="1">
              <a:solidFill>
                <a:srgbClr val="00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27" y="2060848"/>
            <a:ext cx="9197664" cy="18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82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 bwMode="gray">
          <a:xfrm>
            <a:off x="11323818" y="6342643"/>
            <a:ext cx="246862" cy="153888"/>
          </a:xfrm>
        </p:spPr>
        <p:txBody>
          <a:bodyPr/>
          <a:lstStyle/>
          <a:p>
            <a:fld id="{D40CDA62-7663-46B4-B8BD-F955B544289C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9" name="Textfeld 8"/>
          <p:cNvSpPr txBox="1"/>
          <p:nvPr userDrawn="1"/>
        </p:nvSpPr>
        <p:spPr bwMode="gray">
          <a:xfrm>
            <a:off x="595085" y="6342643"/>
            <a:ext cx="31496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BERATEN. FÖRDERN. UMWELT  SCHÜTZEN.</a:t>
            </a:r>
            <a:b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</a:b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Kommunalkredit Public Consulting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www.publicconsulting.at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/>
          </p:nvPr>
        </p:nvSpPr>
        <p:spPr bwMode="gray">
          <a:xfrm>
            <a:off x="609601" y="338400"/>
            <a:ext cx="8369300" cy="36933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31587"/>
            <a:ext cx="10961080" cy="496800"/>
          </a:xfrm>
          <a:solidFill>
            <a:schemeClr val="accent1"/>
          </a:solidFill>
        </p:spPr>
        <p:txBody>
          <a:bodyPr lIns="1548000" anchor="ctr" anchorCtr="0"/>
          <a:lstStyle>
            <a:lvl1pPr marL="0" indent="0"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1. Kapitel 1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033412"/>
            <a:ext cx="10961080" cy="496800"/>
          </a:xfrm>
          <a:noFill/>
        </p:spPr>
        <p:txBody>
          <a:bodyPr lIns="1548000" anchor="ctr" anchorCtr="0"/>
          <a:lstStyle>
            <a:lvl1pPr marL="0" indent="0"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2. Kapitel 2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535237"/>
            <a:ext cx="10961080" cy="496800"/>
          </a:xfrm>
          <a:noFill/>
        </p:spPr>
        <p:txBody>
          <a:bodyPr lIns="1548000" anchor="ctr" anchorCtr="0"/>
          <a:lstStyle>
            <a:lvl1pPr marL="0" indent="0"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3. Kapitel 3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037062"/>
            <a:ext cx="10961080" cy="496800"/>
          </a:xfrm>
          <a:noFill/>
        </p:spPr>
        <p:txBody>
          <a:bodyPr lIns="1548000" anchor="ctr" anchorCtr="0"/>
          <a:lstStyle>
            <a:lvl1pPr marL="0" indent="0"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4. Kapitel 4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538885"/>
            <a:ext cx="10961080" cy="496800"/>
          </a:xfrm>
          <a:noFill/>
        </p:spPr>
        <p:txBody>
          <a:bodyPr lIns="1548000" anchor="ctr" anchorCtr="0"/>
          <a:lstStyle>
            <a:lvl1pPr marL="0" indent="0"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5. Kapitel 5</a:t>
            </a:r>
          </a:p>
        </p:txBody>
      </p:sp>
    </p:spTree>
    <p:extLst>
      <p:ext uri="{BB962C8B-B14F-4D97-AF65-F5344CB8AC3E}">
        <p14:creationId xmlns:p14="http://schemas.microsoft.com/office/powerpoint/2010/main" val="1022959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gray">
          <a:xfrm>
            <a:off x="609600" y="1530351"/>
            <a:ext cx="10972800" cy="4396896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09601" y="681056"/>
            <a:ext cx="8369300" cy="276999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Subheadline durch Klicken hinzufügen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 bwMode="gray">
          <a:xfrm>
            <a:off x="609601" y="338425"/>
            <a:ext cx="8369300" cy="36933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 bwMode="gray">
          <a:xfrm>
            <a:off x="11323818" y="6342643"/>
            <a:ext cx="246862" cy="153888"/>
          </a:xfrm>
        </p:spPr>
        <p:txBody>
          <a:bodyPr/>
          <a:lstStyle/>
          <a:p>
            <a:fld id="{D40CDA62-7663-46B4-B8BD-F955B544289C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9" name="Textfeld 8"/>
          <p:cNvSpPr txBox="1"/>
          <p:nvPr userDrawn="1"/>
        </p:nvSpPr>
        <p:spPr bwMode="gray">
          <a:xfrm>
            <a:off x="609600" y="6342643"/>
            <a:ext cx="223138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BERATEN. FÖRDERN. UMWELT  SCHÜTZEN.</a:t>
            </a:r>
            <a:b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</a:b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Kommunalkredit Public Consulting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www.publicconsulting.at</a:t>
            </a:r>
          </a:p>
        </p:txBody>
      </p:sp>
    </p:spTree>
    <p:extLst>
      <p:ext uri="{BB962C8B-B14F-4D97-AF65-F5344CB8AC3E}">
        <p14:creationId xmlns:p14="http://schemas.microsoft.com/office/powerpoint/2010/main" val="204093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/>
          </p:cNvPr>
          <p:cNvSpPr/>
          <p:nvPr userDrawn="1"/>
        </p:nvSpPr>
        <p:spPr bwMode="auto">
          <a:xfrm>
            <a:off x="2" y="5092262"/>
            <a:ext cx="12191999" cy="1793122"/>
          </a:xfrm>
          <a:prstGeom prst="rect">
            <a:avLst/>
          </a:prstGeom>
          <a:solidFill>
            <a:srgbClr val="00946C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 defTabSz="457200">
              <a:buClr>
                <a:srgbClr val="00946C"/>
              </a:buClr>
            </a:pPr>
            <a:endParaRPr lang="de-AT" sz="1600" dirty="0" err="1">
              <a:solidFill>
                <a:srgbClr val="00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Grafik 41">
            <a:extLst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11" y="406801"/>
            <a:ext cx="2133555" cy="65300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27" y="2060848"/>
            <a:ext cx="9197664" cy="18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 userDrawn="1"/>
        </p:nvSpPr>
        <p:spPr>
          <a:xfrm>
            <a:off x="509505" y="5289688"/>
            <a:ext cx="3875292" cy="14157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800" dirty="0">
                <a:solidFill>
                  <a:schemeClr val="bg1"/>
                </a:solidFill>
                <a:latin typeface="+mj-lt"/>
              </a:rPr>
              <a:t>Kommunalkredit Public Consulting GmbH</a:t>
            </a:r>
          </a:p>
          <a:p>
            <a:pPr>
              <a:spcBef>
                <a:spcPts val="1200"/>
              </a:spcBef>
            </a:pPr>
            <a:r>
              <a:rPr lang="en-GB" sz="1600" dirty="0" err="1">
                <a:solidFill>
                  <a:schemeClr val="bg1"/>
                </a:solidFill>
                <a:latin typeface="+mn-lt"/>
              </a:rPr>
              <a:t>Türkenstraße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9, 1092 Wien</a:t>
            </a:r>
            <a:br>
              <a:rPr lang="en-GB" sz="1600" dirty="0">
                <a:solidFill>
                  <a:schemeClr val="bg1"/>
                </a:solidFill>
                <a:latin typeface="+mn-lt"/>
              </a:rPr>
            </a:br>
            <a:r>
              <a:rPr lang="en-GB" sz="1600" dirty="0" err="1">
                <a:solidFill>
                  <a:schemeClr val="bg1"/>
                </a:solidFill>
                <a:latin typeface="+mn-lt"/>
              </a:rPr>
              <a:t>Telefon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: +43 (0)1/31 6 31-0</a:t>
            </a:r>
            <a:br>
              <a:rPr lang="en-GB" sz="1600" dirty="0">
                <a:solidFill>
                  <a:schemeClr val="bg1"/>
                </a:solidFill>
                <a:latin typeface="+mn-lt"/>
              </a:rPr>
            </a:br>
            <a:r>
              <a:rPr lang="en-GB" sz="1600" dirty="0">
                <a:solidFill>
                  <a:schemeClr val="bg1"/>
                </a:solidFill>
                <a:latin typeface="+mn-lt"/>
              </a:rPr>
              <a:t>Fax: +43 (0)1/31 6 31-104</a:t>
            </a:r>
            <a:br>
              <a:rPr lang="en-GB" sz="1600" dirty="0">
                <a:solidFill>
                  <a:schemeClr val="bg1"/>
                </a:solidFill>
                <a:latin typeface="+mn-lt"/>
              </a:rPr>
            </a:br>
            <a:r>
              <a:rPr lang="en-GB" sz="1600" dirty="0">
                <a:solidFill>
                  <a:schemeClr val="bg1"/>
                </a:solidFill>
                <a:latin typeface="+mn-lt"/>
              </a:rPr>
              <a:t>www.publicconsulting.at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feld 8">
            <a:extLst/>
          </p:cNvPr>
          <p:cNvSpPr txBox="1"/>
          <p:nvPr userDrawn="1"/>
        </p:nvSpPr>
        <p:spPr bwMode="gray">
          <a:xfrm>
            <a:off x="667653" y="406801"/>
            <a:ext cx="31641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BERATEN. FÖRDERN. UMWELT  SCHÜTZEN.</a:t>
            </a:r>
            <a:b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</a:b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Kommunalkredit Public Consulting</a:t>
            </a:r>
          </a:p>
        </p:txBody>
      </p:sp>
    </p:spTree>
    <p:extLst>
      <p:ext uri="{BB962C8B-B14F-4D97-AF65-F5344CB8AC3E}">
        <p14:creationId xmlns:p14="http://schemas.microsoft.com/office/powerpoint/2010/main" val="1428864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3FB4F-364F-4E41-89B2-F3AA04D8F0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423333" y="6462714"/>
            <a:ext cx="609600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1860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85591-4C13-4A80-8863-D659AF06F1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423333" y="6462714"/>
            <a:ext cx="609600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21767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/>
          </p:cNvPr>
          <p:cNvSpPr/>
          <p:nvPr userDrawn="1"/>
        </p:nvSpPr>
        <p:spPr bwMode="auto">
          <a:xfrm>
            <a:off x="2" y="5092262"/>
            <a:ext cx="12191999" cy="1793122"/>
          </a:xfrm>
          <a:prstGeom prst="rect">
            <a:avLst/>
          </a:prstGeom>
          <a:solidFill>
            <a:srgbClr val="00946C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 defTabSz="457200">
              <a:buClr>
                <a:srgbClr val="00946C"/>
              </a:buClr>
            </a:pPr>
            <a:endParaRPr lang="de-AT" sz="1600" dirty="0" err="1">
              <a:solidFill>
                <a:srgbClr val="00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10A531F-731A-4715-AD35-AF528C8A3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521" y="5605451"/>
            <a:ext cx="7167090" cy="492443"/>
          </a:xfrm>
        </p:spPr>
        <p:txBody>
          <a:bodyPr wrap="none" anchor="b">
            <a:spAutoFit/>
          </a:bodyPr>
          <a:lstStyle>
            <a:lvl1pPr marL="0" algn="l" defTabSz="457200" rtl="0" eaLnBrk="1" latinLnBrk="0" hangingPunct="1">
              <a:defRPr lang="en-US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71FD491A-D1FA-4E9C-84FA-62722B7A3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21" y="6120959"/>
            <a:ext cx="9556120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lang="de-DE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38" name="Grafik 37">
            <a:extLst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11" y="406801"/>
            <a:ext cx="2133555" cy="653005"/>
          </a:xfrm>
          <a:prstGeom prst="rect">
            <a:avLst/>
          </a:prstGeom>
        </p:spPr>
      </p:pic>
      <p:sp>
        <p:nvSpPr>
          <p:cNvPr id="12" name="Textfeld 11">
            <a:extLst/>
          </p:cNvPr>
          <p:cNvSpPr txBox="1"/>
          <p:nvPr userDrawn="1"/>
        </p:nvSpPr>
        <p:spPr bwMode="gray">
          <a:xfrm>
            <a:off x="739218" y="518901"/>
            <a:ext cx="315602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BERATEN. FÖRDERN. UMWELT SCHÜTZEN.</a:t>
            </a:r>
            <a:b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</a:b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Kommunalkredit Public Consulting</a:t>
            </a:r>
          </a:p>
        </p:txBody>
      </p:sp>
      <p:cxnSp>
        <p:nvCxnSpPr>
          <p:cNvPr id="15" name="Gerade Verbindung 9">
            <a:extLst>
              <a:ext uri="{FF2B5EF4-FFF2-40B4-BE49-F238E27FC236}">
                <a16:creationId xmlns:a16="http://schemas.microsoft.com/office/drawing/2014/main" id="{B9EF60A0-BB99-4BB9-B4B3-463C4F1A6E61}"/>
              </a:ext>
            </a:extLst>
          </p:cNvPr>
          <p:cNvCxnSpPr>
            <a:cxnSpLocks/>
          </p:cNvCxnSpPr>
          <p:nvPr userDrawn="1"/>
        </p:nvCxnSpPr>
        <p:spPr>
          <a:xfrm>
            <a:off x="636499" y="454834"/>
            <a:ext cx="0" cy="171105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L:\CC\Corporate Design\Brücke 2017\Brücken-Element_rgb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2" y="2456007"/>
            <a:ext cx="8886057" cy="19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2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51321-DE84-4AD7-A101-8C8278B0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47AF5-0B3D-4830-B643-A54BDC57B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AEE565-E3F8-4D73-977D-14D381A1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C24D-CAD0-4B49-93F6-D2CAFDEECE8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420671-B7A6-4C3D-A48F-2028B43E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13C56F-A89F-4D65-A974-5F529F1B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CDC5-4BDB-4843-AA37-D4453C978D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5500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 bwMode="gray">
          <a:xfrm>
            <a:off x="11323818" y="6342643"/>
            <a:ext cx="246862" cy="153888"/>
          </a:xfrm>
        </p:spPr>
        <p:txBody>
          <a:bodyPr/>
          <a:lstStyle/>
          <a:p>
            <a:fld id="{D40CDA62-7663-46B4-B8BD-F955B544289C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12" name="Titel 3"/>
          <p:cNvSpPr>
            <a:spLocks noGrp="1"/>
          </p:cNvSpPr>
          <p:nvPr>
            <p:ph type="title"/>
          </p:nvPr>
        </p:nvSpPr>
        <p:spPr bwMode="gray">
          <a:xfrm>
            <a:off x="609601" y="338400"/>
            <a:ext cx="8369300" cy="36933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31587"/>
            <a:ext cx="10961080" cy="496800"/>
          </a:xfrm>
          <a:solidFill>
            <a:schemeClr val="accent1"/>
          </a:solidFill>
        </p:spPr>
        <p:txBody>
          <a:bodyPr lIns="1548000" anchor="ctr" anchorCtr="0"/>
          <a:lstStyle>
            <a:lvl1pPr marL="0" indent="0"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1. Kapitel 1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033412"/>
            <a:ext cx="10961080" cy="496800"/>
          </a:xfrm>
          <a:noFill/>
        </p:spPr>
        <p:txBody>
          <a:bodyPr lIns="1548000" anchor="ctr" anchorCtr="0"/>
          <a:lstStyle>
            <a:lvl1pPr marL="0" indent="0"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2. Kapitel 2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535237"/>
            <a:ext cx="10961080" cy="496800"/>
          </a:xfrm>
          <a:noFill/>
        </p:spPr>
        <p:txBody>
          <a:bodyPr lIns="1548000" anchor="ctr" anchorCtr="0"/>
          <a:lstStyle>
            <a:lvl1pPr marL="0" indent="0"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3. Kapitel 3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037062"/>
            <a:ext cx="10961080" cy="496800"/>
          </a:xfrm>
          <a:noFill/>
        </p:spPr>
        <p:txBody>
          <a:bodyPr lIns="1548000" anchor="ctr" anchorCtr="0"/>
          <a:lstStyle>
            <a:lvl1pPr marL="0" indent="0"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4. Kapitel 4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538885"/>
            <a:ext cx="10961080" cy="496800"/>
          </a:xfrm>
          <a:noFill/>
        </p:spPr>
        <p:txBody>
          <a:bodyPr lIns="1548000" anchor="ctr" anchorCtr="0"/>
          <a:lstStyle>
            <a:lvl1pPr marL="0" indent="0"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5. Kapitel 5</a:t>
            </a:r>
          </a:p>
        </p:txBody>
      </p:sp>
      <p:sp>
        <p:nvSpPr>
          <p:cNvPr id="11" name="Textfeld 10"/>
          <p:cNvSpPr txBox="1"/>
          <p:nvPr userDrawn="1"/>
        </p:nvSpPr>
        <p:spPr bwMode="gray">
          <a:xfrm>
            <a:off x="771440" y="6342643"/>
            <a:ext cx="220252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BERATEN. FÖRDERN. UMWELT SCHÜTZEN.</a:t>
            </a:r>
            <a:b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</a:b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Kommunalkredit Public Consulting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www.publicconsulting.at</a:t>
            </a:r>
          </a:p>
        </p:txBody>
      </p:sp>
      <p:cxnSp>
        <p:nvCxnSpPr>
          <p:cNvPr id="14" name="Gerade Verbindung 9">
            <a:extLst>
              <a:ext uri="{FF2B5EF4-FFF2-40B4-BE49-F238E27FC236}">
                <a16:creationId xmlns:a16="http://schemas.microsoft.com/office/drawing/2014/main" id="{4C4410E8-8852-4912-B932-FCB216CEB2CA}"/>
              </a:ext>
            </a:extLst>
          </p:cNvPr>
          <p:cNvCxnSpPr>
            <a:cxnSpLocks/>
          </p:cNvCxnSpPr>
          <p:nvPr userDrawn="1"/>
        </p:nvCxnSpPr>
        <p:spPr>
          <a:xfrm>
            <a:off x="636499" y="6271405"/>
            <a:ext cx="0" cy="171105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091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gray">
          <a:xfrm>
            <a:off x="609600" y="1530351"/>
            <a:ext cx="10972800" cy="4396896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09601" y="681056"/>
            <a:ext cx="8369300" cy="276999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Subheadline durch Klicken hinzufügen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 bwMode="gray">
          <a:xfrm>
            <a:off x="609601" y="338425"/>
            <a:ext cx="8369300" cy="36933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 bwMode="gray">
          <a:xfrm>
            <a:off x="11323818" y="6342643"/>
            <a:ext cx="246862" cy="153888"/>
          </a:xfrm>
        </p:spPr>
        <p:txBody>
          <a:bodyPr/>
          <a:lstStyle/>
          <a:p>
            <a:fld id="{D40CDA62-7663-46B4-B8BD-F955B544289C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9" name="Textfeld 8"/>
          <p:cNvSpPr txBox="1"/>
          <p:nvPr userDrawn="1"/>
        </p:nvSpPr>
        <p:spPr bwMode="gray">
          <a:xfrm>
            <a:off x="771440" y="6342643"/>
            <a:ext cx="220252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BERATEN. FÖRDERN. UMWELT SCHÜTZEN.</a:t>
            </a:r>
            <a:b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</a:b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Kommunalkredit Public Consulting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www.publicconsulting.at</a:t>
            </a:r>
          </a:p>
        </p:txBody>
      </p:sp>
      <p:cxnSp>
        <p:nvCxnSpPr>
          <p:cNvPr id="11" name="Gerade Verbindung 9">
            <a:extLst>
              <a:ext uri="{FF2B5EF4-FFF2-40B4-BE49-F238E27FC236}">
                <a16:creationId xmlns:a16="http://schemas.microsoft.com/office/drawing/2014/main" id="{E47F2C40-EA6E-47A0-8978-361DA8FA5B5F}"/>
              </a:ext>
            </a:extLst>
          </p:cNvPr>
          <p:cNvCxnSpPr>
            <a:cxnSpLocks/>
          </p:cNvCxnSpPr>
          <p:nvPr userDrawn="1"/>
        </p:nvCxnSpPr>
        <p:spPr>
          <a:xfrm>
            <a:off x="636499" y="6271405"/>
            <a:ext cx="0" cy="171105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62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/>
          </p:cNvPr>
          <p:cNvSpPr/>
          <p:nvPr userDrawn="1"/>
        </p:nvSpPr>
        <p:spPr bwMode="auto">
          <a:xfrm>
            <a:off x="2" y="5092262"/>
            <a:ext cx="12191999" cy="1793122"/>
          </a:xfrm>
          <a:prstGeom prst="rect">
            <a:avLst/>
          </a:prstGeom>
          <a:solidFill>
            <a:srgbClr val="00946C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 defTabSz="457200">
              <a:buClr>
                <a:srgbClr val="00946C"/>
              </a:buClr>
            </a:pPr>
            <a:endParaRPr lang="de-AT" sz="1600" dirty="0" err="1">
              <a:solidFill>
                <a:srgbClr val="00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Grafik 41">
            <a:extLst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11" y="406801"/>
            <a:ext cx="2133555" cy="653005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38977" y="5289688"/>
            <a:ext cx="3875292" cy="14157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800" dirty="0">
                <a:solidFill>
                  <a:schemeClr val="bg1"/>
                </a:solidFill>
                <a:latin typeface="+mj-lt"/>
              </a:rPr>
              <a:t>Kommunalkredit Public Consulting</a:t>
            </a:r>
            <a:r>
              <a:rPr lang="en-GB" sz="1800" baseline="0" dirty="0">
                <a:solidFill>
                  <a:schemeClr val="bg1"/>
                </a:solidFill>
                <a:latin typeface="+mj-lt"/>
              </a:rPr>
              <a:t> GmbH</a:t>
            </a:r>
            <a:endParaRPr lang="en-GB" sz="1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GB" sz="1600" dirty="0" err="1">
                <a:solidFill>
                  <a:schemeClr val="bg1"/>
                </a:solidFill>
                <a:latin typeface="+mn-lt"/>
              </a:rPr>
              <a:t>Türkenstraße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9, 1092 Wien</a:t>
            </a:r>
            <a:br>
              <a:rPr lang="en-GB" sz="1600" dirty="0">
                <a:solidFill>
                  <a:schemeClr val="bg1"/>
                </a:solidFill>
                <a:latin typeface="+mn-lt"/>
              </a:rPr>
            </a:br>
            <a:r>
              <a:rPr lang="en-GB" sz="1600" dirty="0" err="1">
                <a:solidFill>
                  <a:schemeClr val="bg1"/>
                </a:solidFill>
                <a:latin typeface="+mn-lt"/>
              </a:rPr>
              <a:t>Telefon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: +43 (0)1/31 6 31-0</a:t>
            </a:r>
            <a:br>
              <a:rPr lang="en-GB" sz="1600" dirty="0">
                <a:solidFill>
                  <a:schemeClr val="bg1"/>
                </a:solidFill>
                <a:latin typeface="+mn-lt"/>
              </a:rPr>
            </a:br>
            <a:r>
              <a:rPr lang="en-GB" sz="1600" dirty="0">
                <a:solidFill>
                  <a:schemeClr val="bg1"/>
                </a:solidFill>
                <a:latin typeface="+mn-lt"/>
              </a:rPr>
              <a:t>Fax: +43 (0)1/31 6 31-104</a:t>
            </a:r>
            <a:br>
              <a:rPr lang="en-GB" sz="1600" dirty="0">
                <a:solidFill>
                  <a:schemeClr val="bg1"/>
                </a:solidFill>
                <a:latin typeface="+mn-lt"/>
              </a:rPr>
            </a:br>
            <a:r>
              <a:rPr lang="en-GB" sz="1600" dirty="0">
                <a:solidFill>
                  <a:schemeClr val="bg1"/>
                </a:solidFill>
                <a:latin typeface="+mn-lt"/>
              </a:rPr>
              <a:t>www.publicconsulting.at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feld 8">
            <a:extLst/>
          </p:cNvPr>
          <p:cNvSpPr txBox="1"/>
          <p:nvPr userDrawn="1"/>
        </p:nvSpPr>
        <p:spPr bwMode="gray">
          <a:xfrm>
            <a:off x="739218" y="518901"/>
            <a:ext cx="292871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BERATEN. FÖRDERN. UMWELT SCHÜTZEN.</a:t>
            </a:r>
            <a:b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srgbClr val="00946C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</a:b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Kommunalkredit Public Consulting</a:t>
            </a:r>
          </a:p>
        </p:txBody>
      </p:sp>
      <p:cxnSp>
        <p:nvCxnSpPr>
          <p:cNvPr id="11" name="Gerade Verbindung 9">
            <a:extLst>
              <a:ext uri="{FF2B5EF4-FFF2-40B4-BE49-F238E27FC236}">
                <a16:creationId xmlns:a16="http://schemas.microsoft.com/office/drawing/2014/main" id="{59B48C73-0367-4396-903D-CE53A81EC1F6}"/>
              </a:ext>
            </a:extLst>
          </p:cNvPr>
          <p:cNvCxnSpPr>
            <a:cxnSpLocks/>
          </p:cNvCxnSpPr>
          <p:nvPr userDrawn="1"/>
        </p:nvCxnSpPr>
        <p:spPr>
          <a:xfrm>
            <a:off x="636499" y="454834"/>
            <a:ext cx="0" cy="171105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L:\CC\Corporate Design\Brücke 2017\Brücken-Element_rgb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2" y="2456007"/>
            <a:ext cx="8886057" cy="19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8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F9EDA-436D-45D2-8639-D6753472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37FEAE-1A57-40A7-84EC-CEE594F46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0F622E-17E8-4A64-9E5A-D5D7582C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C24D-CAD0-4B49-93F6-D2CAFDEECE8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A256A8-2C53-4CEF-AE8F-9E841829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6FEFDC-CF8F-499C-A921-13751990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CDC5-4BDB-4843-AA37-D4453C978D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897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6773D-941E-4BF8-85E9-229ECD71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B0C326-4B90-48CD-BC7A-4CB38B9FF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237809-866C-4EBE-996B-1E5AC0BFB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843B92-F867-43D0-A0ED-9944226D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C24D-CAD0-4B49-93F6-D2CAFDEECE8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B94AD2-2B8D-4C02-BA1D-C4BC6E8C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8CD5CE-C545-4D0F-9C3E-10422B34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CDC5-4BDB-4843-AA37-D4453C978D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238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D8E4B-34CB-4CDB-9B03-17A975F2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E39086-2291-46E2-868E-D260E5B2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C7F905-5134-4266-929E-379A22864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D3048D-35D6-4987-B869-8A4DB9B57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72DE92-FE60-4388-B44F-F709FC8A9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50EADB1-C141-4E9A-83B6-C80EA520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C24D-CAD0-4B49-93F6-D2CAFDEECE8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9F804DC-F1F4-45B1-8E5C-483ABD4C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AD1B267-22B5-4708-86A4-5E870D1C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CDC5-4BDB-4843-AA37-D4453C978D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818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B4819-5DB9-4106-8609-6225036C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86D13B-5F4A-44DA-8D0C-1B0D0CAA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C24D-CAD0-4B49-93F6-D2CAFDEECE8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84FA87-F9B7-4F2D-BF7A-A2812EEA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205C55-CDF2-4602-9751-D5ECEB79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CDC5-4BDB-4843-AA37-D4453C978D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15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B32F576-FFB5-453E-9929-376C0FAD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C24D-CAD0-4B49-93F6-D2CAFDEECE8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D524E2-4FF3-4464-8621-4B2C2EC1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BFCDAB-F8DA-47E3-9454-ADFB9E19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CDC5-4BDB-4843-AA37-D4453C978D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057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B2A69-FE87-4159-BC3A-20DE76E8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4AC762-5693-49D1-9E79-359E5BD1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8CE66F-163E-4C3C-BEF8-722D2C078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67D3BE-FECA-41D8-80F0-DFCB9D19A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C24D-CAD0-4B49-93F6-D2CAFDEECE8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6B1EFE-11EE-42CD-ACCF-732170DD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95E349-1FDC-4E91-927B-53093599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CDC5-4BDB-4843-AA37-D4453C978D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535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7CBD8-EBA7-4272-95F9-7C570262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BEAAA30-E1B6-4B0F-8795-6AA9CC9C0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3E1304-3345-42CC-ABE3-36F4725B7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BD636F-9322-4884-8CA6-EBC3BC60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C24D-CAD0-4B49-93F6-D2CAFDEECE8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37D619-DC78-493C-8AFB-13A02F66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522E6C-9646-4E57-AEF6-972E197A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CDC5-4BDB-4843-AA37-D4453C978D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721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7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vmlDrawing" Target="../drawings/vmlDrawing7.vml"/><Relationship Id="rId5" Type="http://schemas.openxmlformats.org/officeDocument/2006/relationships/theme" Target="../theme/theme3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71E27A1-C098-4D22-8362-8A1077D4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A5B608-4716-4B7B-8D7F-477C5287D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2287-A5A0-4A47-AEA0-B677AD410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9C24D-CAD0-4B49-93F6-D2CAFDEECE89}" type="datetimeFigureOut">
              <a:rPr lang="de-AT" smtClean="0"/>
              <a:t>17.06.2019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13CE4-B646-4C3B-BD3F-50D04BD76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858AE0-5A59-4D28-9D6C-ED08616D6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3CDC5-4BDB-4843-AA37-D4453C978D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84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think-cell Folie" r:id="rId10" imgW="351" imgH="351" progId="TCLayout.ActiveDocument.1">
                  <p:embed/>
                </p:oleObj>
              </mc:Choice>
              <mc:Fallback>
                <p:oleObj name="think-cell Folie" r:id="rId10" imgW="351" imgH="351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gray">
          <a:xfrm>
            <a:off x="609600" y="295200"/>
            <a:ext cx="8775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AT" altLang="de-DE" dirty="0"/>
              <a:t>Mastertitelformat bearbeiten</a:t>
            </a:r>
            <a:endParaRPr lang="de-DE" altLang="de-DE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09600" y="1522627"/>
            <a:ext cx="10972800" cy="439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/>
              <a:t>Mastertextformat bearbeiten</a:t>
            </a:r>
          </a:p>
          <a:p>
            <a:pPr lvl="1"/>
            <a:r>
              <a:rPr lang="de-AT" altLang="de-DE" dirty="0"/>
              <a:t>Zweite Ebene</a:t>
            </a:r>
          </a:p>
          <a:p>
            <a:pPr lvl="2"/>
            <a:r>
              <a:rPr lang="de-AT" altLang="de-DE" dirty="0"/>
              <a:t>Dritte Ebene</a:t>
            </a:r>
          </a:p>
          <a:p>
            <a:pPr lvl="3"/>
            <a:r>
              <a:rPr lang="de-AT" altLang="de-DE" dirty="0"/>
              <a:t>Vierte Ebene</a:t>
            </a:r>
          </a:p>
          <a:p>
            <a:pPr lvl="4"/>
            <a:r>
              <a:rPr lang="de-AT" altLang="de-DE" dirty="0"/>
              <a:t>Fünfte Ebene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23818" y="6342643"/>
            <a:ext cx="246862" cy="153888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fld id="{D40CDA62-7663-46B4-B8BD-F955B544289C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cxnSp>
        <p:nvCxnSpPr>
          <p:cNvPr id="6" name="Gerader Verbinder 5"/>
          <p:cNvCxnSpPr/>
          <p:nvPr/>
        </p:nvCxnSpPr>
        <p:spPr bwMode="gray">
          <a:xfrm>
            <a:off x="609600" y="6239416"/>
            <a:ext cx="109728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 bwMode="gray">
          <a:xfrm>
            <a:off x="609600" y="1223018"/>
            <a:ext cx="109728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/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37" y="406801"/>
            <a:ext cx="1421362" cy="5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3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70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chemeClr val="accent1"/>
          </a:solidFill>
          <a:latin typeface="+mj-lt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ＭＳ Ｐゴシック" charset="0"/>
        </a:defRPr>
      </a:lvl9pPr>
    </p:titleStyle>
    <p:bodyStyle>
      <a:lvl1pPr marL="0" indent="0" algn="l" defTabSz="457200" rtl="0" eaLnBrk="1" fontAlgn="base" hangingPunct="1">
        <a:spcBef>
          <a:spcPts val="300"/>
        </a:spcBef>
        <a:spcAft>
          <a:spcPct val="0"/>
        </a:spcAft>
        <a:buFontTx/>
        <a:buNone/>
        <a:defRPr sz="18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1pPr>
      <a:lvl2pPr marL="180975" indent="-180975" algn="l" defTabSz="457200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2pPr>
      <a:lvl3pPr marL="361950" indent="-180975" algn="l" defTabSz="457200" rtl="0" eaLnBrk="1" fontAlgn="base" hangingPunct="1">
        <a:spcBef>
          <a:spcPts val="300"/>
        </a:spcBef>
        <a:spcAft>
          <a:spcPct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3pPr>
      <a:lvl4pPr marL="534988" indent="-173038" algn="l" defTabSz="457200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4pPr>
      <a:lvl5pPr marL="715963" indent="-180975" algn="l" defTabSz="457200" rtl="0" eaLnBrk="1" fontAlgn="base" hangingPunct="1">
        <a:spcBef>
          <a:spcPts val="300"/>
        </a:spcBef>
        <a:spcAft>
          <a:spcPct val="0"/>
        </a:spcAft>
        <a:buFont typeface="Calibri Light" panose="020F0302020204030204" pitchFamily="34" charset="0"/>
        <a:buChar char="­"/>
        <a:defRPr sz="18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58">
          <p15:clr>
            <a:srgbClr val="F26B43"/>
          </p15:clr>
        </p15:guide>
        <p15:guide id="3" pos="5465">
          <p15:clr>
            <a:srgbClr val="F26B43"/>
          </p15:clr>
        </p15:guide>
        <p15:guide id="4" pos="288">
          <p15:clr>
            <a:srgbClr val="F26B43"/>
          </p15:clr>
        </p15:guide>
        <p15:guide id="5" orient="horz" pos="37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think-cell Folie" r:id="rId8" imgW="351" imgH="351" progId="TCLayout.ActiveDocument.1">
                  <p:embed/>
                </p:oleObj>
              </mc:Choice>
              <mc:Fallback>
                <p:oleObj name="think-cell Folie" r:id="rId8" imgW="351" imgH="351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gray">
          <a:xfrm>
            <a:off x="609600" y="295200"/>
            <a:ext cx="8775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AT" altLang="de-DE" dirty="0"/>
              <a:t>Mastertitelformat bearbeiten</a:t>
            </a:r>
            <a:endParaRPr lang="de-DE" altLang="de-DE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09600" y="1522627"/>
            <a:ext cx="10972800" cy="439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/>
              <a:t>Mastertextformat bearbeiten</a:t>
            </a:r>
          </a:p>
          <a:p>
            <a:pPr lvl="1"/>
            <a:r>
              <a:rPr lang="de-AT" altLang="de-DE" dirty="0"/>
              <a:t>Zweite Ebene</a:t>
            </a:r>
          </a:p>
          <a:p>
            <a:pPr lvl="2"/>
            <a:r>
              <a:rPr lang="de-AT" altLang="de-DE" dirty="0"/>
              <a:t>Dritte Ebene</a:t>
            </a:r>
          </a:p>
          <a:p>
            <a:pPr lvl="3"/>
            <a:r>
              <a:rPr lang="de-AT" altLang="de-DE" dirty="0"/>
              <a:t>Vierte Ebene</a:t>
            </a:r>
          </a:p>
          <a:p>
            <a:pPr lvl="4"/>
            <a:r>
              <a:rPr lang="de-AT" altLang="de-DE" dirty="0"/>
              <a:t>Fünfte Ebene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23818" y="6342643"/>
            <a:ext cx="246862" cy="153888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fld id="{D40CDA62-7663-46B4-B8BD-F955B544289C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cxnSp>
        <p:nvCxnSpPr>
          <p:cNvPr id="6" name="Gerader Verbinder 5"/>
          <p:cNvCxnSpPr/>
          <p:nvPr/>
        </p:nvCxnSpPr>
        <p:spPr bwMode="gray">
          <a:xfrm>
            <a:off x="609600" y="6239416"/>
            <a:ext cx="109728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 bwMode="gray">
          <a:xfrm>
            <a:off x="609600" y="1223018"/>
            <a:ext cx="109728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38" y="406801"/>
            <a:ext cx="1330361" cy="5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9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chemeClr val="accent1"/>
          </a:solidFill>
          <a:latin typeface="+mj-lt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1895F"/>
          </a:solidFill>
          <a:latin typeface="Arial" charset="0"/>
          <a:ea typeface="ＭＳ Ｐゴシック" charset="0"/>
        </a:defRPr>
      </a:lvl9pPr>
    </p:titleStyle>
    <p:bodyStyle>
      <a:lvl1pPr marL="0" indent="0" algn="l" defTabSz="457200" rtl="0" eaLnBrk="1" fontAlgn="base" hangingPunct="1">
        <a:spcBef>
          <a:spcPts val="300"/>
        </a:spcBef>
        <a:spcAft>
          <a:spcPct val="0"/>
        </a:spcAft>
        <a:buFontTx/>
        <a:buNone/>
        <a:defRPr sz="18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1pPr>
      <a:lvl2pPr marL="180975" indent="-180975" algn="l" defTabSz="457200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2pPr>
      <a:lvl3pPr marL="361950" indent="-180975" algn="l" defTabSz="457200" rtl="0" eaLnBrk="1" fontAlgn="base" hangingPunct="1">
        <a:spcBef>
          <a:spcPts val="300"/>
        </a:spcBef>
        <a:spcAft>
          <a:spcPct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3pPr>
      <a:lvl4pPr marL="534988" indent="-173038" algn="l" defTabSz="457200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4pPr>
      <a:lvl5pPr marL="715963" indent="-180975" algn="l" defTabSz="457200" rtl="0" eaLnBrk="1" fontAlgn="base" hangingPunct="1">
        <a:spcBef>
          <a:spcPts val="300"/>
        </a:spcBef>
        <a:spcAft>
          <a:spcPct val="0"/>
        </a:spcAft>
        <a:buFont typeface="Calibri Light" panose="020F0302020204030204" pitchFamily="34" charset="0"/>
        <a:buChar char="­"/>
        <a:defRPr sz="18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58">
          <p15:clr>
            <a:srgbClr val="F26B43"/>
          </p15:clr>
        </p15:guide>
        <p15:guide id="3" pos="5465">
          <p15:clr>
            <a:srgbClr val="F26B43"/>
          </p15:clr>
        </p15:guide>
        <p15:guide id="4" pos="288">
          <p15:clr>
            <a:srgbClr val="F26B43"/>
          </p15:clr>
        </p15:guide>
        <p15:guide id="5" orient="horz" pos="37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k.fruehmann@kommunalkredit.a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umweltfoerderung.a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0230" y="5510411"/>
            <a:ext cx="92258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FFFFFF"/>
                </a:solidFill>
              </a:rPr>
              <a:t>LEADER-</a:t>
            </a:r>
            <a:r>
              <a:rPr lang="en-US" dirty="0" err="1">
                <a:solidFill>
                  <a:srgbClr val="FFFFFF"/>
                </a:solidFill>
              </a:rPr>
              <a:t>Jahrestagung</a:t>
            </a:r>
            <a:r>
              <a:rPr lang="en-US" dirty="0">
                <a:solidFill>
                  <a:srgbClr val="FFFFFF"/>
                </a:solidFill>
              </a:rPr>
              <a:t> 2019</a:t>
            </a:r>
            <a:endParaRPr lang="en-US" sz="2800" dirty="0">
              <a:solidFill>
                <a:srgbClr val="FFFFFF"/>
              </a:solidFill>
            </a:endParaRPr>
          </a:p>
          <a:p>
            <a:pPr defTabSz="457200"/>
            <a:r>
              <a:rPr lang="en-US" sz="2800" dirty="0" err="1">
                <a:solidFill>
                  <a:srgbClr val="FFFFFF"/>
                </a:solidFill>
              </a:rPr>
              <a:t>Umweltförderungen</a:t>
            </a:r>
            <a:r>
              <a:rPr lang="en-US" sz="2800" dirty="0">
                <a:solidFill>
                  <a:srgbClr val="FFFFFF"/>
                </a:solidFill>
              </a:rPr>
              <a:t> des </a:t>
            </a:r>
            <a:r>
              <a:rPr lang="en-US" sz="2800">
                <a:solidFill>
                  <a:srgbClr val="FFFFFF"/>
                </a:solidFill>
              </a:rPr>
              <a:t>Bundes</a:t>
            </a:r>
            <a:endParaRPr lang="de-AT" sz="2400" dirty="0">
              <a:solidFill>
                <a:srgbClr val="FFFF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4112" y="6434854"/>
            <a:ext cx="830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AT" sz="2000" dirty="0">
                <a:solidFill>
                  <a:srgbClr val="FFFFFF"/>
                </a:solidFill>
              </a:rPr>
              <a:t>19. Juni 2019</a:t>
            </a:r>
          </a:p>
        </p:txBody>
      </p:sp>
    </p:spTree>
    <p:extLst>
      <p:ext uri="{BB962C8B-B14F-4D97-AF65-F5344CB8AC3E}">
        <p14:creationId xmlns:p14="http://schemas.microsoft.com/office/powerpoint/2010/main" val="391786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97AF2D-7289-4E98-A04B-5542981F0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Reduktion des Energieverbrauchs und Ausbau der Erneuerbaren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F1EF01-4CD5-4585-8634-E7F9AF58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Dekarbonisierung des Energiesystems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7F8DCC-BCF8-42B4-BBC6-AE0FF8944B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317E5A-6F8F-4D92-A063-359C5ADF7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90"/>
          <a:stretch/>
        </p:blipFill>
        <p:spPr>
          <a:xfrm>
            <a:off x="665638" y="1955181"/>
            <a:ext cx="10905042" cy="345766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35F6214-7807-444D-B1DD-BAD297962ACB}"/>
              </a:ext>
            </a:extLst>
          </p:cNvPr>
          <p:cNvSpPr txBox="1"/>
          <p:nvPr/>
        </p:nvSpPr>
        <p:spPr>
          <a:xfrm>
            <a:off x="8981296" y="5805833"/>
            <a:ext cx="2630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050" dirty="0"/>
              <a:t>Aus Faktencheck Energiewende 2017/2018</a:t>
            </a:r>
          </a:p>
          <a:p>
            <a:pPr algn="r"/>
            <a:r>
              <a:rPr lang="de-AT" sz="1050" dirty="0"/>
              <a:t>Grafikquelle: UBA 2016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9D5128-29C2-4D4F-9B66-E89C0453DD06}"/>
              </a:ext>
            </a:extLst>
          </p:cNvPr>
          <p:cNvSpPr txBox="1"/>
          <p:nvPr/>
        </p:nvSpPr>
        <p:spPr>
          <a:xfrm>
            <a:off x="9343176" y="1849258"/>
            <a:ext cx="2268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UBA-Szenario: Entwicklung Bruttoinlandsverbrauch nach </a:t>
            </a:r>
            <a:r>
              <a:rPr lang="de-AT" sz="1100" dirty="0" err="1"/>
              <a:t>Energiegträgern</a:t>
            </a:r>
            <a:r>
              <a:rPr lang="de-AT" sz="1100" dirty="0"/>
              <a:t> und Energiebedarf nach Sektoren</a:t>
            </a:r>
          </a:p>
        </p:txBody>
      </p:sp>
    </p:spTree>
    <p:extLst>
      <p:ext uri="{BB962C8B-B14F-4D97-AF65-F5344CB8AC3E}">
        <p14:creationId xmlns:p14="http://schemas.microsoft.com/office/powerpoint/2010/main" val="65422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14552956" y="6342643"/>
            <a:ext cx="65724" cy="153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DA62-7663-46B4-B8BD-F955B544289C}" type="slidenum"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87888A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87888A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chemeClr val="tx1"/>
                </a:solidFill>
              </a:rPr>
              <a:t>Wer ist die KPC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noFill/>
          <a:ln>
            <a:noFill/>
          </a:ln>
          <a:extLst/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/>
              <a:t>Weniger fossile CO</a:t>
            </a:r>
            <a:r>
              <a:rPr lang="de-DE" baseline="-25000" dirty="0"/>
              <a:t>2</a:t>
            </a:r>
            <a:r>
              <a:rPr lang="de-DE" dirty="0"/>
              <a:t>-Emissionen - Veränderung ohne Alternative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Förderungen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36C432-1BBD-480B-B89C-AFF0FBC72AD3}"/>
              </a:ext>
            </a:extLst>
          </p:cNvPr>
          <p:cNvSpPr txBox="1">
            <a:spLocks/>
          </p:cNvSpPr>
          <p:nvPr/>
        </p:nvSpPr>
        <p:spPr bwMode="gray">
          <a:xfrm>
            <a:off x="609600" y="3032037"/>
            <a:ext cx="10961080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Klima- und Energie-Modellregionen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CB17ADD1-4ED9-4EC2-9109-79E67787FA15}"/>
              </a:ext>
            </a:extLst>
          </p:cNvPr>
          <p:cNvSpPr txBox="1">
            <a:spLocks/>
          </p:cNvSpPr>
          <p:nvPr/>
        </p:nvSpPr>
        <p:spPr bwMode="gray">
          <a:xfrm>
            <a:off x="609600" y="3528837"/>
            <a:ext cx="10961080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Investförderungen</a:t>
            </a:r>
            <a:r>
              <a:rPr lang="de-DE" dirty="0"/>
              <a:t> in den KEMs</a:t>
            </a:r>
          </a:p>
        </p:txBody>
      </p:sp>
    </p:spTree>
    <p:extLst>
      <p:ext uri="{BB962C8B-B14F-4D97-AF65-F5344CB8AC3E}">
        <p14:creationId xmlns:p14="http://schemas.microsoft.com/office/powerpoint/2010/main" val="240282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F84E7C-C987-4709-8D81-CACE36D84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Sanierung privater Wohngebäude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C92F27-5C6C-4CCE-B5EC-594995A9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„Raus aus dem Öl“-Bonus und Sanierungsscheck 2019 (1)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8BC62F-C69B-4838-BB39-0F5C8236B7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12</a:t>
            </a:fld>
            <a:endParaRPr lang="de-DE" alt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E02A633-E096-4FD0-A29A-F23DF793D1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851625"/>
              </p:ext>
            </p:extLst>
          </p:nvPr>
        </p:nvGraphicFramePr>
        <p:xfrm>
          <a:off x="609600" y="1574504"/>
          <a:ext cx="6062663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1C3F64C5-76BC-4FAE-98CF-7DB78AC0EC71}"/>
              </a:ext>
            </a:extLst>
          </p:cNvPr>
          <p:cNvSpPr txBox="1"/>
          <p:nvPr/>
        </p:nvSpPr>
        <p:spPr>
          <a:xfrm>
            <a:off x="609600" y="5992313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Quelle: Statistik Austria, 2018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AD6E33F-5022-47A4-A441-AD0330C67672}"/>
              </a:ext>
            </a:extLst>
          </p:cNvPr>
          <p:cNvGrpSpPr/>
          <p:nvPr/>
        </p:nvGrpSpPr>
        <p:grpSpPr>
          <a:xfrm>
            <a:off x="2423604" y="1405502"/>
            <a:ext cx="9158796" cy="4646593"/>
            <a:chOff x="2423604" y="1405502"/>
            <a:chExt cx="9158796" cy="464659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3E6F7C3-C8FC-45CB-83A3-36DE016BC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07" y="1405502"/>
              <a:ext cx="4646593" cy="4646593"/>
            </a:xfrm>
            <a:prstGeom prst="rect">
              <a:avLst/>
            </a:prstGeom>
          </p:spPr>
        </p:pic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932D9AA4-B6D5-405A-B20F-7ED6D4D46EE2}"/>
                </a:ext>
              </a:extLst>
            </p:cNvPr>
            <p:cNvSpPr/>
            <p:nvPr/>
          </p:nvSpPr>
          <p:spPr bwMode="auto">
            <a:xfrm>
              <a:off x="2423604" y="5189153"/>
              <a:ext cx="4504953" cy="67491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r>
                <a:rPr lang="de-AT" b="1" dirty="0"/>
                <a:t>Fossiler Anteil liegt derzeit bei ca.  45%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56E9B79B-7A35-452D-87DE-080C66B3A99A}"/>
              </a:ext>
            </a:extLst>
          </p:cNvPr>
          <p:cNvSpPr txBox="1"/>
          <p:nvPr/>
        </p:nvSpPr>
        <p:spPr>
          <a:xfrm>
            <a:off x="476466" y="1405502"/>
            <a:ext cx="3850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/>
              <a:t>Heizungen nach verwendetem Energieträger</a:t>
            </a:r>
          </a:p>
          <a:p>
            <a:r>
              <a:rPr lang="de-AT" sz="1600" dirty="0"/>
              <a:t>(insgesamt 3,9 Mio. Wohnungen in Ö)</a:t>
            </a:r>
          </a:p>
        </p:txBody>
      </p:sp>
    </p:spTree>
    <p:extLst>
      <p:ext uri="{BB962C8B-B14F-4D97-AF65-F5344CB8AC3E}">
        <p14:creationId xmlns:p14="http://schemas.microsoft.com/office/powerpoint/2010/main" val="26717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496EBD-E9E7-4790-99ED-65C8450EA1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Sanierung privater Wohngebäude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93B9F1-E431-4711-82AB-ACBB56E6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„Raus aus dem Öl“-Bonus und Sanierungsscheck 2019 (2)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E3BAA6-4877-4F9F-9AE1-DC9611FB98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13</a:t>
            </a:fld>
            <a:endParaRPr lang="de-DE" alt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C477394-8381-4611-A312-751E81EFE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53126"/>
              </p:ext>
            </p:extLst>
          </p:nvPr>
        </p:nvGraphicFramePr>
        <p:xfrm>
          <a:off x="5043410" y="1300686"/>
          <a:ext cx="6527270" cy="2324806"/>
        </p:xfrm>
        <a:graphic>
          <a:graphicData uri="http://schemas.openxmlformats.org/drawingml/2006/table">
            <a:tbl>
              <a:tblPr/>
              <a:tblGrid>
                <a:gridCol w="3024000">
                  <a:extLst>
                    <a:ext uri="{9D8B030D-6E8A-4147-A177-3AD203B41FA5}">
                      <a16:colId xmlns:a16="http://schemas.microsoft.com/office/drawing/2014/main" val="2819654822"/>
                    </a:ext>
                  </a:extLst>
                </a:gridCol>
                <a:gridCol w="1236859">
                  <a:extLst>
                    <a:ext uri="{9D8B030D-6E8A-4147-A177-3AD203B41FA5}">
                      <a16:colId xmlns:a16="http://schemas.microsoft.com/office/drawing/2014/main" val="2164176380"/>
                    </a:ext>
                  </a:extLst>
                </a:gridCol>
                <a:gridCol w="1236859">
                  <a:extLst>
                    <a:ext uri="{9D8B030D-6E8A-4147-A177-3AD203B41FA5}">
                      <a16:colId xmlns:a16="http://schemas.microsoft.com/office/drawing/2014/main" val="60364798"/>
                    </a:ext>
                  </a:extLst>
                </a:gridCol>
                <a:gridCol w="1029552">
                  <a:extLst>
                    <a:ext uri="{9D8B030D-6E8A-4147-A177-3AD203B41FA5}">
                      <a16:colId xmlns:a16="http://schemas.microsoft.com/office/drawing/2014/main" val="2266044495"/>
                    </a:ext>
                  </a:extLst>
                </a:gridCol>
              </a:tblGrid>
              <a:tr h="24514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Einfamilienhaus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Bonus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Förderung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Förderung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23575"/>
                  </a:ext>
                </a:extLst>
              </a:tr>
              <a:tr h="25199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„Raus aus dem Öl"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therm. Sanierung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353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Raus aus dem Öl - Bonus: 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Tausch des fossilen Heizsystems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Euro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Euro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8808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Teilsanierung 40 %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Euro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Euro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Euro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02954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Umfassende Sanierung „guter Standard“ </a:t>
                      </a:r>
                      <a:b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 63 kWh/m</a:t>
                      </a:r>
                      <a:r>
                        <a:rPr lang="de-AT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Euro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Euro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 Euro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6029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Umfassende Sanierung „klimaaktiv“</a:t>
                      </a:r>
                      <a:b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 50 kWh/m</a:t>
                      </a:r>
                      <a:r>
                        <a:rPr lang="de-AT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Euro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Euro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Euro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710537"/>
                  </a:ext>
                </a:extLst>
              </a:tr>
              <a:tr h="24367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Euro Zuschlag bei Verwendung von Dämmstoffen aus NAWARO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959201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2FEFC68-0ACA-4246-BD3A-CACC0F9CB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87505"/>
              </p:ext>
            </p:extLst>
          </p:nvPr>
        </p:nvGraphicFramePr>
        <p:xfrm>
          <a:off x="5043409" y="3877886"/>
          <a:ext cx="6513689" cy="2068575"/>
        </p:xfrm>
        <a:graphic>
          <a:graphicData uri="http://schemas.openxmlformats.org/drawingml/2006/table">
            <a:tbl>
              <a:tblPr/>
              <a:tblGrid>
                <a:gridCol w="3024000">
                  <a:extLst>
                    <a:ext uri="{9D8B030D-6E8A-4147-A177-3AD203B41FA5}">
                      <a16:colId xmlns:a16="http://schemas.microsoft.com/office/drawing/2014/main" val="3644465948"/>
                    </a:ext>
                  </a:extLst>
                </a:gridCol>
                <a:gridCol w="1275222">
                  <a:extLst>
                    <a:ext uri="{9D8B030D-6E8A-4147-A177-3AD203B41FA5}">
                      <a16:colId xmlns:a16="http://schemas.microsoft.com/office/drawing/2014/main" val="80328328"/>
                    </a:ext>
                  </a:extLst>
                </a:gridCol>
                <a:gridCol w="1172730">
                  <a:extLst>
                    <a:ext uri="{9D8B030D-6E8A-4147-A177-3AD203B41FA5}">
                      <a16:colId xmlns:a16="http://schemas.microsoft.com/office/drawing/2014/main" val="770006152"/>
                    </a:ext>
                  </a:extLst>
                </a:gridCol>
                <a:gridCol w="1041737">
                  <a:extLst>
                    <a:ext uri="{9D8B030D-6E8A-4147-A177-3AD203B41FA5}">
                      <a16:colId xmlns:a16="http://schemas.microsoft.com/office/drawing/2014/main" val="2125653833"/>
                    </a:ext>
                  </a:extLst>
                </a:gridCol>
              </a:tblGrid>
              <a:tr h="1573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Mehrgeschossiger Wohnbau – </a:t>
                      </a:r>
                    </a:p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 Wohneinheit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Bonus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Förderung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Förderung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102681"/>
                  </a:ext>
                </a:extLst>
              </a:tr>
              <a:tr h="29725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„Raus aus dem Öl"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therm</a:t>
                      </a:r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Sanierung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45399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7200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Raus aus Öl - Bonus: 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Tausch des fossilen Heizsystems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Euro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Euro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9775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Umfassende Sanierung „klimaaktiv“</a:t>
                      </a:r>
                      <a:b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 50 kWh/m</a:t>
                      </a:r>
                      <a:r>
                        <a:rPr lang="de-AT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Euro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Euro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Euro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933653"/>
                  </a:ext>
                </a:extLst>
              </a:tr>
              <a:tr h="29725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Euro Zuschlag bei Verwendung von Dämmstoffen aus NAWARO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61542672"/>
                  </a:ext>
                </a:extLst>
              </a:tr>
              <a:tr h="180000">
                <a:tc gridSpan="4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A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36062"/>
                  </a:ext>
                </a:extLst>
              </a:tr>
              <a:tr h="29725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Die Förderung ist mit max. 30 % der förderungsfähigen Investitionskosten begrenzt.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A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4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0711875"/>
                  </a:ext>
                </a:extLst>
              </a:tr>
            </a:tbl>
          </a:graphicData>
        </a:graphic>
      </p:graphicFrame>
      <p:sp>
        <p:nvSpPr>
          <p:cNvPr id="8" name="Textplatzhalter 5">
            <a:extLst>
              <a:ext uri="{FF2B5EF4-FFF2-40B4-BE49-F238E27FC236}">
                <a16:creationId xmlns:a16="http://schemas.microsoft.com/office/drawing/2014/main" id="{CA63585F-383B-437D-9D80-99987AAD2577}"/>
              </a:ext>
            </a:extLst>
          </p:cNvPr>
          <p:cNvSpPr txBox="1">
            <a:spLocks/>
          </p:cNvSpPr>
          <p:nvPr/>
        </p:nvSpPr>
        <p:spPr bwMode="gray">
          <a:xfrm>
            <a:off x="634902" y="1300686"/>
            <a:ext cx="433020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AT" b="1" dirty="0">
                <a:solidFill>
                  <a:schemeClr val="accent1"/>
                </a:solidFill>
                <a:sym typeface="Wingdings" panose="05000000000000000000" pitchFamily="2" charset="2"/>
              </a:rPr>
              <a:t>Was wird gefördert?</a:t>
            </a:r>
          </a:p>
          <a:p>
            <a:pPr marL="285750" lvl="1" indent="-285750">
              <a:defRPr/>
            </a:pPr>
            <a:r>
              <a:rPr lang="de-AT" altLang="de-DE" sz="1600" dirty="0"/>
              <a:t>Ersatz bestehender fossiler Heizungsanlagen durch klimafreundliche Heizsysteme</a:t>
            </a:r>
          </a:p>
          <a:p>
            <a:pPr marL="742950" lvl="2" indent="-285750">
              <a:spcAft>
                <a:spcPts val="300"/>
              </a:spcAft>
              <a:defRPr/>
            </a:pPr>
            <a:r>
              <a:rPr lang="de-DE" altLang="de-DE" sz="1600" dirty="0"/>
              <a:t>Biomasse </a:t>
            </a:r>
            <a:r>
              <a:rPr lang="de-AT" sz="1600" dirty="0"/>
              <a:t>&lt; 100 kW</a:t>
            </a:r>
            <a:endParaRPr lang="de-DE" altLang="de-DE" sz="1600" dirty="0"/>
          </a:p>
          <a:p>
            <a:pPr marL="742950" lvl="2" indent="-285750">
              <a:spcAft>
                <a:spcPts val="300"/>
              </a:spcAft>
              <a:defRPr/>
            </a:pPr>
            <a:r>
              <a:rPr lang="de-DE" altLang="de-DE" sz="1600" dirty="0"/>
              <a:t>Wärmepumpe </a:t>
            </a:r>
            <a:r>
              <a:rPr lang="de-AT" sz="1600" dirty="0"/>
              <a:t>&lt; 100 kW</a:t>
            </a:r>
            <a:endParaRPr lang="de-DE" altLang="de-DE" sz="1600" dirty="0"/>
          </a:p>
          <a:p>
            <a:pPr marL="742950" lvl="2" indent="-285750">
              <a:spcAft>
                <a:spcPts val="300"/>
              </a:spcAft>
              <a:defRPr/>
            </a:pPr>
            <a:r>
              <a:rPr lang="de-AT" sz="1600" dirty="0"/>
              <a:t>hocheffiziente </a:t>
            </a:r>
            <a:r>
              <a:rPr lang="de-DE" altLang="de-DE" sz="1600" dirty="0"/>
              <a:t>Fernwärme </a:t>
            </a:r>
            <a:r>
              <a:rPr lang="de-AT" sz="1600" dirty="0"/>
              <a:t>&lt; 100 kW</a:t>
            </a:r>
          </a:p>
          <a:p>
            <a:pPr marL="457200" lvl="2" indent="0"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/>
            </a:pPr>
            <a:endParaRPr lang="de-AT" sz="1400" dirty="0">
              <a:sym typeface="Wingdings" panose="05000000000000000000" pitchFamily="2" charset="2"/>
            </a:endParaRPr>
          </a:p>
          <a:p>
            <a:pPr marL="0" lvl="2" indent="0" eaLnBrk="0" hangingPunc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None/>
              <a:defRPr/>
            </a:pPr>
            <a:r>
              <a:rPr lang="de-DE" altLang="de-DE" b="1" dirty="0">
                <a:solidFill>
                  <a:schemeClr val="accent1"/>
                </a:solidFill>
              </a:rPr>
              <a:t>Förderungskriterien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Energieausweis (max. 10 Jahre alt) oder Energieberatungsprotokoll des Bundeslandes 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Förderung von Wärmepumpe und Biomasse NUR an Standorten, wo KEIN Anschluss an ein hocheffizientes Fernwärmesystem möglich ist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sz="1600" dirty="0"/>
              <a:t>Außerbetriebnahme der Altanlage inkl. ordnungsgemäßer Entsorgung des Brennstofftanks  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Umsetzungsfrist: 01.01.2019 – 30.06.2021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892377C-573D-4019-9D50-A6DDAFED0FC1}"/>
              </a:ext>
            </a:extLst>
          </p:cNvPr>
          <p:cNvSpPr/>
          <p:nvPr/>
        </p:nvSpPr>
        <p:spPr>
          <a:xfrm>
            <a:off x="4623275" y="5943456"/>
            <a:ext cx="6950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1400" dirty="0">
                <a:solidFill>
                  <a:srgbClr val="FF0000"/>
                </a:solidFill>
                <a:latin typeface="Calibri" panose="020F0502020204030204" pitchFamily="34" charset="0"/>
              </a:rPr>
              <a:t>Antragstellung  bis zur Ausschöpfung des verfügbaren Förderungsbudgets möglich!</a:t>
            </a:r>
          </a:p>
        </p:txBody>
      </p:sp>
    </p:spTree>
    <p:extLst>
      <p:ext uri="{BB962C8B-B14F-4D97-AF65-F5344CB8AC3E}">
        <p14:creationId xmlns:p14="http://schemas.microsoft.com/office/powerpoint/2010/main" val="363613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496EBD-E9E7-4790-99ED-65C8450EA1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Betrieblich genutzte Gebäude, Überblick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93B9F1-E431-4711-82AB-ACBB56E6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Thermische Gebäudesanierung – umfassende Sanierungen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E3BAA6-4877-4F9F-9AE1-DC9611FB98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14</a:t>
            </a:fld>
            <a:endParaRPr lang="de-DE" alt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C477394-8381-4611-A312-751E81EFE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24861"/>
              </p:ext>
            </p:extLst>
          </p:nvPr>
        </p:nvGraphicFramePr>
        <p:xfrm>
          <a:off x="5708590" y="1382957"/>
          <a:ext cx="5848507" cy="3332815"/>
        </p:xfrm>
        <a:graphic>
          <a:graphicData uri="http://schemas.openxmlformats.org/drawingml/2006/table">
            <a:tbl>
              <a:tblPr/>
              <a:tblGrid>
                <a:gridCol w="4150779">
                  <a:extLst>
                    <a:ext uri="{9D8B030D-6E8A-4147-A177-3AD203B41FA5}">
                      <a16:colId xmlns:a16="http://schemas.microsoft.com/office/drawing/2014/main" val="2819654822"/>
                    </a:ext>
                  </a:extLst>
                </a:gridCol>
                <a:gridCol w="1697728">
                  <a:extLst>
                    <a:ext uri="{9D8B030D-6E8A-4147-A177-3AD203B41FA5}">
                      <a16:colId xmlns:a16="http://schemas.microsoft.com/office/drawing/2014/main" val="2164176380"/>
                    </a:ext>
                  </a:extLst>
                </a:gridCol>
              </a:tblGrid>
              <a:tr h="245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Umfassende Sanierung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Förderungssatz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235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Heizwärmebedarf (</a:t>
                      </a:r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HWB</a:t>
                      </a:r>
                      <a:r>
                        <a:rPr lang="de-AT" sz="12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Ref,RK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Gesamt-Energieeffizienzfaktor (</a:t>
                      </a:r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de-AT" sz="12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GEE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unterschreiten OIB-Anforderungen erheblich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30 % der umweltrelevanten Investitionskosten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88081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Heizwärmebedarf (</a:t>
                      </a:r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HWB</a:t>
                      </a:r>
                      <a:r>
                        <a:rPr lang="de-AT" sz="12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Ref,RK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wird gegenüber dem unsanierten Zustand mehr als halbiert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 der 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umweltrelevanten Investitionskosten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0295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de-A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Errichtung einer </a:t>
                      </a:r>
                      <a:r>
                        <a:rPr lang="de-AT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gebäudeintegrierten Photovoltaik-Anlage </a:t>
                      </a:r>
                      <a:r>
                        <a:rPr lang="de-A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mehr als 5 kW </a:t>
                      </a:r>
                      <a:r>
                        <a:rPr lang="de-AT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Peakleistung</a:t>
                      </a:r>
                      <a:r>
                        <a:rPr lang="de-A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 </a:t>
                      </a:r>
                      <a:r>
                        <a:rPr lang="de-AT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Überschusseinspeisebetrieb</a:t>
                      </a:r>
                      <a:r>
                        <a:rPr lang="de-A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defTabSz="457200" rtl="0" eaLnBrk="1" fontAlgn="ctr" latinLnBrk="0" hangingPunct="1"/>
                      <a:r>
                        <a:rPr lang="de-A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+ 375 EUR/</a:t>
                      </a:r>
                      <a:r>
                        <a:rPr lang="de-AT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kWpeak</a:t>
                      </a:r>
                      <a:r>
                        <a:rPr lang="de-A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6029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de-A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signifikante (mindestens 25 %) </a:t>
                      </a:r>
                      <a:r>
                        <a:rPr lang="de-AT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Nutzung von Dämmstoffen aus nachwachsenden Rohstoffen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defTabSz="457200" rtl="0" eaLnBrk="1" fontAlgn="ctr" latinLnBrk="0" hangingPunct="1"/>
                      <a:r>
                        <a:rPr lang="de-A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9227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für </a:t>
                      </a:r>
                      <a:r>
                        <a:rPr lang="de-AT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EMAS zertifizierte Unternehmen </a:t>
                      </a:r>
                      <a:endParaRPr lang="de-A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+ 5 % </a:t>
                      </a:r>
                    </a:p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(max. 10.000 Euro)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710537"/>
                  </a:ext>
                </a:extLst>
              </a:tr>
              <a:tr h="24367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Die Förderung ist mit 0,88 Euro pro jährlich reduzierten kWh Heizwärmebedarf begrenzt.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9592012"/>
                  </a:ext>
                </a:extLst>
              </a:tr>
            </a:tbl>
          </a:graphicData>
        </a:graphic>
      </p:graphicFrame>
      <p:sp>
        <p:nvSpPr>
          <p:cNvPr id="8" name="Textplatzhalter 5">
            <a:extLst>
              <a:ext uri="{FF2B5EF4-FFF2-40B4-BE49-F238E27FC236}">
                <a16:creationId xmlns:a16="http://schemas.microsoft.com/office/drawing/2014/main" id="{CA63585F-383B-437D-9D80-99987AAD2577}"/>
              </a:ext>
            </a:extLst>
          </p:cNvPr>
          <p:cNvSpPr txBox="1">
            <a:spLocks/>
          </p:cNvSpPr>
          <p:nvPr/>
        </p:nvSpPr>
        <p:spPr bwMode="gray">
          <a:xfrm>
            <a:off x="634902" y="1300686"/>
            <a:ext cx="4928410" cy="447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AT" b="1" dirty="0">
                <a:solidFill>
                  <a:schemeClr val="accent1"/>
                </a:solidFill>
                <a:sym typeface="Wingdings" panose="05000000000000000000" pitchFamily="2" charset="2"/>
              </a:rPr>
              <a:t>Was wird gefördert?</a:t>
            </a:r>
          </a:p>
          <a:p>
            <a:pPr marL="285750" lvl="1" indent="-285750">
              <a:defRPr/>
            </a:pPr>
            <a:r>
              <a:rPr lang="de-AT" altLang="de-DE" sz="1600" dirty="0"/>
              <a:t>Dämmung von Außenwänden, Dach, oberster und unterste Geschoßdecke, Fenster, Türen, Verschattungssysteme</a:t>
            </a:r>
          </a:p>
          <a:p>
            <a:pPr marL="285750" lvl="1" indent="-285750">
              <a:defRPr/>
            </a:pPr>
            <a:r>
              <a:rPr lang="de-AT" altLang="de-DE" sz="1600" dirty="0"/>
              <a:t>gebäudeintegrierte PV-Anlagen ab 5 </a:t>
            </a:r>
            <a:r>
              <a:rPr lang="de-AT" altLang="de-DE" sz="1600" dirty="0" err="1"/>
              <a:t>kW</a:t>
            </a:r>
            <a:r>
              <a:rPr lang="de-AT" altLang="de-DE" sz="1600" baseline="-25000" dirty="0" err="1"/>
              <a:t>peak</a:t>
            </a:r>
            <a:endParaRPr lang="de-AT" altLang="de-DE" sz="1600" baseline="-25000" dirty="0"/>
          </a:p>
          <a:p>
            <a:pPr marL="285750" lvl="1" indent="-285750">
              <a:defRPr/>
            </a:pPr>
            <a:r>
              <a:rPr lang="de-AT" altLang="de-DE" sz="1600" dirty="0"/>
              <a:t>Begrünung von Fassaden,  extensive Dachbegrünung …</a:t>
            </a:r>
          </a:p>
          <a:p>
            <a:pPr marL="457200" lvl="2" indent="0"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/>
            </a:pPr>
            <a:endParaRPr lang="de-AT" sz="1400" dirty="0">
              <a:sym typeface="Wingdings" panose="05000000000000000000" pitchFamily="2" charset="2"/>
            </a:endParaRPr>
          </a:p>
          <a:p>
            <a:pPr marL="0" lvl="2" indent="0" eaLnBrk="0" hangingPunc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None/>
              <a:defRPr/>
            </a:pPr>
            <a:r>
              <a:rPr lang="de-DE" altLang="de-DE" b="1" dirty="0">
                <a:solidFill>
                  <a:schemeClr val="accent1"/>
                </a:solidFill>
              </a:rPr>
              <a:t>Förderungskriterien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Antragstellung vor Beginn der Umsetzung (= Bestellung)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Vorlage Energieausweise (Bestand und Plan)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Betriebliche Nutzung des Gebäudes; älter als 20 Jahre sind (Baubewilligung vor 1999)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signifikante Unterschreitung des HWB gegenüber OIB-Vorschriften oder 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signifikante Reduktion (-50%) gegenüber unsaniertem Zustand</a:t>
            </a:r>
          </a:p>
        </p:txBody>
      </p:sp>
    </p:spTree>
    <p:extLst>
      <p:ext uri="{BB962C8B-B14F-4D97-AF65-F5344CB8AC3E}">
        <p14:creationId xmlns:p14="http://schemas.microsoft.com/office/powerpoint/2010/main" val="179638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76F8E6-3392-4F40-B434-EFB5670226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698474"/>
            <a:ext cx="8369300" cy="276999"/>
          </a:xfrm>
        </p:spPr>
        <p:txBody>
          <a:bodyPr/>
          <a:lstStyle/>
          <a:p>
            <a:r>
              <a:rPr lang="de-AT" dirty="0"/>
              <a:t>Umweltförderung im Inland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4AD5E14-F5FA-4BD1-9988-6D9ED496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Weitere Förderungsangebote für Betriebe</a:t>
            </a:r>
            <a:br>
              <a:rPr lang="de-AT" b="1" dirty="0">
                <a:solidFill>
                  <a:schemeClr val="dk1"/>
                </a:solidFill>
              </a:rPr>
            </a:b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1EE2ED-141D-4BE0-AD1B-244B1C6E2D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552956" y="6342643"/>
            <a:ext cx="65724" cy="153888"/>
          </a:xfrm>
        </p:spPr>
        <p:txBody>
          <a:bodyPr/>
          <a:lstStyle/>
          <a:p>
            <a:pPr defTabSz="457200"/>
            <a:fld id="{D40CDA62-7663-46B4-B8BD-F955B544289C}" type="slidenum">
              <a:rPr lang="de-DE" altLang="de-DE">
                <a:solidFill>
                  <a:srgbClr val="87888A"/>
                </a:solidFill>
                <a:latin typeface="Calibri"/>
              </a:rPr>
              <a:pPr defTabSz="457200"/>
              <a:t>15</a:t>
            </a:fld>
            <a:endParaRPr lang="de-DE" altLang="de-DE" dirty="0">
              <a:solidFill>
                <a:srgbClr val="87888A"/>
              </a:solidFill>
              <a:latin typeface="Calibri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CDD0DA47-0B8D-4478-ADEF-0EC2CF230D3E}"/>
              </a:ext>
            </a:extLst>
          </p:cNvPr>
          <p:cNvSpPr/>
          <p:nvPr/>
        </p:nvSpPr>
        <p:spPr>
          <a:xfrm>
            <a:off x="609601" y="1441775"/>
            <a:ext cx="3841462" cy="662400"/>
          </a:xfrm>
          <a:custGeom>
            <a:avLst/>
            <a:gdLst>
              <a:gd name="connsiteX0" fmla="*/ 0 w 3841462"/>
              <a:gd name="connsiteY0" fmla="*/ 0 h 662400"/>
              <a:gd name="connsiteX1" fmla="*/ 3841462 w 3841462"/>
              <a:gd name="connsiteY1" fmla="*/ 0 h 662400"/>
              <a:gd name="connsiteX2" fmla="*/ 3841462 w 3841462"/>
              <a:gd name="connsiteY2" fmla="*/ 662400 h 662400"/>
              <a:gd name="connsiteX3" fmla="*/ 0 w 3841462"/>
              <a:gd name="connsiteY3" fmla="*/ 662400 h 662400"/>
              <a:gd name="connsiteX4" fmla="*/ 0 w 3841462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62" h="662400">
                <a:moveTo>
                  <a:pt x="0" y="0"/>
                </a:moveTo>
                <a:lnTo>
                  <a:pt x="3841462" y="0"/>
                </a:lnTo>
                <a:lnTo>
                  <a:pt x="3841462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de-DE" sz="2000" b="1" dirty="0">
                <a:solidFill>
                  <a:srgbClr val="FFFFFF"/>
                </a:solidFill>
                <a:latin typeface="Calibri Light"/>
              </a:rPr>
              <a:t>Energieversorgung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8E5608F6-0716-49E0-834F-1C4A552361E9}"/>
              </a:ext>
            </a:extLst>
          </p:cNvPr>
          <p:cNvSpPr/>
          <p:nvPr/>
        </p:nvSpPr>
        <p:spPr>
          <a:xfrm>
            <a:off x="609601" y="2104175"/>
            <a:ext cx="3841462" cy="3788100"/>
          </a:xfrm>
          <a:custGeom>
            <a:avLst/>
            <a:gdLst>
              <a:gd name="connsiteX0" fmla="*/ 0 w 3841462"/>
              <a:gd name="connsiteY0" fmla="*/ 0 h 3788100"/>
              <a:gd name="connsiteX1" fmla="*/ 3841462 w 3841462"/>
              <a:gd name="connsiteY1" fmla="*/ 0 h 3788100"/>
              <a:gd name="connsiteX2" fmla="*/ 3841462 w 3841462"/>
              <a:gd name="connsiteY2" fmla="*/ 3788100 h 3788100"/>
              <a:gd name="connsiteX3" fmla="*/ 0 w 3841462"/>
              <a:gd name="connsiteY3" fmla="*/ 3788100 h 3788100"/>
              <a:gd name="connsiteX4" fmla="*/ 0 w 3841462"/>
              <a:gd name="connsiteY4" fmla="*/ 0 h 378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62" h="3788100">
                <a:moveTo>
                  <a:pt x="0" y="0"/>
                </a:moveTo>
                <a:lnTo>
                  <a:pt x="3841462" y="0"/>
                </a:lnTo>
                <a:lnTo>
                  <a:pt x="3841462" y="3788100"/>
                </a:lnTo>
                <a:lnTo>
                  <a:pt x="0" y="37881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Holzheizungen zur Eigenversorgung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Nahwärmeversorgung auf Basis erneuerbarer Energieträger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Abwärmeauskopplung und Verteilnetze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Wärmepumpen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Thermische Solaranlagen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Fernwärmeanschlüsse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Photovoltaikanlagen in der Landwirtschaft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Energetische Nutzung biogener Roh- und Reststoffe 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Herstellung biogener Brenn- und Treibstoffe 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36D5417-E69B-4F0A-9DAD-E47C7360D757}"/>
              </a:ext>
            </a:extLst>
          </p:cNvPr>
          <p:cNvSpPr/>
          <p:nvPr/>
        </p:nvSpPr>
        <p:spPr>
          <a:xfrm>
            <a:off x="7740939" y="1441775"/>
            <a:ext cx="3841462" cy="662400"/>
          </a:xfrm>
          <a:custGeom>
            <a:avLst/>
            <a:gdLst>
              <a:gd name="connsiteX0" fmla="*/ 0 w 3841462"/>
              <a:gd name="connsiteY0" fmla="*/ 0 h 662400"/>
              <a:gd name="connsiteX1" fmla="*/ 3841462 w 3841462"/>
              <a:gd name="connsiteY1" fmla="*/ 0 h 662400"/>
              <a:gd name="connsiteX2" fmla="*/ 3841462 w 3841462"/>
              <a:gd name="connsiteY2" fmla="*/ 662400 h 662400"/>
              <a:gd name="connsiteX3" fmla="*/ 0 w 3841462"/>
              <a:gd name="connsiteY3" fmla="*/ 662400 h 662400"/>
              <a:gd name="connsiteX4" fmla="*/ 0 w 3841462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62" h="662400">
                <a:moveTo>
                  <a:pt x="0" y="0"/>
                </a:moveTo>
                <a:lnTo>
                  <a:pt x="3841462" y="0"/>
                </a:lnTo>
                <a:lnTo>
                  <a:pt x="3841462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de-AT" sz="2000" b="1" dirty="0">
                <a:solidFill>
                  <a:srgbClr val="FFFFFF"/>
                </a:solidFill>
                <a:latin typeface="Calibri Light"/>
              </a:rPr>
              <a:t>Energiesparen</a:t>
            </a:r>
            <a:endParaRPr lang="de-DE" sz="2000" b="1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8F3AF2A-84A3-46A7-8490-70715737992D}"/>
              </a:ext>
            </a:extLst>
          </p:cNvPr>
          <p:cNvSpPr/>
          <p:nvPr/>
        </p:nvSpPr>
        <p:spPr>
          <a:xfrm>
            <a:off x="7740939" y="2104175"/>
            <a:ext cx="3841462" cy="3788100"/>
          </a:xfrm>
          <a:custGeom>
            <a:avLst/>
            <a:gdLst>
              <a:gd name="connsiteX0" fmla="*/ 0 w 3841462"/>
              <a:gd name="connsiteY0" fmla="*/ 0 h 3788100"/>
              <a:gd name="connsiteX1" fmla="*/ 3841462 w 3841462"/>
              <a:gd name="connsiteY1" fmla="*/ 0 h 3788100"/>
              <a:gd name="connsiteX2" fmla="*/ 3841462 w 3841462"/>
              <a:gd name="connsiteY2" fmla="*/ 3788100 h 3788100"/>
              <a:gd name="connsiteX3" fmla="*/ 0 w 3841462"/>
              <a:gd name="connsiteY3" fmla="*/ 3788100 h 3788100"/>
              <a:gd name="connsiteX4" fmla="*/ 0 w 3841462"/>
              <a:gd name="connsiteY4" fmla="*/ 0 h 378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62" h="3788100">
                <a:moveTo>
                  <a:pt x="0" y="0"/>
                </a:moveTo>
                <a:lnTo>
                  <a:pt x="3841462" y="0"/>
                </a:lnTo>
                <a:lnTo>
                  <a:pt x="3841462" y="3788100"/>
                </a:lnTo>
                <a:lnTo>
                  <a:pt x="0" y="37881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Thermische Gebäudesanierung 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Energiesparmaßnahmen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Klimatisierung und Kühlung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LED-Systeme im Innenbereich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DE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Straßen - / Außenbeleuchtung</a:t>
            </a: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Neubau in energieeffizienter Bauweise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/>
                </a:solidFill>
                <a:latin typeface="Calibri Light"/>
              </a:rPr>
              <a:t>Mustersanierung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Energieeffiziente Kühl- und Gefriergeräte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F8CE798-E15A-4D2C-9906-94F703395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08"/>
          <a:stretch/>
        </p:blipFill>
        <p:spPr>
          <a:xfrm>
            <a:off x="4561659" y="1441775"/>
            <a:ext cx="3068683" cy="4450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8765758-D86E-40A5-8CD9-C45171FF758F}"/>
              </a:ext>
            </a:extLst>
          </p:cNvPr>
          <p:cNvSpPr txBox="1"/>
          <p:nvPr/>
        </p:nvSpPr>
        <p:spPr>
          <a:xfrm>
            <a:off x="6351246" y="5848730"/>
            <a:ext cx="13548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900" dirty="0"/>
              <a:t>Bild: Wien Energie GmbH</a:t>
            </a:r>
          </a:p>
        </p:txBody>
      </p:sp>
    </p:spTree>
    <p:extLst>
      <p:ext uri="{BB962C8B-B14F-4D97-AF65-F5344CB8AC3E}">
        <p14:creationId xmlns:p14="http://schemas.microsoft.com/office/powerpoint/2010/main" val="232483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32B1A0-E4E5-4D78-8446-59F24568B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Elektromobilität als wichtiger Hebel zur Dekarbonisierung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5D6585-8F0E-44DA-9213-216FF4E4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Zukunft unter Strom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7BBD55-5B86-43E6-BC9D-A07C3EDACA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16</a:t>
            </a:fld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166B3D-D124-4C94-9BEE-7E5FF8BB3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18"/>
          <a:stretch/>
        </p:blipFill>
        <p:spPr>
          <a:xfrm>
            <a:off x="665438" y="1566251"/>
            <a:ext cx="10533699" cy="405191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63FAFE7-520A-4A01-A01F-8136A2CE6561}"/>
              </a:ext>
            </a:extLst>
          </p:cNvPr>
          <p:cNvSpPr txBox="1"/>
          <p:nvPr/>
        </p:nvSpPr>
        <p:spPr>
          <a:xfrm>
            <a:off x="8782523" y="5832467"/>
            <a:ext cx="2829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000" dirty="0"/>
              <a:t>Aus Faktencheck Energiewende 2016/2017</a:t>
            </a:r>
          </a:p>
          <a:p>
            <a:pPr algn="r"/>
            <a:r>
              <a:rPr lang="de-AT" sz="1000" dirty="0"/>
              <a:t>Grafikquelle: Statistik Austria 2017, OECD/IEA 2017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5D0336A-A267-4B8F-9789-87587B978852}"/>
              </a:ext>
            </a:extLst>
          </p:cNvPr>
          <p:cNvSpPr txBox="1"/>
          <p:nvPr/>
        </p:nvSpPr>
        <p:spPr>
          <a:xfrm>
            <a:off x="9162107" y="1400929"/>
            <a:ext cx="245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Anzahl und Anteil jährlicher Neuzulassungen von E-Fahrzeugen weltweit und in Österreich</a:t>
            </a:r>
          </a:p>
        </p:txBody>
      </p:sp>
    </p:spTree>
    <p:extLst>
      <p:ext uri="{BB962C8B-B14F-4D97-AF65-F5344CB8AC3E}">
        <p14:creationId xmlns:p14="http://schemas.microsoft.com/office/powerpoint/2010/main" val="407126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32B1A0-E4E5-4D78-8446-59F24568B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Umweltförderung im Inland, E-Mobilitätsoffensive der Bundesregierung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5D6585-8F0E-44DA-9213-216FF4E4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Förderungsaktion Elektro-PKW für Betriebe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7BBD55-5B86-43E6-BC9D-A07C3EDACA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17</a:t>
            </a:fld>
            <a:endParaRPr lang="de-DE" alt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D2900BE-80A5-4AC5-8467-11CD5D114E00}"/>
              </a:ext>
            </a:extLst>
          </p:cNvPr>
          <p:cNvSpPr txBox="1">
            <a:spLocks/>
          </p:cNvSpPr>
          <p:nvPr/>
        </p:nvSpPr>
        <p:spPr bwMode="gray">
          <a:xfrm>
            <a:off x="634902" y="1300686"/>
            <a:ext cx="4928410" cy="479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AT" b="1" dirty="0">
                <a:solidFill>
                  <a:schemeClr val="accent1"/>
                </a:solidFill>
                <a:sym typeface="Wingdings" panose="05000000000000000000" pitchFamily="2" charset="2"/>
              </a:rPr>
              <a:t>Was wird gefördert?</a:t>
            </a:r>
          </a:p>
          <a:p>
            <a:pPr marL="0" lvl="1" indent="0">
              <a:buNone/>
              <a:defRPr/>
            </a:pPr>
            <a:r>
              <a:rPr lang="de-AT" altLang="de-DE" sz="1600" dirty="0"/>
              <a:t>Fahrzeugen zur Personenbeförderung (Klasse M1) bzw. zur Güterbeförderung (Klasse N1 und ≤ 2,0 t </a:t>
            </a:r>
            <a:r>
              <a:rPr lang="de-AT" altLang="de-DE" sz="1600" dirty="0" err="1"/>
              <a:t>hzl</a:t>
            </a:r>
            <a:r>
              <a:rPr lang="de-AT" altLang="de-DE" sz="1600" dirty="0"/>
              <a:t>. </a:t>
            </a:r>
            <a:r>
              <a:rPr lang="de-AT" altLang="de-DE" sz="1600" dirty="0" err="1"/>
              <a:t>Gg</a:t>
            </a:r>
            <a:r>
              <a:rPr lang="de-AT" altLang="de-DE" sz="1600" dirty="0"/>
              <a:t>.) mit </a:t>
            </a:r>
          </a:p>
          <a:p>
            <a:pPr marL="285750" lvl="1" indent="-285750">
              <a:defRPr/>
            </a:pPr>
            <a:r>
              <a:rPr lang="de-AT" altLang="de-DE" sz="1600" dirty="0"/>
              <a:t>reinem Elektroantrieb (BEV), </a:t>
            </a:r>
          </a:p>
          <a:p>
            <a:pPr marL="285750" lvl="1" indent="-285750">
              <a:defRPr/>
            </a:pPr>
            <a:r>
              <a:rPr lang="de-AT" altLang="de-DE" sz="1600" dirty="0"/>
              <a:t>Brennstoffzellenfahrzeuge (FCEV), </a:t>
            </a:r>
          </a:p>
          <a:p>
            <a:pPr marL="285750" lvl="1" indent="-285750">
              <a:defRPr/>
            </a:pPr>
            <a:r>
              <a:rPr lang="de-AT" altLang="de-DE" sz="1600" dirty="0"/>
              <a:t>Plug-In Hybridfahrzeuge (PHEV) sowie </a:t>
            </a:r>
          </a:p>
          <a:p>
            <a:pPr marL="285750" lvl="1" indent="-285750">
              <a:defRPr/>
            </a:pPr>
            <a:r>
              <a:rPr lang="de-AT" altLang="de-DE" sz="1600" dirty="0"/>
              <a:t>Range Extender und Reichweitenverlängerer (REX, REEV)</a:t>
            </a:r>
          </a:p>
          <a:p>
            <a:pPr marL="0" lvl="1" indent="0">
              <a:buNone/>
              <a:defRPr/>
            </a:pPr>
            <a:endParaRPr lang="de-AT" sz="1400" dirty="0">
              <a:sym typeface="Wingdings" panose="05000000000000000000" pitchFamily="2" charset="2"/>
            </a:endParaRPr>
          </a:p>
          <a:p>
            <a:pPr marL="0" lvl="2" indent="0" eaLnBrk="0" hangingPunc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None/>
              <a:defRPr/>
            </a:pPr>
            <a:r>
              <a:rPr lang="de-DE" altLang="de-DE" b="1" dirty="0">
                <a:solidFill>
                  <a:schemeClr val="accent1"/>
                </a:solidFill>
              </a:rPr>
              <a:t>Förderungskriterien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Registrierung des Förderungsantrags vor Kauf des Fahrzeugs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Antragstellung nach Lieferung des Fahrzeuges, maximal 6 Monate nach Datum der Schlussrechnung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Die Fahrzeuge müssen mit Strom (bzw. Wasserstoff) aus erneuerbaren Energieträgern betrieben werden.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Gewährung eines E-Mobilitätsbonus der Autoimporteure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Brutto-Listenpreis &lt; 60.000 Euro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737CAE6-2CD6-4B5D-8AC4-C768056CE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356782"/>
              </p:ext>
            </p:extLst>
          </p:nvPr>
        </p:nvGraphicFramePr>
        <p:xfrm>
          <a:off x="5708590" y="1382957"/>
          <a:ext cx="5848507" cy="3548815"/>
        </p:xfrm>
        <a:graphic>
          <a:graphicData uri="http://schemas.openxmlformats.org/drawingml/2006/table">
            <a:tbl>
              <a:tblPr/>
              <a:tblGrid>
                <a:gridCol w="4150779">
                  <a:extLst>
                    <a:ext uri="{9D8B030D-6E8A-4147-A177-3AD203B41FA5}">
                      <a16:colId xmlns:a16="http://schemas.microsoft.com/office/drawing/2014/main" val="2819654822"/>
                    </a:ext>
                  </a:extLst>
                </a:gridCol>
                <a:gridCol w="1697728">
                  <a:extLst>
                    <a:ext uri="{9D8B030D-6E8A-4147-A177-3AD203B41FA5}">
                      <a16:colId xmlns:a16="http://schemas.microsoft.com/office/drawing/2014/main" val="2164176380"/>
                    </a:ext>
                  </a:extLst>
                </a:gridCol>
              </a:tblGrid>
              <a:tr h="245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 der Ladestelle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Förderung pro Ladestelle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235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Normalladen an Wallbox oder Standsäule 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 Wechselstrom </a:t>
                      </a:r>
                    </a:p>
                    <a:p>
                      <a:pPr marL="72000" algn="l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 3,7 kW (230V, 16A) Abgabeleistung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Euro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88081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Normalladen an Wallbox 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 Wechselstrom </a:t>
                      </a:r>
                    </a:p>
                    <a:p>
                      <a:pPr marL="72000" algn="l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von mehr als 3,7 kW bis 22 kW (400V, 32A) Abgabeleistung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Euro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64221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Normalladen an Standsäule 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 Wechselstrom </a:t>
                      </a:r>
                    </a:p>
                    <a:p>
                      <a:pPr marL="72000" algn="l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von mehr als 3,7 kW bis 22 kW (400V, 32A) Abgabeleistung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Euro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46722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Beschleunigtes Laden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mit Wechselstrom oder Gleichstrom </a:t>
                      </a:r>
                    </a:p>
                    <a:p>
                      <a:pPr marL="72000" algn="l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von mehr als 22 kW bis 43 kW (400V, 63A) Abgabeleistung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Euro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04983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Schnellladen 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 Wechselstrom </a:t>
                      </a:r>
                    </a:p>
                    <a:p>
                      <a:pPr marL="72000" algn="l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von mehr als 43 kW oder Gleichstrom von ≥ 50 kW (500V, ≥ 125A) Abgabeleistung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Euro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701379"/>
                  </a:ext>
                </a:extLst>
              </a:tr>
              <a:tr h="24367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Die Förderung ist mit max. 30 % der Anschaffungskosten begrenzt.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9592012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EA8500E4-F32A-415A-ABD3-2ED14AEA554B}"/>
              </a:ext>
            </a:extLst>
          </p:cNvPr>
          <p:cNvSpPr/>
          <p:nvPr/>
        </p:nvSpPr>
        <p:spPr>
          <a:xfrm>
            <a:off x="5474680" y="498304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AT" sz="1600" dirty="0">
                <a:solidFill>
                  <a:srgbClr val="FF0000"/>
                </a:solidFill>
                <a:latin typeface="Calibri" panose="020F0502020204030204" pitchFamily="34" charset="0"/>
              </a:rPr>
              <a:t>Registrierung  bis zur Ausschöpfung des verfügbaren Förderungsbudgets aber längstens bis 31.12.2020 möglich!</a:t>
            </a:r>
          </a:p>
        </p:txBody>
      </p:sp>
    </p:spTree>
    <p:extLst>
      <p:ext uri="{BB962C8B-B14F-4D97-AF65-F5344CB8AC3E}">
        <p14:creationId xmlns:p14="http://schemas.microsoft.com/office/powerpoint/2010/main" val="3278951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32B1A0-E4E5-4D78-8446-59F24568B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Umweltförderung im Inland, E-Mobilitätsoffensive der Bundesregierung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5D6585-8F0E-44DA-9213-216FF4E4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Förderungsaktion E- Ladeinfrastruktur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7BBD55-5B86-43E6-BC9D-A07C3EDACA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18</a:t>
            </a:fld>
            <a:endParaRPr lang="de-DE" alt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D2900BE-80A5-4AC5-8467-11CD5D114E00}"/>
              </a:ext>
            </a:extLst>
          </p:cNvPr>
          <p:cNvSpPr txBox="1">
            <a:spLocks/>
          </p:cNvSpPr>
          <p:nvPr/>
        </p:nvSpPr>
        <p:spPr bwMode="gray">
          <a:xfrm>
            <a:off x="634902" y="1300686"/>
            <a:ext cx="4928410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de-AT" b="1" dirty="0">
                <a:solidFill>
                  <a:schemeClr val="accent1"/>
                </a:solidFill>
                <a:sym typeface="Wingdings" panose="05000000000000000000" pitchFamily="2" charset="2"/>
              </a:rPr>
              <a:t>Was wird gefördert?</a:t>
            </a:r>
          </a:p>
          <a:p>
            <a:pPr marL="0" lvl="1" indent="0">
              <a:buNone/>
              <a:defRPr/>
            </a:pPr>
            <a:r>
              <a:rPr lang="de-AT" altLang="de-DE" sz="1600" dirty="0"/>
              <a:t>Errichtung von</a:t>
            </a:r>
          </a:p>
          <a:p>
            <a:pPr marL="285750" lvl="1" indent="-285750">
              <a:defRPr/>
            </a:pPr>
            <a:r>
              <a:rPr lang="de-AT" altLang="de-DE" sz="1600" dirty="0"/>
              <a:t>E-Ladestellen (Standsäule bzw. Wallbox), an denen ausschließlich Strom aus erneuerbaren Energieträgern als Antriebsenergie für Elektrofahrzeuge erhältlich</a:t>
            </a:r>
          </a:p>
          <a:p>
            <a:pPr marL="0" lvl="1" indent="0">
              <a:buNone/>
              <a:defRPr/>
            </a:pPr>
            <a:endParaRPr lang="de-AT" sz="1400" dirty="0">
              <a:sym typeface="Wingdings" panose="05000000000000000000" pitchFamily="2" charset="2"/>
            </a:endParaRPr>
          </a:p>
          <a:p>
            <a:pPr marL="0" lvl="2" indent="0" eaLnBrk="0" hangingPunc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None/>
              <a:defRPr/>
            </a:pPr>
            <a:r>
              <a:rPr lang="de-DE" altLang="de-DE" b="1" dirty="0">
                <a:solidFill>
                  <a:schemeClr val="accent1"/>
                </a:solidFill>
              </a:rPr>
              <a:t>Förderungskriterien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Antragstellung nach Lieferung des Fahrzeuges, maximal 6 Monate nach Datum der Schlussrechnung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Ladestelle muss gemäß öffentlich zugänglich sein und ausschließlich Strom au erneuerbaren Energieträgern abgeben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Berechnung der Förderung erfolgt in Form einer Pauschale pro Ladestelle (pro Standsäule bzw. Wallbox) in Abhängigkeit der technischen Ausgestaltung der Ladestelle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737CAE6-2CD6-4B5D-8AC4-C768056CE1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8590" y="1382957"/>
          <a:ext cx="5848507" cy="1712815"/>
        </p:xfrm>
        <a:graphic>
          <a:graphicData uri="http://schemas.openxmlformats.org/drawingml/2006/table">
            <a:tbl>
              <a:tblPr/>
              <a:tblGrid>
                <a:gridCol w="4150779">
                  <a:extLst>
                    <a:ext uri="{9D8B030D-6E8A-4147-A177-3AD203B41FA5}">
                      <a16:colId xmlns:a16="http://schemas.microsoft.com/office/drawing/2014/main" val="2819654822"/>
                    </a:ext>
                  </a:extLst>
                </a:gridCol>
                <a:gridCol w="1697728">
                  <a:extLst>
                    <a:ext uri="{9D8B030D-6E8A-4147-A177-3AD203B41FA5}">
                      <a16:colId xmlns:a16="http://schemas.microsoft.com/office/drawing/2014/main" val="2164176380"/>
                    </a:ext>
                  </a:extLst>
                </a:gridCol>
              </a:tblGrid>
              <a:tr h="245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Fahrzeugtyp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Förderung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235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Elektro- und Brennstoffzellenfahrzeuge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Euro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88081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Plug-In-Hybrid Fahrzeuge sowie Range Extender und Reichweitenverlängerer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Euro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701379"/>
                  </a:ext>
                </a:extLst>
              </a:tr>
              <a:tr h="24367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A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Die Förderung ist mit max. 30 % der förderungsfähigen Investitionskosten begrenzt.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T w="12700" cap="flat" cmpd="sng" algn="ctr">
                      <a:solidFill>
                        <a:srgbClr val="009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9592012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0ADE173B-ADB4-4C45-A3AC-21A55F3E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961" y="3179298"/>
            <a:ext cx="4993927" cy="278793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5A654C-7158-4D9F-94F1-27D1DD4FAF05}"/>
              </a:ext>
            </a:extLst>
          </p:cNvPr>
          <p:cNvSpPr txBox="1"/>
          <p:nvPr/>
        </p:nvSpPr>
        <p:spPr>
          <a:xfrm>
            <a:off x="9823597" y="5903715"/>
            <a:ext cx="1806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100" dirty="0"/>
              <a:t>Quelle: </a:t>
            </a:r>
            <a:r>
              <a:rPr lang="de-AT" sz="1100" dirty="0" err="1"/>
              <a:t>picture</a:t>
            </a:r>
            <a:r>
              <a:rPr lang="de-AT" sz="1100" dirty="0"/>
              <a:t> </a:t>
            </a:r>
            <a:r>
              <a:rPr lang="de-AT" sz="1100" dirty="0" err="1"/>
              <a:t>aliance</a:t>
            </a:r>
            <a:r>
              <a:rPr lang="de-AT" sz="1100" dirty="0"/>
              <a:t> / Sina</a:t>
            </a:r>
          </a:p>
        </p:txBody>
      </p:sp>
    </p:spTree>
    <p:extLst>
      <p:ext uri="{BB962C8B-B14F-4D97-AF65-F5344CB8AC3E}">
        <p14:creationId xmlns:p14="http://schemas.microsoft.com/office/powerpoint/2010/main" val="232639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76F8E6-3392-4F40-B434-EFB5670226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Umweltfreundliche Mobilität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4AD5E14-F5FA-4BD1-9988-6D9ED496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Weitere Förderungsangebote für Betriebe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1EE2ED-141D-4BE0-AD1B-244B1C6E2D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487234" y="6342643"/>
            <a:ext cx="131446" cy="153888"/>
          </a:xfrm>
        </p:spPr>
        <p:txBody>
          <a:bodyPr/>
          <a:lstStyle/>
          <a:p>
            <a:pPr defTabSz="457200"/>
            <a:fld id="{D40CDA62-7663-46B4-B8BD-F955B544289C}" type="slidenum">
              <a:rPr lang="de-DE" altLang="de-DE">
                <a:solidFill>
                  <a:srgbClr val="87888A"/>
                </a:solidFill>
                <a:latin typeface="Calibri"/>
              </a:rPr>
              <a:pPr defTabSz="457200"/>
              <a:t>19</a:t>
            </a:fld>
            <a:endParaRPr lang="de-DE" altLang="de-DE" dirty="0">
              <a:solidFill>
                <a:srgbClr val="87888A"/>
              </a:solidFill>
              <a:latin typeface="Calibri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5C24839-01E2-4FB2-96D8-D25D1EF8258E}"/>
              </a:ext>
            </a:extLst>
          </p:cNvPr>
          <p:cNvSpPr/>
          <p:nvPr/>
        </p:nvSpPr>
        <p:spPr>
          <a:xfrm>
            <a:off x="609601" y="1430118"/>
            <a:ext cx="3841462" cy="460800"/>
          </a:xfrm>
          <a:custGeom>
            <a:avLst/>
            <a:gdLst>
              <a:gd name="connsiteX0" fmla="*/ 0 w 3841462"/>
              <a:gd name="connsiteY0" fmla="*/ 0 h 460800"/>
              <a:gd name="connsiteX1" fmla="*/ 3841462 w 3841462"/>
              <a:gd name="connsiteY1" fmla="*/ 0 h 460800"/>
              <a:gd name="connsiteX2" fmla="*/ 3841462 w 3841462"/>
              <a:gd name="connsiteY2" fmla="*/ 460800 h 460800"/>
              <a:gd name="connsiteX3" fmla="*/ 0 w 3841462"/>
              <a:gd name="connsiteY3" fmla="*/ 460800 h 460800"/>
              <a:gd name="connsiteX4" fmla="*/ 0 w 3841462"/>
              <a:gd name="connsiteY4" fmla="*/ 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62" h="460800">
                <a:moveTo>
                  <a:pt x="0" y="0"/>
                </a:moveTo>
                <a:lnTo>
                  <a:pt x="3841462" y="0"/>
                </a:lnTo>
                <a:lnTo>
                  <a:pt x="3841462" y="460800"/>
                </a:lnTo>
                <a:lnTo>
                  <a:pt x="0" y="460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de-DE" sz="2000" b="1" dirty="0">
                <a:solidFill>
                  <a:srgbClr val="FFFFFF"/>
                </a:solidFill>
                <a:latin typeface="Calibri Light"/>
              </a:rPr>
              <a:t>Mobilität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AF80623-0E3E-47D8-9274-F63E45BFD7C3}"/>
              </a:ext>
            </a:extLst>
          </p:cNvPr>
          <p:cNvSpPr/>
          <p:nvPr/>
        </p:nvSpPr>
        <p:spPr>
          <a:xfrm>
            <a:off x="609562" y="1890917"/>
            <a:ext cx="3841462" cy="4286025"/>
          </a:xfrm>
          <a:custGeom>
            <a:avLst/>
            <a:gdLst>
              <a:gd name="connsiteX0" fmla="*/ 0 w 3841462"/>
              <a:gd name="connsiteY0" fmla="*/ 0 h 3612420"/>
              <a:gd name="connsiteX1" fmla="*/ 3841462 w 3841462"/>
              <a:gd name="connsiteY1" fmla="*/ 0 h 3612420"/>
              <a:gd name="connsiteX2" fmla="*/ 3841462 w 3841462"/>
              <a:gd name="connsiteY2" fmla="*/ 3612420 h 3612420"/>
              <a:gd name="connsiteX3" fmla="*/ 0 w 3841462"/>
              <a:gd name="connsiteY3" fmla="*/ 3612420 h 3612420"/>
              <a:gd name="connsiteX4" fmla="*/ 0 w 3841462"/>
              <a:gd name="connsiteY4" fmla="*/ 0 h 361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62" h="3612420">
                <a:moveTo>
                  <a:pt x="0" y="0"/>
                </a:moveTo>
                <a:lnTo>
                  <a:pt x="3841462" y="0"/>
                </a:lnTo>
                <a:lnTo>
                  <a:pt x="3841462" y="3612420"/>
                </a:lnTo>
                <a:lnTo>
                  <a:pt x="0" y="36124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Elektromobilität</a:t>
            </a:r>
          </a:p>
          <a:p>
            <a:pPr marL="742950" lvl="2" indent="-285750" defTabSz="711200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(Lasten-)Fahrräder</a:t>
            </a:r>
          </a:p>
          <a:p>
            <a:pPr marL="742950" lvl="2" indent="-285750" defTabSz="711200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Zweiräder</a:t>
            </a:r>
          </a:p>
          <a:p>
            <a:pPr marL="742950" lvl="2" indent="-285750" defTabSz="711200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Nutz- und Leichtfahrzeuge</a:t>
            </a:r>
          </a:p>
          <a:p>
            <a:pPr marL="742950" lvl="2" indent="-285750" defTabSz="711200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Elektrobusse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  <a:p>
            <a:pPr marL="171450" lvl="1" indent="-171450" defTabSz="71120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de-AT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/>
              </a:rPr>
              <a:t>Mobilitätsmanagement</a:t>
            </a:r>
            <a:endPara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98FC3E-9E9B-4806-8244-D3FD89AC1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628" y="1430118"/>
            <a:ext cx="3502343" cy="21912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2033DC5-CE86-45D4-A3B8-DFCD1F0AF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900" y="3492136"/>
            <a:ext cx="4286538" cy="268480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9B4CA34-88C0-47F4-8ABD-D8B302CA66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9" b="7968"/>
          <a:stretch/>
        </p:blipFill>
        <p:spPr>
          <a:xfrm>
            <a:off x="8168640" y="1430118"/>
            <a:ext cx="3413759" cy="19988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29CEF7C-17B6-4A18-87E9-C9649DD93A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959" t="-506" r="16224" b="506"/>
          <a:stretch/>
        </p:blipFill>
        <p:spPr>
          <a:xfrm>
            <a:off x="4596628" y="3684527"/>
            <a:ext cx="2622778" cy="24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2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14552956" y="6342643"/>
            <a:ext cx="65724" cy="153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DA62-7663-46B4-B8BD-F955B544289C}" type="slidenum"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87888A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87888A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/>
              <a:t>Wer ist die KPC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/>
              <a:t>Weniger fossile CO</a:t>
            </a:r>
            <a:r>
              <a:rPr lang="de-DE" baseline="-25000" dirty="0"/>
              <a:t>2</a:t>
            </a:r>
            <a:r>
              <a:rPr lang="de-DE" dirty="0"/>
              <a:t>-Emissionen - Veränderung ohne Alternative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Förderungen des Bundes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75F418-6D2F-43CF-BC3F-72C9B9A1ECB3}"/>
              </a:ext>
            </a:extLst>
          </p:cNvPr>
          <p:cNvSpPr txBox="1">
            <a:spLocks/>
          </p:cNvSpPr>
          <p:nvPr/>
        </p:nvSpPr>
        <p:spPr bwMode="gray">
          <a:xfrm>
            <a:off x="609600" y="3032037"/>
            <a:ext cx="10961080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Klima- und Energie-Modellregionen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01C450DB-3B41-47E0-B98C-7FDB58277B7C}"/>
              </a:ext>
            </a:extLst>
          </p:cNvPr>
          <p:cNvSpPr txBox="1">
            <a:spLocks/>
          </p:cNvSpPr>
          <p:nvPr/>
        </p:nvSpPr>
        <p:spPr bwMode="gray">
          <a:xfrm>
            <a:off x="609600" y="3528837"/>
            <a:ext cx="10961080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Investförderungen</a:t>
            </a:r>
            <a:r>
              <a:rPr lang="de-DE" dirty="0"/>
              <a:t> in den KEMs</a:t>
            </a:r>
          </a:p>
        </p:txBody>
      </p:sp>
    </p:spTree>
    <p:extLst>
      <p:ext uri="{BB962C8B-B14F-4D97-AF65-F5344CB8AC3E}">
        <p14:creationId xmlns:p14="http://schemas.microsoft.com/office/powerpoint/2010/main" val="289550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A2838DA-470D-41D0-9E1C-D594BD8B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14" y="1244675"/>
            <a:ext cx="7645638" cy="499785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KPC - Abwicklungszahlen 2018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10136286" y="6342643"/>
            <a:ext cx="65724" cy="153888"/>
          </a:xfrm>
        </p:spPr>
        <p:txBody>
          <a:bodyPr/>
          <a:lstStyle/>
          <a:p>
            <a:r>
              <a:rPr lang="de-DE" altLang="de-DE" dirty="0">
                <a:solidFill>
                  <a:srgbClr val="87888A"/>
                </a:solidFill>
              </a:rPr>
              <a:t>8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BE545278-2EBB-4F4C-9C26-20176C4E4661}"/>
              </a:ext>
            </a:extLst>
          </p:cNvPr>
          <p:cNvSpPr txBox="1">
            <a:spLocks/>
          </p:cNvSpPr>
          <p:nvPr/>
        </p:nvSpPr>
        <p:spPr bwMode="gray">
          <a:xfrm>
            <a:off x="609601" y="681056"/>
            <a:ext cx="8369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chemeClr val="tx2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Förderung ganz im Zeichen der Dekarbonisierung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FAD8C9F-77A9-4306-A863-775A3CD56A50}"/>
              </a:ext>
            </a:extLst>
          </p:cNvPr>
          <p:cNvGrpSpPr/>
          <p:nvPr/>
        </p:nvGrpSpPr>
        <p:grpSpPr>
          <a:xfrm>
            <a:off x="1734793" y="1794616"/>
            <a:ext cx="9224435" cy="4086084"/>
            <a:chOff x="1734793" y="1794616"/>
            <a:chExt cx="9224435" cy="4086084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3926811A-481A-4B78-A968-1D2CD70D0C44}"/>
                </a:ext>
              </a:extLst>
            </p:cNvPr>
            <p:cNvGrpSpPr/>
            <p:nvPr/>
          </p:nvGrpSpPr>
          <p:grpSpPr>
            <a:xfrm>
              <a:off x="1734793" y="1794616"/>
              <a:ext cx="941286" cy="4086084"/>
              <a:chOff x="1734793" y="1794616"/>
              <a:chExt cx="941286" cy="4086084"/>
            </a:xfrm>
          </p:grpSpPr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1587E9E-1A1F-47AE-99FA-25565DC86A1A}"/>
                  </a:ext>
                </a:extLst>
              </p:cNvPr>
              <p:cNvSpPr txBox="1"/>
              <p:nvPr/>
            </p:nvSpPr>
            <p:spPr>
              <a:xfrm>
                <a:off x="1734796" y="1794616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095F071A-9003-452B-8B04-457E14455608}"/>
                  </a:ext>
                </a:extLst>
              </p:cNvPr>
              <p:cNvSpPr txBox="1"/>
              <p:nvPr/>
            </p:nvSpPr>
            <p:spPr>
              <a:xfrm>
                <a:off x="1734796" y="2117932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EEEBBA78-3F14-48C8-A86B-85CE5913338D}"/>
                  </a:ext>
                </a:extLst>
              </p:cNvPr>
              <p:cNvSpPr txBox="1"/>
              <p:nvPr/>
            </p:nvSpPr>
            <p:spPr>
              <a:xfrm>
                <a:off x="1734796" y="2276741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4FD1FA9-B17F-43DF-9163-3F6D8F20F01F}"/>
                  </a:ext>
                </a:extLst>
              </p:cNvPr>
              <p:cNvSpPr txBox="1"/>
              <p:nvPr/>
            </p:nvSpPr>
            <p:spPr>
              <a:xfrm>
                <a:off x="1734795" y="2750322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E859975-F3E3-4B5A-9558-FE509BBE9943}"/>
                  </a:ext>
                </a:extLst>
              </p:cNvPr>
              <p:cNvSpPr txBox="1"/>
              <p:nvPr/>
            </p:nvSpPr>
            <p:spPr>
              <a:xfrm>
                <a:off x="1734794" y="2916460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8D7F280C-F73B-47E6-A66F-0BAE4F3D53D5}"/>
                  </a:ext>
                </a:extLst>
              </p:cNvPr>
              <p:cNvSpPr txBox="1"/>
              <p:nvPr/>
            </p:nvSpPr>
            <p:spPr>
              <a:xfrm>
                <a:off x="1734794" y="3070997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F9F5E04-AC42-48C2-A68D-D99386AD816A}"/>
                  </a:ext>
                </a:extLst>
              </p:cNvPr>
              <p:cNvSpPr txBox="1"/>
              <p:nvPr/>
            </p:nvSpPr>
            <p:spPr>
              <a:xfrm>
                <a:off x="1734794" y="3473906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3A7AE3D-735D-49F8-BDF9-F94F22B945D2}"/>
                  </a:ext>
                </a:extLst>
              </p:cNvPr>
              <p:cNvSpPr txBox="1"/>
              <p:nvPr/>
            </p:nvSpPr>
            <p:spPr>
              <a:xfrm>
                <a:off x="1734794" y="3637528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1280DB21-4A75-47CC-9771-BE6402D8FC2A}"/>
                  </a:ext>
                </a:extLst>
              </p:cNvPr>
              <p:cNvSpPr txBox="1"/>
              <p:nvPr/>
            </p:nvSpPr>
            <p:spPr>
              <a:xfrm>
                <a:off x="1734794" y="3801150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765E7A2E-9858-4334-8E46-B0EE25F54F3D}"/>
                  </a:ext>
                </a:extLst>
              </p:cNvPr>
              <p:cNvSpPr txBox="1"/>
              <p:nvPr/>
            </p:nvSpPr>
            <p:spPr>
              <a:xfrm>
                <a:off x="1734794" y="3956226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8781944-6A00-4E9C-AE3B-C080F7D54085}"/>
                  </a:ext>
                </a:extLst>
              </p:cNvPr>
              <p:cNvSpPr txBox="1"/>
              <p:nvPr/>
            </p:nvSpPr>
            <p:spPr>
              <a:xfrm>
                <a:off x="1734794" y="4102756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DEDA94E2-1664-4327-B86C-C51E2F2370C0}"/>
                  </a:ext>
                </a:extLst>
              </p:cNvPr>
              <p:cNvSpPr txBox="1"/>
              <p:nvPr/>
            </p:nvSpPr>
            <p:spPr>
              <a:xfrm>
                <a:off x="1734794" y="4670970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BD8C947-F92C-4E6F-AFC2-FEA0DB8B4F70}"/>
                  </a:ext>
                </a:extLst>
              </p:cNvPr>
              <p:cNvSpPr txBox="1"/>
              <p:nvPr/>
            </p:nvSpPr>
            <p:spPr>
              <a:xfrm>
                <a:off x="1734794" y="4828990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08190E7-410F-4A22-89B4-DE71CBE13F97}"/>
                  </a:ext>
                </a:extLst>
              </p:cNvPr>
              <p:cNvSpPr txBox="1"/>
              <p:nvPr/>
            </p:nvSpPr>
            <p:spPr>
              <a:xfrm>
                <a:off x="1734794" y="4987010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A27C895-1EBD-4350-83F1-16F3E805CC40}"/>
                  </a:ext>
                </a:extLst>
              </p:cNvPr>
              <p:cNvSpPr txBox="1"/>
              <p:nvPr/>
            </p:nvSpPr>
            <p:spPr>
              <a:xfrm>
                <a:off x="1734794" y="5145030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6C4BBCE8-2EC6-425C-9721-916642FEF104}"/>
                  </a:ext>
                </a:extLst>
              </p:cNvPr>
              <p:cNvSpPr txBox="1"/>
              <p:nvPr/>
            </p:nvSpPr>
            <p:spPr>
              <a:xfrm>
                <a:off x="1734794" y="5303050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97AFD2E7-9344-440A-B883-CD67F72EAC5C}"/>
                  </a:ext>
                </a:extLst>
              </p:cNvPr>
              <p:cNvSpPr txBox="1"/>
              <p:nvPr/>
            </p:nvSpPr>
            <p:spPr>
              <a:xfrm>
                <a:off x="1734794" y="5461070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A259A0BE-F263-480B-9921-680B69A44B4E}"/>
                  </a:ext>
                </a:extLst>
              </p:cNvPr>
              <p:cNvSpPr txBox="1"/>
              <p:nvPr/>
            </p:nvSpPr>
            <p:spPr>
              <a:xfrm>
                <a:off x="1734794" y="5619090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44583EA0-0463-42E3-83A3-DE03EB22C58D}"/>
                  </a:ext>
                </a:extLst>
              </p:cNvPr>
              <p:cNvSpPr txBox="1"/>
              <p:nvPr/>
            </p:nvSpPr>
            <p:spPr>
              <a:xfrm>
                <a:off x="1734793" y="4515694"/>
                <a:ext cx="9412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b="1" dirty="0">
                    <a:solidFill>
                      <a:srgbClr val="FF0000"/>
                    </a:solidFill>
                  </a:rPr>
                  <a:t>klimarelevant</a:t>
                </a:r>
              </a:p>
            </p:txBody>
          </p:sp>
        </p:grpSp>
        <p:sp>
          <p:nvSpPr>
            <p:cNvPr id="28" name="Pfeil: nach links 27">
              <a:extLst>
                <a:ext uri="{FF2B5EF4-FFF2-40B4-BE49-F238E27FC236}">
                  <a16:creationId xmlns:a16="http://schemas.microsoft.com/office/drawing/2014/main" id="{CE0E3A04-2B89-4664-9257-1B396982DFFE}"/>
                </a:ext>
              </a:extLst>
            </p:cNvPr>
            <p:cNvSpPr/>
            <p:nvPr/>
          </p:nvSpPr>
          <p:spPr bwMode="auto">
            <a:xfrm rot="19589556">
              <a:off x="7764543" y="4548121"/>
              <a:ext cx="3194685" cy="938684"/>
            </a:xfrm>
            <a:prstGeom prst="leftArrow">
              <a:avLst/>
            </a:prstGeom>
            <a:solidFill>
              <a:srgbClr val="00946C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chemeClr val="bg2"/>
                  </a:solidFill>
                </a:rPr>
                <a:t>klimarelevant: 344,7 Mio. Euro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6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14552956" y="6342643"/>
            <a:ext cx="65724" cy="153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DA62-7663-46B4-B8BD-F955B544289C}" type="slidenum"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87888A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87888A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chemeClr val="tx1"/>
                </a:solidFill>
              </a:rPr>
              <a:t>Wer ist die KPC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noFill/>
          <a:ln>
            <a:noFill/>
          </a:ln>
          <a:extLst/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/>
              <a:t>Weniger fossile CO</a:t>
            </a:r>
            <a:r>
              <a:rPr lang="de-DE" baseline="-25000" dirty="0"/>
              <a:t>2</a:t>
            </a:r>
            <a:r>
              <a:rPr lang="de-DE" dirty="0"/>
              <a:t>-Emissionen - Veränderung ohne Alternative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noFill/>
        </p:spPr>
        <p:txBody>
          <a:bodyPr/>
          <a:lstStyle/>
          <a:p>
            <a:r>
              <a:rPr lang="de-DE" dirty="0"/>
              <a:t>Förderungen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36C432-1BBD-480B-B89C-AFF0FBC72AD3}"/>
              </a:ext>
            </a:extLst>
          </p:cNvPr>
          <p:cNvSpPr txBox="1">
            <a:spLocks/>
          </p:cNvSpPr>
          <p:nvPr/>
        </p:nvSpPr>
        <p:spPr bwMode="gray">
          <a:xfrm>
            <a:off x="609600" y="3032037"/>
            <a:ext cx="10961080" cy="4968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Klima- und Energie-Modellregionen (KEM)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CB17ADD1-4ED9-4EC2-9109-79E67787FA15}"/>
              </a:ext>
            </a:extLst>
          </p:cNvPr>
          <p:cNvSpPr txBox="1">
            <a:spLocks/>
          </p:cNvSpPr>
          <p:nvPr/>
        </p:nvSpPr>
        <p:spPr bwMode="gray">
          <a:xfrm>
            <a:off x="609600" y="3528837"/>
            <a:ext cx="10961080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Investförderungen</a:t>
            </a:r>
            <a:r>
              <a:rPr lang="de-DE" dirty="0"/>
              <a:t> in den KEMs</a:t>
            </a:r>
          </a:p>
        </p:txBody>
      </p:sp>
    </p:spTree>
    <p:extLst>
      <p:ext uri="{BB962C8B-B14F-4D97-AF65-F5344CB8AC3E}">
        <p14:creationId xmlns:p14="http://schemas.microsoft.com/office/powerpoint/2010/main" val="862670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9299E98-10E2-41D4-8096-EC03C139C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AT" sz="2400" dirty="0"/>
              <a:t>In den Klima- und Energie-Modellregionen wird die Kooperation von Gemeinden forciert, um die optimale Nutzung natürlicher Ressourcen, die Ausschöpfung von Energieeinsparungspotenzialen und nachhaltiges Wirtschaften in den Regionen voranzutreiben.</a:t>
            </a:r>
          </a:p>
          <a:p>
            <a:pPr algn="ctr"/>
            <a:endParaRPr lang="de-AT" sz="2400" dirty="0"/>
          </a:p>
          <a:p>
            <a:pPr algn="ctr"/>
            <a:r>
              <a:rPr lang="de-AT" sz="2400" dirty="0"/>
              <a:t>Die treibende Kraft vor Ort in jeder Klima- und Energie-Modellregion</a:t>
            </a:r>
          </a:p>
          <a:p>
            <a:pPr algn="ctr"/>
            <a:r>
              <a:rPr lang="de-AT" sz="2400" dirty="0"/>
              <a:t>ist die Modellregions-Managerin/der Modellregions-Manager. Sie/er initiiert und organisiert die Projekte.</a:t>
            </a:r>
          </a:p>
          <a:p>
            <a:pPr algn="ctr"/>
            <a:endParaRPr lang="de-AT" sz="2400" dirty="0"/>
          </a:p>
          <a:p>
            <a:pPr algn="ctr"/>
            <a:r>
              <a:rPr lang="de-AT" sz="2400" dirty="0"/>
              <a:t>Rechtsgrundlage: Öffentlich/Öffentliche Partnerschaft</a:t>
            </a:r>
          </a:p>
          <a:p>
            <a:pPr algn="ctr"/>
            <a:r>
              <a:rPr lang="de-AT" sz="2400" dirty="0"/>
              <a:t>Größe: Mind. 2 Gemeinden – maximal 60.000 EinwohnerInnen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23D73A-B75E-4225-9D39-8ECD6615F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Definition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76DE4F6-8D9F-410E-BF85-A56BD040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103B0-8AC6-472C-AFA4-67196DF7F2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52544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BE89863-42F8-4818-993A-4D9FF326E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1D51-72C1-456E-B4E9-AAA48766F8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Karte der Regionen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646494E-0B53-4F84-98D4-17808F79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D0C557-DB78-408D-AB82-F5822430FB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23</a:t>
            </a:fld>
            <a:endParaRPr lang="de-DE" altLang="de-DE" dirty="0"/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782E7F45-DEBB-4BC7-9B96-615E84CB4BDA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 b="12806"/>
          <a:stretch/>
        </p:blipFill>
        <p:spPr>
          <a:xfrm>
            <a:off x="2706265" y="1753532"/>
            <a:ext cx="6859430" cy="3602021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7C67C9C6-00E3-4A2C-8B0B-CDDC15FDA157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36695" y="4669856"/>
            <a:ext cx="1134126" cy="589226"/>
          </a:xfrm>
          <a:prstGeom prst="straightConnector1">
            <a:avLst/>
          </a:prstGeom>
          <a:ln>
            <a:solidFill>
              <a:srgbClr val="1B3E84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" name="Textfeld 22">
            <a:extLst>
              <a:ext uri="{FF2B5EF4-FFF2-40B4-BE49-F238E27FC236}">
                <a16:creationId xmlns:a16="http://schemas.microsoft.com/office/drawing/2014/main" id="{63CA8ACE-BA96-4E29-BC94-ED5A15E47F36}"/>
              </a:ext>
            </a:extLst>
          </p:cNvPr>
          <p:cNvSpPr txBox="1"/>
          <p:nvPr/>
        </p:nvSpPr>
        <p:spPr>
          <a:xfrm>
            <a:off x="5233851" y="5143666"/>
            <a:ext cx="902844" cy="230832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rgbClr val="1B3E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dirty="0" err="1"/>
              <a:t>Görtschitztal</a:t>
            </a:r>
            <a:endParaRPr lang="de-AT" sz="900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5580718-CDE4-42D8-B75F-53A799E71BB4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7999469" y="4507839"/>
            <a:ext cx="129044" cy="602340"/>
          </a:xfrm>
          <a:prstGeom prst="straightConnector1">
            <a:avLst/>
          </a:prstGeom>
          <a:ln>
            <a:solidFill>
              <a:srgbClr val="1B3E84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0" name="Textfeld 26">
            <a:extLst>
              <a:ext uri="{FF2B5EF4-FFF2-40B4-BE49-F238E27FC236}">
                <a16:creationId xmlns:a16="http://schemas.microsoft.com/office/drawing/2014/main" id="{324C75B8-17DC-4044-A87F-68D065875D69}"/>
              </a:ext>
            </a:extLst>
          </p:cNvPr>
          <p:cNvSpPr txBox="1"/>
          <p:nvPr/>
        </p:nvSpPr>
        <p:spPr>
          <a:xfrm>
            <a:off x="7702870" y="1483502"/>
            <a:ext cx="746027" cy="230832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rgbClr val="1B3E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dirty="0"/>
              <a:t>Retzer Land</a:t>
            </a:r>
          </a:p>
        </p:txBody>
      </p:sp>
      <p:sp>
        <p:nvSpPr>
          <p:cNvPr id="11" name="Textfeld 28">
            <a:extLst>
              <a:ext uri="{FF2B5EF4-FFF2-40B4-BE49-F238E27FC236}">
                <a16:creationId xmlns:a16="http://schemas.microsoft.com/office/drawing/2014/main" id="{4431E42E-D02D-412E-8478-EE8B2815F110}"/>
              </a:ext>
            </a:extLst>
          </p:cNvPr>
          <p:cNvSpPr txBox="1"/>
          <p:nvPr/>
        </p:nvSpPr>
        <p:spPr>
          <a:xfrm>
            <a:off x="8817054" y="1483502"/>
            <a:ext cx="668014" cy="230832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rgbClr val="1B3E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dirty="0"/>
              <a:t>Marchfeld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48E21FE-98E8-4175-BD60-7A2A847B9986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151061" y="1714334"/>
            <a:ext cx="0" cy="1039473"/>
          </a:xfrm>
          <a:prstGeom prst="straightConnector1">
            <a:avLst/>
          </a:prstGeom>
          <a:ln>
            <a:solidFill>
              <a:srgbClr val="1B3E84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3" name="Textfeld 32">
            <a:extLst>
              <a:ext uri="{FF2B5EF4-FFF2-40B4-BE49-F238E27FC236}">
                <a16:creationId xmlns:a16="http://schemas.microsoft.com/office/drawing/2014/main" id="{29D461D3-1278-42AC-B25E-2027AD858D5B}"/>
              </a:ext>
            </a:extLst>
          </p:cNvPr>
          <p:cNvSpPr txBox="1"/>
          <p:nvPr/>
        </p:nvSpPr>
        <p:spPr>
          <a:xfrm>
            <a:off x="7729439" y="5110179"/>
            <a:ext cx="540060" cy="230832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rgbClr val="1B3E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dirty="0"/>
              <a:t>GU-Süd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9E656AB-9C85-4DC5-A892-2B1F0826D88C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075884" y="1714334"/>
            <a:ext cx="289468" cy="395530"/>
          </a:xfrm>
          <a:prstGeom prst="straightConnector1">
            <a:avLst/>
          </a:prstGeom>
          <a:ln>
            <a:solidFill>
              <a:srgbClr val="1B3E84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5" name="Textfeld 20">
            <a:extLst>
              <a:ext uri="{FF2B5EF4-FFF2-40B4-BE49-F238E27FC236}">
                <a16:creationId xmlns:a16="http://schemas.microsoft.com/office/drawing/2014/main" id="{CD49D19B-D458-4AD0-8FD2-135BCE1DA91C}"/>
              </a:ext>
            </a:extLst>
          </p:cNvPr>
          <p:cNvSpPr txBox="1"/>
          <p:nvPr/>
        </p:nvSpPr>
        <p:spPr>
          <a:xfrm>
            <a:off x="4783058" y="2455610"/>
            <a:ext cx="1134077" cy="369332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rgbClr val="1B3E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dirty="0"/>
              <a:t>Südliches Waldviertel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D2A4AB1-2DF1-459A-93F2-BB8698E62BBB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917135" y="2640276"/>
            <a:ext cx="1731728" cy="102154"/>
          </a:xfrm>
          <a:prstGeom prst="straightConnector1">
            <a:avLst/>
          </a:prstGeom>
          <a:ln>
            <a:solidFill>
              <a:srgbClr val="1B3E84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" name="Textfeld 13">
            <a:extLst>
              <a:ext uri="{FF2B5EF4-FFF2-40B4-BE49-F238E27FC236}">
                <a16:creationId xmlns:a16="http://schemas.microsoft.com/office/drawing/2014/main" id="{F45B7734-9BF0-4C0C-B4D3-43071BFED003}"/>
              </a:ext>
            </a:extLst>
          </p:cNvPr>
          <p:cNvSpPr txBox="1"/>
          <p:nvPr/>
        </p:nvSpPr>
        <p:spPr>
          <a:xfrm>
            <a:off x="945551" y="1864738"/>
            <a:ext cx="2335308" cy="400110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rgbClr val="1B3E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/>
              <a:t>Neue Regionen 2018</a:t>
            </a:r>
          </a:p>
        </p:txBody>
      </p:sp>
    </p:spTree>
    <p:extLst>
      <p:ext uri="{BB962C8B-B14F-4D97-AF65-F5344CB8AC3E}">
        <p14:creationId xmlns:p14="http://schemas.microsoft.com/office/powerpoint/2010/main" val="328667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F71C68-D5FD-4CF0-9A6B-82DEA8B305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ctr" defTabSz="685783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1B3E84"/>
              </a:buClr>
            </a:pPr>
            <a:endParaRPr lang="de-DE" sz="2250" b="1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  <a:p>
            <a:pPr lvl="0" algn="ctr" defTabSz="685783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1B3E84"/>
              </a:buClr>
            </a:pPr>
            <a:r>
              <a:rPr lang="de-DE" sz="2250" b="1" dirty="0">
                <a:solidFill>
                  <a:srgbClr val="000000"/>
                </a:solidFill>
                <a:ea typeface="Verdana" charset="0"/>
                <a:cs typeface="Verdana" charset="0"/>
              </a:rPr>
              <a:t>2019 versus Höchststand 2014</a:t>
            </a:r>
          </a:p>
          <a:p>
            <a:pPr marL="267884" lvl="0" indent="-267884" algn="ctr" defTabSz="685783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1B3E84"/>
              </a:buClr>
              <a:buFont typeface="Arial" charset="0"/>
              <a:buChar char="•"/>
            </a:pPr>
            <a:endParaRPr lang="de-DE" sz="2250" dirty="0">
              <a:solidFill>
                <a:srgbClr val="000000"/>
              </a:solidFill>
              <a:ea typeface="Verdana" charset="0"/>
              <a:cs typeface="Verdana" charset="0"/>
            </a:endParaRPr>
          </a:p>
          <a:p>
            <a:pPr marL="267884" lvl="0" indent="-267884" algn="ctr" defTabSz="685783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1B3E84"/>
              </a:buClr>
              <a:buFont typeface="Arial" charset="0"/>
              <a:buChar char="•"/>
            </a:pPr>
            <a:r>
              <a:rPr lang="de-DE" sz="2250" dirty="0">
                <a:solidFill>
                  <a:srgbClr val="000000"/>
                </a:solidFill>
                <a:ea typeface="Verdana" charset="0"/>
                <a:cs typeface="Verdana" charset="0"/>
              </a:rPr>
              <a:t>95 KEMs (114)</a:t>
            </a:r>
          </a:p>
          <a:p>
            <a:pPr marL="267884" lvl="0" indent="-267884" algn="ctr" defTabSz="685783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1B3E84"/>
              </a:buClr>
              <a:buFont typeface="Arial" charset="0"/>
              <a:buChar char="•"/>
            </a:pPr>
            <a:r>
              <a:rPr lang="de-DE" sz="2250" dirty="0">
                <a:solidFill>
                  <a:srgbClr val="000000"/>
                </a:solidFill>
                <a:ea typeface="Verdana" charset="0"/>
                <a:cs typeface="Verdana" charset="0"/>
              </a:rPr>
              <a:t>819 Gemeinden (1.186)</a:t>
            </a:r>
          </a:p>
          <a:p>
            <a:pPr marL="267884" lvl="0" indent="-267884" algn="ctr" defTabSz="685783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1B3E84"/>
              </a:buClr>
              <a:buFont typeface="Arial" charset="0"/>
              <a:buChar char="•"/>
            </a:pPr>
            <a:r>
              <a:rPr lang="de-DE" sz="2250" dirty="0">
                <a:solidFill>
                  <a:srgbClr val="000000"/>
                </a:solidFill>
                <a:ea typeface="Verdana" charset="0"/>
                <a:cs typeface="Verdana" charset="0"/>
              </a:rPr>
              <a:t>2,3 Mio. EW  (2,7)</a:t>
            </a:r>
          </a:p>
          <a:p>
            <a:pPr algn="ctr"/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AD65EF-044B-4E3E-B616-1A39E66B62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Anzahl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203731A-6766-4373-A733-07760A51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6A7C7B-95DE-475E-A67C-55F525E515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82777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922D292-8AF7-4D8E-827E-207F45672F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sz="2400" dirty="0"/>
              <a:t>                                                        95 KEMs insgesamt </a:t>
            </a:r>
            <a:r>
              <a:rPr lang="de-AT" sz="2400" dirty="0">
                <a:solidFill>
                  <a:srgbClr val="00B050"/>
                </a:solidFill>
              </a:rPr>
              <a:t>(+4 KEMs)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8F8326-2D66-41A9-9E34-CB9CDDD76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Ergebnisse aus Ausschreibung 2018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1B83EE7-6373-4FC3-8001-1333B7DD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AF9FFE-52D5-4914-A927-596974262D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25</a:t>
            </a:fld>
            <a:endParaRPr lang="de-DE" alt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5486AF86-0B48-437B-97B8-95506672C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353603"/>
              </p:ext>
            </p:extLst>
          </p:nvPr>
        </p:nvGraphicFramePr>
        <p:xfrm>
          <a:off x="3009900" y="2506765"/>
          <a:ext cx="6172200" cy="335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695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E66E82-1B36-4986-BA28-40BE76078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AT" sz="2400" dirty="0"/>
              <a:t>Anteil der KEM-Gemeinden im Bundesland</a:t>
            </a:r>
          </a:p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73AEE0-30CC-4A47-A481-C10034B3E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Ergebnisse aus Ausschreibung 2018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C24192B-351E-4262-BEC5-F14F3516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1BE7F0-F25C-4BBA-82D0-9A85B4F16F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26</a:t>
            </a:fld>
            <a:endParaRPr lang="de-DE" altLang="de-DE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D0562B4-8771-4708-91E2-7E79E1250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417421"/>
              </p:ext>
            </p:extLst>
          </p:nvPr>
        </p:nvGraphicFramePr>
        <p:xfrm>
          <a:off x="2440710" y="2515473"/>
          <a:ext cx="7310580" cy="330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427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026C02-5545-4333-ADF2-5AB60101B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AT" sz="2400" dirty="0"/>
              <a:t>Klimafondsmittel insgesamt (2009-2018):  40.353.442 €</a:t>
            </a:r>
          </a:p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F6B37-F883-4803-8F3C-54841F8AF9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Mittelverwendung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A18759-3A90-4F04-BE9C-5A7E3D39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0E1CA8-3690-4476-833F-314D62FF3E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27</a:t>
            </a:fld>
            <a:endParaRPr lang="de-DE" altLang="de-DE" dirty="0"/>
          </a:p>
        </p:txBody>
      </p:sp>
      <p:graphicFrame>
        <p:nvGraphicFramePr>
          <p:cNvPr id="6" name="Inhaltsplatzhalter 13">
            <a:extLst>
              <a:ext uri="{FF2B5EF4-FFF2-40B4-BE49-F238E27FC236}">
                <a16:creationId xmlns:a16="http://schemas.microsoft.com/office/drawing/2014/main" id="{E5F04F2A-D82A-4A0C-9806-BF9E870B4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171058"/>
              </p:ext>
            </p:extLst>
          </p:nvPr>
        </p:nvGraphicFramePr>
        <p:xfrm>
          <a:off x="3009900" y="2532775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05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DED33C-32BA-49A1-9E39-C3251945EC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AT" sz="2400" dirty="0"/>
              <a:t>nach Bundesländern</a:t>
            </a:r>
          </a:p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F68D62-17C0-47EF-8554-47046BE6CC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Mittelverwendung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9B54C6-C76C-487F-A115-49FA9AA8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F89DA0-07D9-4260-BB06-891B2EA462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28</a:t>
            </a:fld>
            <a:endParaRPr lang="de-DE" altLang="de-DE" dirty="0"/>
          </a:p>
        </p:txBody>
      </p:sp>
      <p:graphicFrame>
        <p:nvGraphicFramePr>
          <p:cNvPr id="6" name="Inhaltsplatzhalter 13">
            <a:extLst>
              <a:ext uri="{FF2B5EF4-FFF2-40B4-BE49-F238E27FC236}">
                <a16:creationId xmlns:a16="http://schemas.microsoft.com/office/drawing/2014/main" id="{4334DDB7-37DD-4822-8E69-3B577DAC0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318965"/>
              </p:ext>
            </p:extLst>
          </p:nvPr>
        </p:nvGraphicFramePr>
        <p:xfrm>
          <a:off x="3009900" y="2185343"/>
          <a:ext cx="6172200" cy="363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3432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61712FF-F770-49EA-9925-4A3389EF3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AT" sz="2400" dirty="0"/>
              <a:t>4.542 KEM Projekte insgesamt (2009-2018)</a:t>
            </a:r>
          </a:p>
          <a:p>
            <a:pPr algn="ctr"/>
            <a:endParaRPr lang="de-AT" sz="2400" dirty="0"/>
          </a:p>
          <a:p>
            <a:pPr algn="ctr"/>
            <a:endParaRPr lang="de-AT" sz="2400" dirty="0"/>
          </a:p>
          <a:p>
            <a:pPr algn="ctr"/>
            <a:endParaRPr lang="de-AT" sz="2400" dirty="0"/>
          </a:p>
          <a:p>
            <a:pPr algn="ctr"/>
            <a:endParaRPr lang="de-AT" sz="2400" dirty="0"/>
          </a:p>
          <a:p>
            <a:pPr algn="ctr"/>
            <a:endParaRPr lang="de-AT" sz="2400" dirty="0"/>
          </a:p>
          <a:p>
            <a:pPr algn="ctr"/>
            <a:endParaRPr lang="de-AT" sz="2400" dirty="0"/>
          </a:p>
          <a:p>
            <a:pPr algn="ctr"/>
            <a:endParaRPr lang="de-AT" sz="2400" dirty="0"/>
          </a:p>
          <a:p>
            <a:pPr algn="ctr"/>
            <a:endParaRPr lang="de-AT" sz="2400" dirty="0"/>
          </a:p>
          <a:p>
            <a:pPr algn="ctr"/>
            <a:endParaRPr lang="de-AT" sz="2400" dirty="0"/>
          </a:p>
          <a:p>
            <a:pPr algn="r"/>
            <a:r>
              <a:rPr lang="de-AT" sz="1400" dirty="0"/>
              <a:t>                                                                                                 KS = Klimaschulen</a:t>
            </a:r>
          </a:p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59705C-83A4-45D1-AD55-BB2511741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Projekte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04EDD8-B32E-40D0-82B3-E5E9D2A0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5ED6CD-4B41-45FF-9417-85F0C17EB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29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855C24-E4F8-49AE-9F74-A89C83874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72" y="1969908"/>
            <a:ext cx="6297010" cy="38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2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Beraten. Fördern. Umwelt schützen</a:t>
            </a:r>
            <a:r>
              <a:rPr lang="de-DE" dirty="0">
                <a:latin typeface="+mj-lt"/>
              </a:rPr>
              <a:t>.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Geschäftsfelder der KPC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10136286" y="6342643"/>
            <a:ext cx="65724" cy="153888"/>
          </a:xfrm>
        </p:spPr>
        <p:txBody>
          <a:bodyPr/>
          <a:lstStyle/>
          <a:p>
            <a:r>
              <a:rPr lang="de-DE" altLang="de-DE" dirty="0">
                <a:solidFill>
                  <a:srgbClr val="87888A"/>
                </a:solidFill>
              </a:rPr>
              <a:t>3</a:t>
            </a: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139EA181-E6D3-47C7-9C45-BF29E1D56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473067"/>
              </p:ext>
            </p:extLst>
          </p:nvPr>
        </p:nvGraphicFramePr>
        <p:xfrm>
          <a:off x="609601" y="16826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14DBA10-D13B-4238-B10D-75537DCAA043}"/>
              </a:ext>
            </a:extLst>
          </p:cNvPr>
          <p:cNvGrpSpPr/>
          <p:nvPr/>
        </p:nvGrpSpPr>
        <p:grpSpPr>
          <a:xfrm>
            <a:off x="7889046" y="1448626"/>
            <a:ext cx="2312965" cy="4706994"/>
            <a:chOff x="6365045" y="1647620"/>
            <a:chExt cx="2312965" cy="4706994"/>
          </a:xfrm>
        </p:grpSpPr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83B7486B-683A-421D-BE4B-1231188F4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010" y="3169700"/>
              <a:ext cx="2304000" cy="46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/>
            <a:extLst/>
          </p:spPr>
          <p:txBody>
            <a:bodyPr lIns="108000" tIns="0" rIns="0" bIns="0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946C"/>
                </a:buClr>
              </a:pPr>
              <a:r>
                <a:rPr lang="de-DE" altLang="de-DE" sz="1400" noProof="1">
                  <a:solidFill>
                    <a:schemeClr val="bg1"/>
                  </a:solidFill>
                  <a:cs typeface="Arial" panose="020B0604020202020204" pitchFamily="34" charset="0"/>
                </a:rPr>
                <a:t>Consulting</a:t>
              </a:r>
            </a:p>
          </p:txBody>
        </p:sp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BE30948B-6C89-438B-BDCE-68F051F66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010" y="5051505"/>
              <a:ext cx="2304000" cy="46800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  <a:effectLst/>
            <a:extLst/>
          </p:spPr>
          <p:txBody>
            <a:bodyPr lIns="108000" tIns="0" rIns="0" bIns="0" rtlCol="0" anchor="ctr"/>
            <a:lstStyle/>
            <a:p>
              <a:pPr>
                <a:buClr>
                  <a:srgbClr val="00946C"/>
                </a:buClr>
              </a:pPr>
              <a:r>
                <a:rPr lang="de-DE" altLang="de-DE" sz="1400" noProof="1">
                  <a:solidFill>
                    <a:schemeClr val="bg1"/>
                  </a:solidFill>
                  <a:cs typeface="Arial" panose="020B0604020202020204" pitchFamily="34" charset="0"/>
                </a:rPr>
                <a:t>Climate Austria</a:t>
              </a: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E0B91E0F-8F65-4458-8825-26A2BFC46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010" y="1647620"/>
              <a:ext cx="2304000" cy="468000"/>
            </a:xfrm>
            <a:prstGeom prst="rect">
              <a:avLst/>
            </a:prstGeom>
            <a:solidFill>
              <a:schemeClr val="accent3"/>
            </a:solidFill>
            <a:ln w="6350">
              <a:noFill/>
            </a:ln>
            <a:effectLst/>
            <a:extLst/>
          </p:spPr>
          <p:txBody>
            <a:bodyPr lIns="108000" tIns="0" rIns="0" bIns="0" rtlCol="0" anchor="ctr"/>
            <a:lstStyle/>
            <a:p>
              <a:pPr>
                <a:buClr>
                  <a:srgbClr val="00946C"/>
                </a:buClr>
              </a:pPr>
              <a:r>
                <a:rPr lang="de-DE" altLang="de-DE" sz="1400" noProof="1">
                  <a:solidFill>
                    <a:schemeClr val="bg1"/>
                  </a:solidFill>
                  <a:cs typeface="Arial" panose="020B0604020202020204" pitchFamily="34" charset="0"/>
                </a:rPr>
                <a:t>Förderungs-  &amp; Programm-management</a:t>
              </a:r>
            </a:p>
          </p:txBody>
        </p:sp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8339341B-F802-4BC5-AFBD-3B93E5EB7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010" y="2162408"/>
              <a:ext cx="2304000" cy="792000"/>
            </a:xfrm>
            <a:prstGeom prst="rect">
              <a:avLst/>
            </a:prstGeom>
            <a:noFill/>
            <a:ln w="6350">
              <a:noFill/>
            </a:ln>
            <a:effectLst/>
            <a:extLst/>
          </p:spPr>
          <p:txBody>
            <a:bodyPr lIns="108000" tIns="0" rIns="0" bIns="0" rtlCol="0" anchor="t"/>
            <a:lstStyle/>
            <a:p>
              <a:pPr>
                <a:buClr>
                  <a:srgbClr val="00946C"/>
                </a:buClr>
              </a:pPr>
              <a:r>
                <a:rPr lang="de-AT" altLang="de-DE" sz="1200" noProof="1">
                  <a:cs typeface="Arial" panose="020B0604020202020204" pitchFamily="34" charset="0"/>
                </a:rPr>
                <a:t>Seit 1993 Management diverser Förderungsinstrumente für die öffentliche Hand</a:t>
              </a:r>
              <a:endParaRPr lang="de-DE" altLang="de-DE" sz="1200" noProof="1">
                <a:cs typeface="Arial" panose="020B0604020202020204" pitchFamily="34" charset="0"/>
              </a:endParaRPr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47BF7662-99A9-4422-B4EB-81370F1F2C09}"/>
                </a:ext>
              </a:extLst>
            </p:cNvPr>
            <p:cNvCxnSpPr>
              <a:cxnSpLocks/>
            </p:cNvCxnSpPr>
            <p:nvPr/>
          </p:nvCxnSpPr>
          <p:spPr>
            <a:xfrm>
              <a:off x="6374010" y="2820773"/>
              <a:ext cx="2304000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B0FD55F5-7772-4E17-B511-D9662A251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5045" y="3674376"/>
              <a:ext cx="2304000" cy="971113"/>
            </a:xfrm>
            <a:prstGeom prst="rect">
              <a:avLst/>
            </a:prstGeom>
            <a:noFill/>
            <a:ln w="6350">
              <a:noFill/>
            </a:ln>
            <a:effectLst/>
            <a:extLst/>
          </p:spPr>
          <p:txBody>
            <a:bodyPr lIns="108000" tIns="0" rIns="0" bIns="0" rtlCol="0" anchor="t"/>
            <a:lstStyle/>
            <a:p>
              <a:pPr>
                <a:buClr>
                  <a:srgbClr val="00946C"/>
                </a:buClr>
              </a:pPr>
              <a:r>
                <a:rPr lang="de-AT" altLang="de-DE" sz="1200" noProof="1">
                  <a:cs typeface="Arial" panose="020B0604020202020204" pitchFamily="34" charset="0"/>
                </a:rPr>
                <a:t>Beratung nationaler &amp; internationa- ler Organisationen in den Kern-kompetenzen Umwelt &amp; Energie, internationale Klimafinanzierung &amp; Entwicklungsfinanzierung</a:t>
              </a:r>
              <a:endParaRPr lang="de-DE" altLang="de-DE" sz="1200" noProof="1">
                <a:cs typeface="Arial" panose="020B0604020202020204" pitchFamily="34" charset="0"/>
              </a:endParaRPr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E3BDDA24-45F5-427D-8B1B-9221ED34C2DF}"/>
                </a:ext>
              </a:extLst>
            </p:cNvPr>
            <p:cNvCxnSpPr>
              <a:cxnSpLocks/>
            </p:cNvCxnSpPr>
            <p:nvPr/>
          </p:nvCxnSpPr>
          <p:spPr>
            <a:xfrm>
              <a:off x="6374010" y="4720213"/>
              <a:ext cx="2304000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1BE8E098-0380-4546-A920-851C0547A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010" y="5562614"/>
              <a:ext cx="2304000" cy="792000"/>
            </a:xfrm>
            <a:prstGeom prst="rect">
              <a:avLst/>
            </a:prstGeom>
            <a:noFill/>
            <a:ln w="6350">
              <a:noFill/>
            </a:ln>
            <a:effectLst/>
            <a:extLst/>
          </p:spPr>
          <p:txBody>
            <a:bodyPr lIns="108000" tIns="0" rIns="0" bIns="0" rtlCol="0" anchor="t"/>
            <a:lstStyle/>
            <a:p>
              <a:pPr>
                <a:buClr>
                  <a:srgbClr val="00946C"/>
                </a:buClr>
              </a:pPr>
              <a:r>
                <a:rPr lang="de-AT" sz="1200" dirty="0">
                  <a:cs typeface="Arial" panose="020B0604020202020204" pitchFamily="34" charset="0"/>
                  <a:sym typeface="Wingdings" panose="05000000000000000000" pitchFamily="2" charset="2"/>
                </a:rPr>
                <a:t>2008 gegründete Plattform für frei-willige Kompensation von </a:t>
              </a:r>
            </a:p>
            <a:p>
              <a:pPr>
                <a:buClr>
                  <a:srgbClr val="00946C"/>
                </a:buClr>
              </a:pPr>
              <a:r>
                <a:rPr lang="de-AT" sz="1200" dirty="0">
                  <a:cs typeface="Arial" panose="020B0604020202020204" pitchFamily="34" charset="0"/>
                  <a:sym typeface="Wingdings" panose="05000000000000000000" pitchFamily="2" charset="2"/>
                </a:rPr>
                <a:t>Treibhausemissionen</a:t>
              </a:r>
              <a:endParaRPr lang="de-DE" altLang="de-DE" sz="1200" noProof="1">
                <a:cs typeface="Arial" panose="020B0604020202020204" pitchFamily="34" charset="0"/>
              </a:endParaRPr>
            </a:p>
          </p:txBody>
        </p: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FF6F3A16-3537-4AB5-91F0-74D85D6649E3}"/>
                </a:ext>
              </a:extLst>
            </p:cNvPr>
            <p:cNvCxnSpPr>
              <a:cxnSpLocks/>
            </p:cNvCxnSpPr>
            <p:nvPr/>
          </p:nvCxnSpPr>
          <p:spPr>
            <a:xfrm>
              <a:off x="6374010" y="6244106"/>
              <a:ext cx="2304000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9834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4EA6C7B-E239-4B1E-BCF4-F17297739A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AT" sz="2400" dirty="0"/>
              <a:t>1.450 KEM </a:t>
            </a:r>
            <a:r>
              <a:rPr lang="de-AT" sz="2400" dirty="0" err="1"/>
              <a:t>Investprojekte</a:t>
            </a:r>
            <a:r>
              <a:rPr lang="de-AT" sz="2400" dirty="0"/>
              <a:t> insgesamt (2011-2018)</a:t>
            </a:r>
          </a:p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9C41FC-3B30-4038-92A9-72E75E156C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Projekte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14E230A-7777-4723-8BEE-1CB57DA8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5645B3-9943-42F6-A5F3-1C66AFDEBA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30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A5EBB5-385D-47CD-A6BC-16C7ED10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02" y="1963183"/>
            <a:ext cx="6681795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61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3348E1-0F08-4840-BA85-385CCFE672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Clr>
                <a:schemeClr val="tx2"/>
              </a:buClr>
            </a:pPr>
            <a:r>
              <a:rPr lang="de-DE" altLang="de-DE" sz="2400" b="1" dirty="0"/>
              <a:t>Programminhalte 2019:</a:t>
            </a:r>
            <a:endParaRPr lang="de-DE" altLang="de-DE" b="1" dirty="0"/>
          </a:p>
          <a:p>
            <a:pPr>
              <a:buClr>
                <a:schemeClr val="tx2"/>
              </a:buClr>
            </a:pPr>
            <a:endParaRPr lang="de-DE" altLang="de-DE" b="1" dirty="0"/>
          </a:p>
          <a:p>
            <a:pPr>
              <a:buClr>
                <a:schemeClr val="tx2"/>
              </a:buClr>
            </a:pPr>
            <a:r>
              <a:rPr lang="de-DE" altLang="de-DE" b="1" dirty="0"/>
              <a:t>Schaffung neuer Modellregionen:  </a:t>
            </a:r>
            <a:r>
              <a:rPr lang="de-DE" altLang="de-DE" dirty="0"/>
              <a:t>Erstellung eines Umsetzungskonzepts, Installierung Modellregionsmanagement und Durchführung von mind. 10 konkreten Maßnahmen in einer zweijährigen Umsetzungsphase</a:t>
            </a:r>
          </a:p>
          <a:p>
            <a:pPr>
              <a:buClr>
                <a:schemeClr val="tx2"/>
              </a:buClr>
            </a:pPr>
            <a:endParaRPr lang="de-DE" altLang="de-DE" dirty="0"/>
          </a:p>
          <a:p>
            <a:pPr>
              <a:buClr>
                <a:schemeClr val="tx2"/>
              </a:buClr>
            </a:pPr>
            <a:r>
              <a:rPr lang="de-DE" altLang="de-DE" b="1" dirty="0"/>
              <a:t>Weiterführung:</a:t>
            </a:r>
            <a:r>
              <a:rPr lang="de-DE" altLang="de-DE" dirty="0"/>
              <a:t> Durchführung von mindestens zehn konkreten Maßnahmen innerhalb einer dreijährigen Weiterführungsphase</a:t>
            </a:r>
          </a:p>
          <a:p>
            <a:pPr>
              <a:buClr>
                <a:schemeClr val="tx2"/>
              </a:buClr>
            </a:pPr>
            <a:endParaRPr lang="de-DE" altLang="de-DE" sz="900" dirty="0"/>
          </a:p>
          <a:p>
            <a:pPr>
              <a:buClr>
                <a:schemeClr val="tx2"/>
              </a:buClr>
            </a:pPr>
            <a:r>
              <a:rPr lang="de-DE" altLang="de-DE" b="1" dirty="0"/>
              <a:t>KEM-QM: </a:t>
            </a:r>
            <a:r>
              <a:rPr lang="de-DE" altLang="de-DE" dirty="0"/>
              <a:t>Verpflichtende Unterstützung der Modellregions-Managerinnen bei der Sicherung der Erfolge in den Regionen durch eine kontinuierliche Begleitung vor Ort</a:t>
            </a:r>
          </a:p>
          <a:p>
            <a:pPr>
              <a:buClr>
                <a:schemeClr val="tx2"/>
              </a:buClr>
            </a:pPr>
            <a:endParaRPr lang="de-DE" altLang="de-DE" dirty="0"/>
          </a:p>
          <a:p>
            <a:pPr>
              <a:buClr>
                <a:schemeClr val="tx2"/>
              </a:buClr>
            </a:pPr>
            <a:r>
              <a:rPr lang="de-DE" altLang="de-DE" b="1" dirty="0"/>
              <a:t>Leitprojekte: </a:t>
            </a:r>
            <a:r>
              <a:rPr lang="de-DE" altLang="de-DE" dirty="0"/>
              <a:t>Leitprojekte und multiplizierbare Projekte in den Regionen</a:t>
            </a:r>
          </a:p>
          <a:p>
            <a:pPr>
              <a:buClr>
                <a:schemeClr val="tx2"/>
              </a:buClr>
            </a:pPr>
            <a:endParaRPr lang="de-DE" altLang="de-DE" sz="900" dirty="0"/>
          </a:p>
          <a:p>
            <a:pPr>
              <a:buClr>
                <a:schemeClr val="tx2"/>
              </a:buClr>
            </a:pPr>
            <a:r>
              <a:rPr lang="de-DE" altLang="de-DE" b="1" dirty="0"/>
              <a:t>Exklusive Investitionsprojekte </a:t>
            </a:r>
            <a:r>
              <a:rPr lang="de-DE" altLang="de-DE" dirty="0"/>
              <a:t>(PV, Solarthermie, Holzheizungen, E-Ladestellen, innovative Speicher, Solare Großanlagen, Mustersanierungen…. ab Herbst Stromspeicher)</a:t>
            </a:r>
          </a:p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E76B71-12BB-44ED-B5BA-862A1E3879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Programm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983BDB-3554-4238-9092-46124AD9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493A04-BA57-49C0-937F-13D1A81E2E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31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6444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14552956" y="6342643"/>
            <a:ext cx="65724" cy="153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DA62-7663-46B4-B8BD-F955B544289C}" type="slidenum"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87888A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87888A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chemeClr val="tx1"/>
                </a:solidFill>
              </a:rPr>
              <a:t>Wer ist die KPC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noFill/>
          <a:ln>
            <a:noFill/>
          </a:ln>
          <a:extLst/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/>
              <a:t>Weniger fossile CO</a:t>
            </a:r>
            <a:r>
              <a:rPr lang="de-DE" baseline="-25000" dirty="0"/>
              <a:t>2</a:t>
            </a:r>
            <a:r>
              <a:rPr lang="de-DE" dirty="0"/>
              <a:t>-Emissionen - Veränderung ohne Alternative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/>
              <a:t>Förderungen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36C432-1BBD-480B-B89C-AFF0FBC72AD3}"/>
              </a:ext>
            </a:extLst>
          </p:cNvPr>
          <p:cNvSpPr txBox="1">
            <a:spLocks/>
          </p:cNvSpPr>
          <p:nvPr/>
        </p:nvSpPr>
        <p:spPr bwMode="gray">
          <a:xfrm>
            <a:off x="609600" y="3032037"/>
            <a:ext cx="10961080" cy="496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Klima- und Energie-Modellregionen (KEM)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CB17ADD1-4ED9-4EC2-9109-79E67787FA15}"/>
              </a:ext>
            </a:extLst>
          </p:cNvPr>
          <p:cNvSpPr txBox="1">
            <a:spLocks/>
          </p:cNvSpPr>
          <p:nvPr/>
        </p:nvSpPr>
        <p:spPr bwMode="gray">
          <a:xfrm>
            <a:off x="609600" y="3528837"/>
            <a:ext cx="10961080" cy="4968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chemeClr val="bg1"/>
                </a:solidFill>
              </a:rPr>
              <a:t>Investförderungen</a:t>
            </a:r>
            <a:r>
              <a:rPr lang="de-DE" dirty="0">
                <a:solidFill>
                  <a:schemeClr val="bg1"/>
                </a:solidFill>
              </a:rPr>
              <a:t> in den KEMs</a:t>
            </a:r>
          </a:p>
        </p:txBody>
      </p:sp>
    </p:spTree>
    <p:extLst>
      <p:ext uri="{BB962C8B-B14F-4D97-AF65-F5344CB8AC3E}">
        <p14:creationId xmlns:p14="http://schemas.microsoft.com/office/powerpoint/2010/main" val="3996997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E42ED48-307D-4132-963E-CD67E2C75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b="1" dirty="0"/>
              <a:t>Zielgruppe</a:t>
            </a:r>
          </a:p>
          <a:p>
            <a:r>
              <a:rPr lang="de-AT" dirty="0"/>
              <a:t>Antragstellungsberechtigt (ELER-Mittel) sind:</a:t>
            </a:r>
          </a:p>
          <a:p>
            <a:r>
              <a:rPr lang="de-AT" dirty="0"/>
              <a:t>• Gemeinden</a:t>
            </a:r>
          </a:p>
          <a:p>
            <a:r>
              <a:rPr lang="de-AT" dirty="0"/>
              <a:t>• gemeindeeigene Betriebe, auch in Form von</a:t>
            </a:r>
          </a:p>
          <a:p>
            <a:r>
              <a:rPr lang="de-AT" dirty="0"/>
              <a:t> Betrieben mit marktbestimmter Tätigkeit</a:t>
            </a:r>
          </a:p>
          <a:p>
            <a:endParaRPr lang="de-AT" dirty="0"/>
          </a:p>
          <a:p>
            <a:r>
              <a:rPr lang="de-AT" dirty="0"/>
              <a:t>Antragstellungsberechtigt für Bundesmittel sind:</a:t>
            </a:r>
          </a:p>
          <a:p>
            <a:r>
              <a:rPr lang="de-AT" dirty="0"/>
              <a:t>• Vereine, Verbände und Genossenschaften</a:t>
            </a:r>
          </a:p>
          <a:p>
            <a:r>
              <a:rPr lang="de-AT" dirty="0"/>
              <a:t>(z. B. Sportvereine, Abwasserverband)</a:t>
            </a:r>
          </a:p>
          <a:p>
            <a:r>
              <a:rPr lang="de-AT" dirty="0"/>
              <a:t>• öffentliche Institutionen (z. B. Schulen, Gebäude</a:t>
            </a:r>
          </a:p>
          <a:p>
            <a:r>
              <a:rPr lang="de-AT" dirty="0"/>
              <a:t>der öffentlichen Verwaltung)</a:t>
            </a:r>
          </a:p>
          <a:p>
            <a:r>
              <a:rPr lang="de-AT" dirty="0"/>
              <a:t>• Betriebe (KU, MU) in aktiven KEMs</a:t>
            </a:r>
            <a:endParaRPr lang="de-DE" b="1" dirty="0"/>
          </a:p>
          <a:p>
            <a:pPr>
              <a:buClr>
                <a:srgbClr val="1B3E84"/>
              </a:buClr>
            </a:pPr>
            <a:endParaRPr lang="de-DE" dirty="0"/>
          </a:p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DF782-658E-4434-8F98-4EB13FF4FA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Zielgruppe KEM-</a:t>
            </a:r>
            <a:r>
              <a:rPr lang="de-AT" dirty="0" err="1"/>
              <a:t>Investförderungen</a:t>
            </a:r>
            <a:r>
              <a:rPr lang="de-AT" dirty="0"/>
              <a:t> PV, Holzheizung, Solarthermie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9F1870-1D88-4BBB-9BB9-89AF7325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D93901-309D-426D-B920-D1A64DBB7E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33</a:t>
            </a:fld>
            <a:endParaRPr lang="de-DE" alt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48CD36F-403C-4E2E-B3F1-0EA62F7853A5}"/>
              </a:ext>
            </a:extLst>
          </p:cNvPr>
          <p:cNvSpPr txBox="1"/>
          <p:nvPr/>
        </p:nvSpPr>
        <p:spPr>
          <a:xfrm>
            <a:off x="6845219" y="1530351"/>
            <a:ext cx="4295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Förderfähige Anlagenstandorte</a:t>
            </a:r>
          </a:p>
          <a:p>
            <a:r>
              <a:rPr lang="de-AT" dirty="0"/>
              <a:t>• Sozialeinrichtungen</a:t>
            </a:r>
          </a:p>
          <a:p>
            <a:r>
              <a:rPr lang="de-AT" dirty="0"/>
              <a:t>• Bildungseinrichtungen</a:t>
            </a:r>
          </a:p>
          <a:p>
            <a:r>
              <a:rPr lang="de-AT" dirty="0"/>
              <a:t>• Vereinsgebäude</a:t>
            </a:r>
          </a:p>
          <a:p>
            <a:r>
              <a:rPr lang="de-AT" dirty="0"/>
              <a:t>• öffentliche Gebäude</a:t>
            </a:r>
          </a:p>
          <a:p>
            <a:r>
              <a:rPr lang="de-AT" dirty="0"/>
              <a:t>• öffentliche Infrastruktur</a:t>
            </a:r>
          </a:p>
        </p:txBody>
      </p:sp>
    </p:spTree>
    <p:extLst>
      <p:ext uri="{BB962C8B-B14F-4D97-AF65-F5344CB8AC3E}">
        <p14:creationId xmlns:p14="http://schemas.microsoft.com/office/powerpoint/2010/main" val="186923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ABFDB79-EC5C-4F6C-A7DA-C974A6EB7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b="1" dirty="0"/>
              <a:t>Förderhöhe Photovoltaik</a:t>
            </a:r>
          </a:p>
          <a:p>
            <a:r>
              <a:rPr lang="de-AT" dirty="0"/>
              <a:t>Die Höhe der Förderung beträgt</a:t>
            </a:r>
          </a:p>
          <a:p>
            <a:r>
              <a:rPr lang="de-AT" dirty="0"/>
              <a:t>• 275 Euro/kWp für freistehende</a:t>
            </a:r>
          </a:p>
          <a:p>
            <a:r>
              <a:rPr lang="de-AT" dirty="0"/>
              <a:t> Anlagen und </a:t>
            </a:r>
            <a:r>
              <a:rPr lang="de-AT" dirty="0" err="1"/>
              <a:t>Aufdachanlagen</a:t>
            </a:r>
            <a:endParaRPr lang="de-AT" dirty="0"/>
          </a:p>
          <a:p>
            <a:r>
              <a:rPr lang="de-AT" dirty="0"/>
              <a:t>+ 100 Euro/kWp Zuschlag</a:t>
            </a:r>
          </a:p>
          <a:p>
            <a:r>
              <a:rPr lang="de-AT" dirty="0"/>
              <a:t>• 375 Euro/kWp für gebäudeintegrierte Anlagen</a:t>
            </a:r>
          </a:p>
          <a:p>
            <a:r>
              <a:rPr lang="de-AT" dirty="0"/>
              <a:t> +100 Euro/kWp Zuschlag</a:t>
            </a:r>
          </a:p>
          <a:p>
            <a:endParaRPr lang="de-AT" dirty="0"/>
          </a:p>
          <a:p>
            <a:r>
              <a:rPr lang="de-AT" dirty="0"/>
              <a:t> Die maximale Forderung ist mit 40 % der</a:t>
            </a:r>
          </a:p>
          <a:p>
            <a:r>
              <a:rPr lang="de-AT" dirty="0"/>
              <a:t> </a:t>
            </a:r>
            <a:r>
              <a:rPr lang="de-AT" dirty="0" err="1"/>
              <a:t>anerkennbaren</a:t>
            </a:r>
            <a:r>
              <a:rPr lang="de-AT" dirty="0"/>
              <a:t> Kosten begrenzt.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ctr"/>
            <a:r>
              <a:rPr lang="de-AT" dirty="0"/>
              <a:t>Einreichung zur Förderung generell </a:t>
            </a:r>
            <a:r>
              <a:rPr lang="de-AT" b="1" dirty="0"/>
              <a:t>VOR </a:t>
            </a:r>
            <a:r>
              <a:rPr lang="de-AT" dirty="0"/>
              <a:t>erster verbindlicher Bestellung!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E95615-6B6D-48BC-9E12-5B72DFB1CD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Förderungshöhen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3EBB06-71F8-46B5-8221-3492AF46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11B938-B130-4609-A1C4-3FE9D669CC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34</a:t>
            </a:fld>
            <a:endParaRPr lang="de-DE" alt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29BC46A-7FBD-4078-B7DD-C3E7F1E92D44}"/>
              </a:ext>
            </a:extLst>
          </p:cNvPr>
          <p:cNvSpPr txBox="1"/>
          <p:nvPr/>
        </p:nvSpPr>
        <p:spPr>
          <a:xfrm>
            <a:off x="6357257" y="1530351"/>
            <a:ext cx="48677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Förderhöhe Holzheizungen</a:t>
            </a:r>
          </a:p>
          <a:p>
            <a:r>
              <a:rPr lang="de-AT" dirty="0"/>
              <a:t>Die Höhe der Förderung beträgt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155 Euro/kW für die ersten 50 kW (0–50 kW)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70 Euro/kW für jedes weitere kW (51–399).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  <a:p>
            <a:r>
              <a:rPr lang="de-AT" dirty="0"/>
              <a:t>Die maximale Forderung ist mit 30 % der </a:t>
            </a:r>
            <a:r>
              <a:rPr lang="de-AT" dirty="0" err="1"/>
              <a:t>anerkennbaren</a:t>
            </a:r>
            <a:r>
              <a:rPr lang="de-AT" dirty="0"/>
              <a:t> Kosten begrenzt.</a:t>
            </a:r>
          </a:p>
          <a:p>
            <a:endParaRPr lang="de-AT" dirty="0"/>
          </a:p>
          <a:p>
            <a:r>
              <a:rPr lang="de-AT" b="1" dirty="0"/>
              <a:t>Förderhöhe </a:t>
            </a:r>
            <a:r>
              <a:rPr lang="de-AT" b="1" dirty="0" err="1"/>
              <a:t>therm</a:t>
            </a:r>
            <a:r>
              <a:rPr lang="de-AT" b="1" dirty="0"/>
              <a:t>. Solaranlagen &lt; 100m</a:t>
            </a:r>
            <a:r>
              <a:rPr lang="de-AT" b="1" baseline="30000" dirty="0"/>
              <a:t>2</a:t>
            </a:r>
          </a:p>
          <a:p>
            <a:r>
              <a:rPr lang="de-AT" dirty="0"/>
              <a:t>Die Höhe der Förderung beträgt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 150 Euro/m² bei Standardkollektoren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 195 Euro/m² bei Vakuumkollektoren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 125 Euro/m² bei Luftkollektoren</a:t>
            </a:r>
          </a:p>
        </p:txBody>
      </p:sp>
    </p:spTree>
    <p:extLst>
      <p:ext uri="{BB962C8B-B14F-4D97-AF65-F5344CB8AC3E}">
        <p14:creationId xmlns:p14="http://schemas.microsoft.com/office/powerpoint/2010/main" val="701518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60E3BEC-CAA6-498C-A2BF-B40FBB78A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b="1" dirty="0"/>
              <a:t>E-Ladeinfrastruktur: </a:t>
            </a:r>
            <a:r>
              <a:rPr lang="de-AT" dirty="0"/>
              <a:t>250 Euro (</a:t>
            </a:r>
            <a:r>
              <a:rPr lang="de-AT" dirty="0" err="1"/>
              <a:t>wallbox</a:t>
            </a:r>
            <a:r>
              <a:rPr lang="de-AT" dirty="0"/>
              <a:t>) – 12.500 Euro (Schnelladen) </a:t>
            </a:r>
          </a:p>
          <a:p>
            <a:endParaRPr lang="de-AT" dirty="0"/>
          </a:p>
          <a:p>
            <a:r>
              <a:rPr lang="de-AT" b="1" dirty="0"/>
              <a:t>Mustersanierungen: </a:t>
            </a:r>
            <a:r>
              <a:rPr lang="de-AT" dirty="0"/>
              <a:t> Fördersatz 25-50% d. förderbaren Kosten</a:t>
            </a:r>
          </a:p>
          <a:p>
            <a:endParaRPr lang="de-AT" dirty="0"/>
          </a:p>
          <a:p>
            <a:r>
              <a:rPr lang="de-AT" b="1" dirty="0"/>
              <a:t>Solarthermie – solare Großanlagen: </a:t>
            </a:r>
            <a:r>
              <a:rPr lang="de-AT" dirty="0"/>
              <a:t>Fördersatz 40-50% d. förderbaren Mehrkosten (max. 750.000 Euro)</a:t>
            </a:r>
          </a:p>
          <a:p>
            <a:endParaRPr lang="de-AT" dirty="0"/>
          </a:p>
          <a:p>
            <a:r>
              <a:rPr lang="de-AT" b="1" dirty="0"/>
              <a:t>Thermische Speicher für Wärme und Kälte: </a:t>
            </a:r>
            <a:r>
              <a:rPr lang="de-AT" dirty="0"/>
              <a:t>Fördersatz maximal 45 % der förderbaren Mehrkosten</a:t>
            </a:r>
          </a:p>
          <a:p>
            <a:endParaRPr lang="de-AT" dirty="0"/>
          </a:p>
          <a:p>
            <a:endParaRPr lang="de-AT" dirty="0"/>
          </a:p>
          <a:p>
            <a:pPr algn="ctr"/>
            <a:r>
              <a:rPr lang="de-AT" dirty="0"/>
              <a:t>Bitte beachten Sie die Details in den jeweiligen Ausschreibungsunterlagen!</a:t>
            </a:r>
          </a:p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41A531-933E-4026-AA14-B925EFB566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Weiter Förderungen in KEMS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F72FD19-E617-4AA0-A1D9-E4CA1AFC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Klima- und Energie-Modellregionen (KEM)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17FA5D-737E-4396-ABCC-558EEAB7EB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35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46667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Dekarbonisierung duldet keinen Aufschub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Höchste Zeit zu handeln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14552956" y="6342643"/>
            <a:ext cx="65724" cy="153888"/>
          </a:xfrm>
        </p:spPr>
        <p:txBody>
          <a:bodyPr/>
          <a:lstStyle/>
          <a:p>
            <a:pPr defTabSz="457200"/>
            <a:fld id="{D40CDA62-7663-46B4-B8BD-F955B544289C}" type="slidenum">
              <a:rPr lang="de-DE" altLang="de-DE">
                <a:solidFill>
                  <a:srgbClr val="87888A"/>
                </a:solidFill>
                <a:latin typeface="Calibri"/>
              </a:rPr>
              <a:pPr defTabSz="457200"/>
              <a:t>36</a:t>
            </a:fld>
            <a:endParaRPr lang="de-DE" altLang="de-DE" dirty="0">
              <a:solidFill>
                <a:srgbClr val="87888A"/>
              </a:solidFill>
              <a:latin typeface="Calibri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48C517F-922F-4ED7-8EDB-76878DC41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0" t="20644" b="3776"/>
          <a:stretch/>
        </p:blipFill>
        <p:spPr>
          <a:xfrm>
            <a:off x="600076" y="2027976"/>
            <a:ext cx="11080921" cy="351069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47B2AD8-7180-491E-BB11-04CF138868F9}"/>
              </a:ext>
            </a:extLst>
          </p:cNvPr>
          <p:cNvSpPr txBox="1"/>
          <p:nvPr/>
        </p:nvSpPr>
        <p:spPr>
          <a:xfrm>
            <a:off x="8025906" y="5806533"/>
            <a:ext cx="3586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050" dirty="0"/>
              <a:t>Aus Faktencheck Energiewende 2017/2018</a:t>
            </a:r>
          </a:p>
          <a:p>
            <a:pPr algn="r"/>
            <a:r>
              <a:rPr lang="de-AT" sz="1050" dirty="0"/>
              <a:t>Grafikquelle: The Global Carbon Project 2016, Nature 2017,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65202FD-4857-42A8-B608-357AE4994861}"/>
              </a:ext>
            </a:extLst>
          </p:cNvPr>
          <p:cNvSpPr txBox="1"/>
          <p:nvPr/>
        </p:nvSpPr>
        <p:spPr>
          <a:xfrm>
            <a:off x="8978902" y="1362595"/>
            <a:ext cx="2702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Globale CO</a:t>
            </a:r>
            <a:r>
              <a:rPr lang="de-AT" sz="1400" baseline="-25000" dirty="0"/>
              <a:t>2</a:t>
            </a:r>
            <a:r>
              <a:rPr lang="de-AT" sz="1400" dirty="0"/>
              <a:t>-Emissionsszenarien zur Einhaltung der 1,5°- bzw. 2°C-Klimagrenze</a:t>
            </a:r>
          </a:p>
        </p:txBody>
      </p:sp>
    </p:spTree>
    <p:extLst>
      <p:ext uri="{BB962C8B-B14F-4D97-AF65-F5344CB8AC3E}">
        <p14:creationId xmlns:p14="http://schemas.microsoft.com/office/powerpoint/2010/main" val="604179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8">
            <a:extLst>
              <a:ext uri="{FF2B5EF4-FFF2-40B4-BE49-F238E27FC236}">
                <a16:creationId xmlns:a16="http://schemas.microsoft.com/office/drawing/2014/main" id="{818A0C43-425C-4129-95B8-CF00DB01244C}"/>
              </a:ext>
            </a:extLst>
          </p:cNvPr>
          <p:cNvSpPr txBox="1">
            <a:spLocks/>
          </p:cNvSpPr>
          <p:nvPr/>
        </p:nvSpPr>
        <p:spPr>
          <a:xfrm>
            <a:off x="1810284" y="3841700"/>
            <a:ext cx="9239428" cy="36933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chemeClr val="accent1"/>
                </a:solidFill>
                <a:latin typeface="+mj-lt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895F"/>
                </a:solidFill>
                <a:latin typeface="Arial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895F"/>
                </a:solidFill>
                <a:latin typeface="Arial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895F"/>
                </a:solidFill>
                <a:latin typeface="Arial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895F"/>
                </a:solidFill>
                <a:latin typeface="Arial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895F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895F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895F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895F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AT" dirty="0"/>
              <a:t>Georg Schmutterer</a:t>
            </a:r>
          </a:p>
          <a:p>
            <a:r>
              <a:rPr lang="de-AT" sz="1600" dirty="0"/>
              <a:t>Abteilung Klima und Umwelt</a:t>
            </a:r>
          </a:p>
          <a:p>
            <a:r>
              <a:rPr lang="de-AT" sz="1600" dirty="0">
                <a:hlinkClick r:id="rId3"/>
              </a:rPr>
              <a:t>g.schmutterer@kommunalkredit.at</a:t>
            </a:r>
            <a:r>
              <a:rPr lang="de-AT" sz="1600" dirty="0"/>
              <a:t>  </a:t>
            </a:r>
          </a:p>
          <a:p>
            <a:r>
              <a:rPr lang="de-AT" sz="1800" dirty="0"/>
              <a:t>weitere Informationen zum Förderungsangebot unter </a:t>
            </a:r>
            <a:r>
              <a:rPr lang="de-AT" sz="1800" dirty="0">
                <a:hlinkClick r:id="rId4"/>
              </a:rPr>
              <a:t>www.umweltfoerderung.at</a:t>
            </a:r>
            <a:r>
              <a:rPr lang="de-AT" sz="1800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615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D08487-FF04-41D5-AEDC-32E99E696D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Partner der öffentlichen Hand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EC2A9D-4CDD-4A47-BC9C-CA50E1E2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Geschäftsfeld: Förderungsmanagement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A90000-24D7-43EA-8874-6345069CA2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136286" y="6342643"/>
            <a:ext cx="65724" cy="153888"/>
          </a:xfrm>
        </p:spPr>
        <p:txBody>
          <a:bodyPr/>
          <a:lstStyle/>
          <a:p>
            <a:r>
              <a:rPr lang="de-DE" altLang="de-DE" dirty="0"/>
              <a:t>4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5CA6A059-2701-457D-814A-61BD54CF0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453" y="1323946"/>
            <a:ext cx="8222400" cy="64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914186">
              <a:defRPr/>
            </a:pPr>
            <a:r>
              <a:rPr lang="de-AT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Die KPC entwickelt, und managt </a:t>
            </a:r>
          </a:p>
          <a:p>
            <a:pPr algn="ctr" defTabSz="914186">
              <a:defRPr/>
            </a:pPr>
            <a:r>
              <a:rPr lang="de-AT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Förderungsprogramme in den Bereichen Umwelt- &amp; Klimaschutz 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A6810230-4528-4972-8E69-B0DF158EF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846" y="2516979"/>
            <a:ext cx="2630058" cy="27691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180000" rIns="0" bIns="0" anchor="t" anchorCtr="0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DE" altLang="de-DE" sz="1600" spc="40" noProof="1">
                <a:solidFill>
                  <a:srgbClr val="00946C"/>
                </a:solidFill>
                <a:latin typeface="+mj-lt"/>
                <a:cs typeface="Arial" panose="020B0604020202020204" pitchFamily="34" charset="0"/>
              </a:rPr>
              <a:t>Förderungsinstrumente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400" noProof="1">
                <a:cs typeface="Arial" panose="020B0604020202020204" pitchFamily="34" charset="0"/>
              </a:rPr>
              <a:t>Umweltförderung</a:t>
            </a:r>
            <a:br>
              <a:rPr lang="de-AT" altLang="de-DE" sz="1400" noProof="1">
                <a:cs typeface="Arial" panose="020B0604020202020204" pitchFamily="34" charset="0"/>
              </a:rPr>
            </a:br>
            <a:r>
              <a:rPr lang="de-AT" altLang="de-DE" sz="1400" noProof="1">
                <a:cs typeface="Arial" panose="020B0604020202020204" pitchFamily="34" charset="0"/>
              </a:rPr>
              <a:t>-- Siedlungswasserwirtschaft</a:t>
            </a:r>
            <a:br>
              <a:rPr lang="de-AT" altLang="de-DE" sz="1400" noProof="1">
                <a:cs typeface="Arial" panose="020B0604020202020204" pitchFamily="34" charset="0"/>
              </a:rPr>
            </a:br>
            <a:r>
              <a:rPr lang="de-AT" altLang="de-DE" sz="1400" noProof="1">
                <a:cs typeface="Arial" panose="020B0604020202020204" pitchFamily="34" charset="0"/>
              </a:rPr>
              <a:t>-- Altlasten</a:t>
            </a:r>
            <a:br>
              <a:rPr lang="de-AT" altLang="de-DE" sz="1400" noProof="1">
                <a:cs typeface="Arial" panose="020B0604020202020204" pitchFamily="34" charset="0"/>
              </a:rPr>
            </a:br>
            <a:r>
              <a:rPr lang="de-AT" altLang="de-DE" sz="1400" noProof="1">
                <a:cs typeface="Arial" panose="020B0604020202020204" pitchFamily="34" charset="0"/>
              </a:rPr>
              <a:t>-- Betriebliche Umweltförderung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400" noProof="1">
                <a:cs typeface="Arial" panose="020B0604020202020204" pitchFamily="34" charset="0"/>
              </a:rPr>
              <a:t>Klima- und Energiefonds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400" noProof="1">
                <a:cs typeface="Arial" panose="020B0604020202020204" pitchFamily="34" charset="0"/>
              </a:rPr>
              <a:t>Sanierungsoffensive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400" noProof="1">
                <a:latin typeface="+mj-lt"/>
                <a:cs typeface="Arial" panose="020B0604020202020204" pitchFamily="34" charset="0"/>
              </a:rPr>
              <a:t>klima</a:t>
            </a:r>
            <a:r>
              <a:rPr lang="de-AT" altLang="de-DE" sz="1400" noProof="1">
                <a:cs typeface="Arial" panose="020B0604020202020204" pitchFamily="34" charset="0"/>
              </a:rPr>
              <a:t>aktiv mobil Förderungsprogramm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400" noProof="1">
                <a:cs typeface="Arial" panose="020B0604020202020204" pitchFamily="34" charset="0"/>
              </a:rPr>
              <a:t>EFRE /ELER Regionalförderungen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400" noProof="1">
                <a:cs typeface="Arial" panose="020B0604020202020204" pitchFamily="34" charset="0"/>
              </a:rPr>
              <a:t>Schutzwasserwirtschaft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400" noProof="1">
                <a:cs typeface="Arial" panose="020B0604020202020204" pitchFamily="34" charset="0"/>
              </a:rPr>
              <a:t>Landesförderungen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400" noProof="1">
                <a:cs typeface="Arial" panose="020B0604020202020204" pitchFamily="34" charset="0"/>
              </a:rPr>
              <a:t>Investitionsförderung Ökostrom </a:t>
            </a:r>
          </a:p>
        </p:txBody>
      </p:sp>
      <p:sp>
        <p:nvSpPr>
          <p:cNvPr id="16" name="Pfeil: Chevron 15">
            <a:extLst>
              <a:ext uri="{FF2B5EF4-FFF2-40B4-BE49-F238E27FC236}">
                <a16:creationId xmlns:a16="http://schemas.microsoft.com/office/drawing/2014/main" id="{536BCF1F-8DEB-452B-9060-9313BC6B73AE}"/>
              </a:ext>
            </a:extLst>
          </p:cNvPr>
          <p:cNvSpPr/>
          <p:nvPr/>
        </p:nvSpPr>
        <p:spPr bwMode="auto">
          <a:xfrm rot="5400000">
            <a:off x="3297586" y="2345256"/>
            <a:ext cx="204591" cy="257175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>
              <a:buClr>
                <a:srgbClr val="00946C"/>
              </a:buClr>
            </a:pPr>
            <a:endParaRPr lang="de-DE" sz="14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6E393FFB-B9FF-4FC9-8174-75C0B25A98DF}"/>
              </a:ext>
            </a:extLst>
          </p:cNvPr>
          <p:cNvCxnSpPr>
            <a:cxnSpLocks/>
          </p:cNvCxnSpPr>
          <p:nvPr/>
        </p:nvCxnSpPr>
        <p:spPr>
          <a:xfrm>
            <a:off x="2120583" y="2681518"/>
            <a:ext cx="2520000" cy="0"/>
          </a:xfrm>
          <a:prstGeom prst="line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B22B080-F696-43B3-8314-E8A2412C70E1}"/>
              </a:ext>
            </a:extLst>
          </p:cNvPr>
          <p:cNvCxnSpPr>
            <a:cxnSpLocks/>
          </p:cNvCxnSpPr>
          <p:nvPr/>
        </p:nvCxnSpPr>
        <p:spPr>
          <a:xfrm>
            <a:off x="7638172" y="2692264"/>
            <a:ext cx="2520000" cy="0"/>
          </a:xfrm>
          <a:prstGeom prst="line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60172342-4E34-4234-9BD1-EFAFC7778164}"/>
              </a:ext>
            </a:extLst>
          </p:cNvPr>
          <p:cNvCxnSpPr>
            <a:cxnSpLocks/>
          </p:cNvCxnSpPr>
          <p:nvPr/>
        </p:nvCxnSpPr>
        <p:spPr>
          <a:xfrm>
            <a:off x="2109512" y="5957999"/>
            <a:ext cx="2520000" cy="0"/>
          </a:xfrm>
          <a:prstGeom prst="line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4E357BE-839C-4F23-AAD1-232E1F0687A4}"/>
              </a:ext>
            </a:extLst>
          </p:cNvPr>
          <p:cNvCxnSpPr>
            <a:cxnSpLocks/>
          </p:cNvCxnSpPr>
          <p:nvPr/>
        </p:nvCxnSpPr>
        <p:spPr>
          <a:xfrm>
            <a:off x="7645936" y="5948950"/>
            <a:ext cx="2520000" cy="0"/>
          </a:xfrm>
          <a:prstGeom prst="line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utoShape 4">
            <a:extLst>
              <a:ext uri="{FF2B5EF4-FFF2-40B4-BE49-F238E27FC236}">
                <a16:creationId xmlns:a16="http://schemas.microsoft.com/office/drawing/2014/main" id="{56E7285F-4348-46EC-8FE0-487FDC49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936" y="2531749"/>
            <a:ext cx="2055897" cy="27691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180000" rIns="0" bIns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altLang="de-DE" sz="1600" spc="40" noProof="1">
                <a:solidFill>
                  <a:srgbClr val="00946C"/>
                </a:solidFill>
                <a:latin typeface="+mj-lt"/>
                <a:cs typeface="Arial" panose="020B0604020202020204" pitchFamily="34" charset="0"/>
              </a:rPr>
              <a:t>Auftraggeber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400" noProof="1">
                <a:cs typeface="Arial" panose="020B0604020202020204" pitchFamily="34" charset="0"/>
              </a:rPr>
              <a:t>Bundesministerium für</a:t>
            </a:r>
            <a:br>
              <a:rPr lang="de-AT" altLang="de-DE" sz="1400" noProof="1">
                <a:cs typeface="Arial" panose="020B0604020202020204" pitchFamily="34" charset="0"/>
              </a:rPr>
            </a:br>
            <a:r>
              <a:rPr lang="de-AT" altLang="de-DE" sz="1400" noProof="1">
                <a:cs typeface="Arial" panose="020B0604020202020204" pitchFamily="34" charset="0"/>
              </a:rPr>
              <a:t>Nachhaltigkeit und Tourismus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400" noProof="1">
                <a:cs typeface="Arial" panose="020B0604020202020204" pitchFamily="34" charset="0"/>
              </a:rPr>
              <a:t>Klima- und Energiefonds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400" noProof="1">
                <a:cs typeface="Arial" panose="020B0604020202020204" pitchFamily="34" charset="0"/>
              </a:rPr>
              <a:t>Bundesländer</a:t>
            </a:r>
            <a:br>
              <a:rPr lang="de-AT" altLang="de-DE" sz="1400" noProof="1">
                <a:cs typeface="Arial" panose="020B0604020202020204" pitchFamily="34" charset="0"/>
              </a:rPr>
            </a:br>
            <a:r>
              <a:rPr lang="de-AT" altLang="de-DE" sz="1400" noProof="1">
                <a:cs typeface="Arial" panose="020B0604020202020204" pitchFamily="34" charset="0"/>
              </a:rPr>
              <a:t>-- Salzburg</a:t>
            </a:r>
            <a:br>
              <a:rPr lang="de-AT" altLang="de-DE" sz="1400" noProof="1">
                <a:cs typeface="Arial" panose="020B0604020202020204" pitchFamily="34" charset="0"/>
              </a:rPr>
            </a:br>
            <a:r>
              <a:rPr lang="de-AT" altLang="de-DE" sz="1400" noProof="1">
                <a:cs typeface="Arial" panose="020B0604020202020204" pitchFamily="34" charset="0"/>
              </a:rPr>
              <a:t>-- Tirol</a:t>
            </a:r>
            <a:br>
              <a:rPr lang="de-AT" altLang="de-DE" sz="1400" noProof="1">
                <a:cs typeface="Arial" panose="020B0604020202020204" pitchFamily="34" charset="0"/>
              </a:rPr>
            </a:br>
            <a:r>
              <a:rPr lang="de-AT" altLang="de-DE" sz="1400" noProof="1">
                <a:cs typeface="Arial" panose="020B0604020202020204" pitchFamily="34" charset="0"/>
              </a:rPr>
              <a:t>-- Wien</a:t>
            </a:r>
            <a:br>
              <a:rPr lang="de-AT" altLang="de-DE" sz="1400" noProof="1">
                <a:cs typeface="Arial" panose="020B0604020202020204" pitchFamily="34" charset="0"/>
              </a:rPr>
            </a:br>
            <a:r>
              <a:rPr lang="de-AT" altLang="de-DE" sz="1400" noProof="1">
                <a:cs typeface="Arial" panose="020B0604020202020204" pitchFamily="34" charset="0"/>
              </a:rPr>
              <a:t>-- Vorarlberg</a:t>
            </a:r>
            <a:br>
              <a:rPr lang="de-AT" altLang="de-DE" sz="1400" noProof="1">
                <a:cs typeface="Arial" panose="020B0604020202020204" pitchFamily="34" charset="0"/>
              </a:rPr>
            </a:br>
            <a:r>
              <a:rPr lang="de-AT" altLang="de-DE" sz="1400" noProof="1">
                <a:cs typeface="Arial" panose="020B0604020202020204" pitchFamily="34" charset="0"/>
              </a:rPr>
              <a:t>-- Niederösterreich</a:t>
            </a:r>
            <a:br>
              <a:rPr lang="de-AT" altLang="de-DE" sz="1400" noProof="1">
                <a:cs typeface="Arial" panose="020B0604020202020204" pitchFamily="34" charset="0"/>
              </a:rPr>
            </a:br>
            <a:r>
              <a:rPr lang="de-AT" altLang="de-DE" sz="1400" noProof="1">
                <a:cs typeface="Arial" panose="020B0604020202020204" pitchFamily="34" charset="0"/>
              </a:rPr>
              <a:t>-- Steiermark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400" noProof="1">
                <a:cs typeface="Arial" panose="020B0604020202020204" pitchFamily="34" charset="0"/>
              </a:rPr>
              <a:t>OeMAG</a:t>
            </a:r>
            <a:endParaRPr lang="de-DE" altLang="de-DE" sz="1400" noProof="1">
              <a:cs typeface="Arial" panose="020B0604020202020204" pitchFamily="34" charset="0"/>
            </a:endParaRPr>
          </a:p>
        </p:txBody>
      </p:sp>
      <p:sp>
        <p:nvSpPr>
          <p:cNvPr id="24" name="Pfeil: Chevron 23">
            <a:extLst>
              <a:ext uri="{FF2B5EF4-FFF2-40B4-BE49-F238E27FC236}">
                <a16:creationId xmlns:a16="http://schemas.microsoft.com/office/drawing/2014/main" id="{8937D409-CEF2-4A56-B062-4392D04D0A64}"/>
              </a:ext>
            </a:extLst>
          </p:cNvPr>
          <p:cNvSpPr/>
          <p:nvPr/>
        </p:nvSpPr>
        <p:spPr bwMode="auto">
          <a:xfrm rot="5400000">
            <a:off x="8845820" y="2345256"/>
            <a:ext cx="204591" cy="257175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>
              <a:buClr>
                <a:srgbClr val="00946C"/>
              </a:buClr>
            </a:pPr>
            <a:endParaRPr lang="de-DE" sz="14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D635EEF-3D85-4251-9D22-2B76D863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05" y="5033654"/>
            <a:ext cx="3006190" cy="9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02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0FAA53-DBB1-4540-AF9F-9AC6553AE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8400" y="1482870"/>
            <a:ext cx="8229600" cy="4644113"/>
          </a:xfrm>
          <a:ln>
            <a:noFill/>
          </a:ln>
        </p:spPr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D08487-FF04-41D5-AEDC-32E99E696D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707757"/>
            <a:ext cx="7535663" cy="276999"/>
          </a:xfrm>
        </p:spPr>
        <p:txBody>
          <a:bodyPr/>
          <a:lstStyle/>
          <a:p>
            <a:r>
              <a:rPr lang="de-AT" dirty="0"/>
              <a:t>Partner nationaler &amp; internationaler Finanzierungs- &amp; Entwicklungsinstitutionen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EC2A9D-4CDD-4A47-BC9C-CA50E1E2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Geschäftsfeld: Consulting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A90000-24D7-43EA-8874-6345069CA2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136286" y="6342643"/>
            <a:ext cx="65724" cy="153888"/>
          </a:xfrm>
        </p:spPr>
        <p:txBody>
          <a:bodyPr/>
          <a:lstStyle/>
          <a:p>
            <a:r>
              <a:rPr lang="de-DE" altLang="de-DE" dirty="0"/>
              <a:t>5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5CA6A059-2701-457D-814A-61BD54CF0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663" y="1482869"/>
            <a:ext cx="8222400" cy="64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914186">
              <a:defRPr/>
            </a:pPr>
            <a:r>
              <a:rPr lang="de-AT" sz="14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Die KPC berät namhafte nationale und internationale Organisationen und Finanzinstitutionen</a:t>
            </a:r>
            <a:br>
              <a:rPr lang="de-AT" sz="14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</a:br>
            <a:r>
              <a:rPr lang="de-AT" sz="14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in den Fachgebieten Energie- und Energieeffizienz, Wasserwirtschaft,</a:t>
            </a:r>
            <a:br>
              <a:rPr lang="de-AT" sz="14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</a:br>
            <a:r>
              <a:rPr lang="de-AT" sz="14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internationale Entwicklungsfinanzierung und Klimaschutz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A6810230-4528-4972-8E69-B0DF158EF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627" y="3210913"/>
            <a:ext cx="2666270" cy="27691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180000" rIns="0" bIns="0" anchor="t" anchorCtr="0"/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technisch-wirtschaftliche Beratungsleistungen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Erstellung von (Markt-)Studien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Capacity Development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Policy Advice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Entwicklungszusammenarbeit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inhaltliche Expertise:</a:t>
            </a:r>
            <a:br>
              <a:rPr lang="de-AT" altLang="de-DE" sz="1200" noProof="1">
                <a:cs typeface="Arial" panose="020B0604020202020204" pitchFamily="34" charset="0"/>
              </a:rPr>
            </a:br>
            <a:r>
              <a:rPr lang="de-AT" altLang="de-DE" sz="1200" noProof="1">
                <a:cs typeface="Arial" panose="020B0604020202020204" pitchFamily="34" charset="0"/>
              </a:rPr>
              <a:t>-- Energie- &amp; Energieeffizienzbereich</a:t>
            </a:r>
            <a:br>
              <a:rPr lang="de-AT" altLang="de-DE" sz="1200" noProof="1">
                <a:cs typeface="Arial" panose="020B0604020202020204" pitchFamily="34" charset="0"/>
              </a:rPr>
            </a:br>
            <a:r>
              <a:rPr lang="de-AT" altLang="de-DE" sz="1200" noProof="1">
                <a:cs typeface="Arial" panose="020B0604020202020204" pitchFamily="34" charset="0"/>
              </a:rPr>
              <a:t>-- Wasserwirtschaft </a:t>
            </a:r>
            <a:br>
              <a:rPr lang="de-AT" altLang="de-DE" sz="1200" noProof="1">
                <a:cs typeface="Arial" panose="020B0604020202020204" pitchFamily="34" charset="0"/>
              </a:rPr>
            </a:br>
            <a:r>
              <a:rPr lang="de-AT" altLang="de-DE" sz="1200" noProof="1">
                <a:cs typeface="Arial" panose="020B0604020202020204" pitchFamily="34" charset="0"/>
              </a:rPr>
              <a:t>-- Int. Klimaschutz &amp; Klimafinanzierung</a:t>
            </a:r>
          </a:p>
        </p:txBody>
      </p:sp>
      <p:sp>
        <p:nvSpPr>
          <p:cNvPr id="16" name="Pfeil: Chevron 15">
            <a:extLst>
              <a:ext uri="{FF2B5EF4-FFF2-40B4-BE49-F238E27FC236}">
                <a16:creationId xmlns:a16="http://schemas.microsoft.com/office/drawing/2014/main" id="{536BCF1F-8DEB-452B-9060-9313BC6B73AE}"/>
              </a:ext>
            </a:extLst>
          </p:cNvPr>
          <p:cNvSpPr/>
          <p:nvPr/>
        </p:nvSpPr>
        <p:spPr bwMode="auto">
          <a:xfrm rot="5400000">
            <a:off x="3150744" y="2281877"/>
            <a:ext cx="204591" cy="257175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>
              <a:buClr>
                <a:srgbClr val="00946C"/>
              </a:buClr>
            </a:pPr>
            <a:endParaRPr lang="de-DE" sz="14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A9346796-2FE0-483D-85ED-3B43D78D7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670" y="2738362"/>
            <a:ext cx="266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914186">
              <a:defRPr/>
            </a:pPr>
            <a:r>
              <a:rPr lang="de-AT" sz="1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Leistungsspektrum nationales und internationales Consulting</a:t>
            </a: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56E7285F-4348-46EC-8FE0-487FDC49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9782" y="3208367"/>
            <a:ext cx="2671065" cy="21667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180000" rIns="0" bIns="0" numCol="2" spcCol="144000" anchor="t" anchorCtr="0"/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Weltbank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EBRD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EIB</a:t>
            </a:r>
          </a:p>
          <a:p>
            <a:pPr marL="171450" indent="-171450">
              <a:spcBef>
                <a:spcPts val="200"/>
              </a:spcBef>
              <a:spcAft>
                <a:spcPts val="6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EU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UNIDO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UNDP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OECD</a:t>
            </a:r>
          </a:p>
          <a:p>
            <a:pPr marL="171450" indent="-171450">
              <a:spcBef>
                <a:spcPts val="200"/>
              </a:spcBef>
              <a:spcAft>
                <a:spcPts val="6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GCF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KfW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GIZ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AFD</a:t>
            </a:r>
          </a:p>
          <a:p>
            <a:pPr marL="171450" indent="-171450">
              <a:spcBef>
                <a:spcPts val="200"/>
              </a:spcBef>
              <a:spcAft>
                <a:spcPts val="6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ADA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BMU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BMNT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IHS</a:t>
            </a:r>
            <a:endParaRPr lang="de-DE" altLang="de-DE" sz="1200" noProof="1">
              <a:cs typeface="Arial" panose="020B0604020202020204" pitchFamily="34" charset="0"/>
            </a:endParaRPr>
          </a:p>
        </p:txBody>
      </p:sp>
      <p:sp>
        <p:nvSpPr>
          <p:cNvPr id="24" name="Pfeil: Chevron 23">
            <a:extLst>
              <a:ext uri="{FF2B5EF4-FFF2-40B4-BE49-F238E27FC236}">
                <a16:creationId xmlns:a16="http://schemas.microsoft.com/office/drawing/2014/main" id="{8937D409-CEF2-4A56-B062-4392D04D0A64}"/>
              </a:ext>
            </a:extLst>
          </p:cNvPr>
          <p:cNvSpPr/>
          <p:nvPr/>
        </p:nvSpPr>
        <p:spPr bwMode="auto">
          <a:xfrm rot="5400000">
            <a:off x="5994726" y="2277596"/>
            <a:ext cx="204591" cy="257175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>
              <a:buClr>
                <a:srgbClr val="00946C"/>
              </a:buClr>
            </a:pPr>
            <a:endParaRPr lang="de-DE" sz="14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F042D74-0ACA-485C-934B-15B6A496E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044" y="2728650"/>
            <a:ext cx="2664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914186">
              <a:defRPr/>
            </a:pPr>
            <a:r>
              <a:rPr lang="de-AT" sz="1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Auftraggeber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B5A10101-EEB1-41C4-ACE5-4CC7DD668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32" y="3208366"/>
            <a:ext cx="2664000" cy="27691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180000" rIns="0" bIns="0" anchor="t" anchorCtr="0"/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Ost- &amp; Südosteuropa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Kaukasus-Region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Mittelmeer-Anrainerstaaten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Länderfokus abhängig von Auftraggebern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Österreich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  <a:buFont typeface="Wingdings" panose="05000000000000000000" pitchFamily="2" charset="2"/>
              <a:buChar char="§"/>
            </a:pPr>
            <a:endParaRPr lang="de-DE" altLang="de-DE" sz="1200" noProof="1">
              <a:cs typeface="Arial" panose="020B0604020202020204" pitchFamily="34" charset="0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640E0CAD-1646-4A53-BEAD-67ACAD29E951}"/>
              </a:ext>
            </a:extLst>
          </p:cNvPr>
          <p:cNvSpPr/>
          <p:nvPr/>
        </p:nvSpPr>
        <p:spPr bwMode="auto">
          <a:xfrm rot="5400000">
            <a:off x="8786747" y="2277596"/>
            <a:ext cx="204591" cy="257175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>
              <a:buClr>
                <a:srgbClr val="00946C"/>
              </a:buClr>
            </a:pPr>
            <a:endParaRPr lang="de-DE" sz="14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D3C074E3-AC84-4C6A-929F-852DA4DD5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065" y="2728650"/>
            <a:ext cx="26640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914186">
              <a:defRPr/>
            </a:pPr>
            <a:r>
              <a:rPr lang="de-AT" sz="1400" dirty="0">
                <a:latin typeface="+mj-lt"/>
                <a:cs typeface="Arial" panose="020B0604020202020204" pitchFamily="34" charset="0"/>
              </a:rPr>
              <a:t>Märkte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E83B789-8020-441B-B572-4BE7061A8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39" y="5279268"/>
            <a:ext cx="2124000" cy="69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38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0FAA53-DBB1-4540-AF9F-9AC6553AE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8400" y="1457931"/>
            <a:ext cx="8229600" cy="4644113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D08487-FF04-41D5-AEDC-32E99E696D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694298"/>
            <a:ext cx="6713135" cy="276999"/>
          </a:xfrm>
        </p:spPr>
        <p:txBody>
          <a:bodyPr/>
          <a:lstStyle/>
          <a:p>
            <a:r>
              <a:rPr lang="de-AT" dirty="0">
                <a:latin typeface="Calibri Light" panose="020F0302020204030204" pitchFamily="34" charset="0"/>
                <a:cs typeface="Times New Roman" pitchFamily="18" charset="0"/>
              </a:rPr>
              <a:t>Plattform zur freiwilligen Kompensation von CO</a:t>
            </a:r>
            <a:r>
              <a:rPr lang="de-AT" baseline="-25000" dirty="0">
                <a:latin typeface="Calibri Light" panose="020F0302020204030204" pitchFamily="34" charset="0"/>
                <a:cs typeface="Times New Roman" pitchFamily="18" charset="0"/>
              </a:rPr>
              <a:t>2</a:t>
            </a:r>
            <a:r>
              <a:rPr lang="de-AT" dirty="0">
                <a:latin typeface="Calibri Light" panose="020F0302020204030204" pitchFamily="34" charset="0"/>
                <a:cs typeface="Times New Roman" pitchFamily="18" charset="0"/>
              </a:rPr>
              <a:t> - Emissionen</a:t>
            </a:r>
            <a:endParaRPr lang="de-AT" dirty="0">
              <a:latin typeface="Calibri Light" panose="020F03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EC2A9D-4CDD-4A47-BC9C-CA50E1E2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Climate Austria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A90000-24D7-43EA-8874-6345069CA2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136286" y="6342643"/>
            <a:ext cx="65724" cy="153888"/>
          </a:xfrm>
        </p:spPr>
        <p:txBody>
          <a:bodyPr/>
          <a:lstStyle/>
          <a:p>
            <a:r>
              <a:rPr lang="de-DE" altLang="de-DE" dirty="0"/>
              <a:t>7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5CA6A059-2701-457D-814A-61BD54CF0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453" y="1466171"/>
            <a:ext cx="8222400" cy="64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914186">
              <a:defRPr/>
            </a:pPr>
            <a:r>
              <a:rPr lang="de-AT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Aktiven Klimaschutz betreiben bedeutet:</a:t>
            </a:r>
          </a:p>
          <a:p>
            <a:pPr algn="ctr" defTabSz="914186">
              <a:defRPr/>
            </a:pPr>
            <a:r>
              <a:rPr lang="de-AT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Sich seiner Verantwortung bewusst zu sein und einen persönlichen Beitrag zu leisten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A6810230-4528-4972-8E69-B0DF158EF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557" y="2471859"/>
            <a:ext cx="3600000" cy="25008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180000" rIns="0" bIns="0" anchor="t" anchorCtr="0"/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</a:pPr>
            <a:r>
              <a:rPr lang="de-DE" altLang="de-DE" sz="1400" spc="40" noProof="1">
                <a:solidFill>
                  <a:srgbClr val="00438D"/>
                </a:solidFill>
                <a:cs typeface="Arial" panose="020B0604020202020204" pitchFamily="34" charset="0"/>
              </a:rPr>
              <a:t>Die Plattform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438D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solidFill>
                  <a:srgbClr val="0A4688"/>
                </a:solidFill>
                <a:cs typeface="Arial" panose="020B0604020202020204" pitchFamily="34" charset="0"/>
              </a:rPr>
              <a:t>2008</a:t>
            </a:r>
            <a:r>
              <a:rPr lang="de-AT" altLang="de-DE" sz="1200" noProof="1">
                <a:cs typeface="Arial" panose="020B0604020202020204" pitchFamily="34" charset="0"/>
              </a:rPr>
              <a:t> in Kooperation mit dem BMNT und Austrian Airlines gegründet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438D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Der </a:t>
            </a:r>
            <a:r>
              <a:rPr lang="de-AT" altLang="de-DE" sz="1200" noProof="1">
                <a:solidFill>
                  <a:srgbClr val="0A4688"/>
                </a:solidFill>
                <a:cs typeface="Arial" panose="020B0604020202020204" pitchFamily="34" charset="0"/>
              </a:rPr>
              <a:t>CO</a:t>
            </a:r>
            <a:r>
              <a:rPr lang="de-AT" altLang="de-DE" sz="1200" baseline="-25000" noProof="1">
                <a:solidFill>
                  <a:srgbClr val="0A4688"/>
                </a:solidFill>
                <a:cs typeface="Arial" panose="020B0604020202020204" pitchFamily="34" charset="0"/>
              </a:rPr>
              <a:t>2</a:t>
            </a:r>
            <a:r>
              <a:rPr lang="de-AT" altLang="de-DE" sz="1200" noProof="1">
                <a:solidFill>
                  <a:srgbClr val="0A4688"/>
                </a:solidFill>
                <a:cs typeface="Arial" panose="020B0604020202020204" pitchFamily="34" charset="0"/>
              </a:rPr>
              <a:t>-Rechne</a:t>
            </a:r>
            <a:r>
              <a:rPr lang="de-AT" altLang="de-DE" sz="1200" noProof="1">
                <a:cs typeface="Arial" panose="020B0604020202020204" pitchFamily="34" charset="0"/>
              </a:rPr>
              <a:t>r von Climate Austria berechnet den CO</a:t>
            </a:r>
            <a:r>
              <a:rPr lang="de-AT" altLang="de-DE" sz="1200" baseline="-25000" noProof="1">
                <a:cs typeface="Arial" panose="020B0604020202020204" pitchFamily="34" charset="0"/>
              </a:rPr>
              <a:t>2</a:t>
            </a:r>
            <a:r>
              <a:rPr lang="de-AT" altLang="de-DE" sz="1200" noProof="1">
                <a:cs typeface="Arial" panose="020B0604020202020204" pitchFamily="34" charset="0"/>
              </a:rPr>
              <a:t>-Ausstoß im Unternehmensumfeld und Alltag (fliegen, Auto fahren, heizen, kühlen, Strom)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438D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Durch eine </a:t>
            </a:r>
            <a:r>
              <a:rPr lang="de-AT" altLang="de-DE" sz="1200" noProof="1">
                <a:solidFill>
                  <a:srgbClr val="0A4688"/>
                </a:solidFill>
                <a:cs typeface="Arial" panose="020B0604020202020204" pitchFamily="34" charset="0"/>
              </a:rPr>
              <a:t>freiwillige Spende </a:t>
            </a:r>
            <a:r>
              <a:rPr lang="de-AT" altLang="de-DE" sz="1200" noProof="1">
                <a:cs typeface="Arial" panose="020B0604020202020204" pitchFamily="34" charset="0"/>
              </a:rPr>
              <a:t>wird der verursachte CO</a:t>
            </a:r>
            <a:r>
              <a:rPr lang="de-AT" altLang="de-DE" sz="1200" baseline="-25000" noProof="1">
                <a:cs typeface="Arial" panose="020B0604020202020204" pitchFamily="34" charset="0"/>
              </a:rPr>
              <a:t>2</a:t>
            </a:r>
            <a:r>
              <a:rPr lang="de-AT" altLang="de-DE" sz="1200" noProof="1">
                <a:cs typeface="Arial" panose="020B0604020202020204" pitchFamily="34" charset="0"/>
              </a:rPr>
              <a:t>--Ausstoß an anderer Stelle eingespart = CO</a:t>
            </a:r>
            <a:r>
              <a:rPr lang="de-AT" altLang="de-DE" sz="1200" baseline="-25000" noProof="1">
                <a:cs typeface="Arial" panose="020B0604020202020204" pitchFamily="34" charset="0"/>
              </a:rPr>
              <a:t>2-</a:t>
            </a:r>
            <a:r>
              <a:rPr lang="de-AT" altLang="de-DE" sz="1200" noProof="1">
                <a:cs typeface="Arial" panose="020B0604020202020204" pitchFamily="34" charset="0"/>
              </a:rPr>
              <a:t>Kompensation</a:t>
            </a:r>
            <a:br>
              <a:rPr lang="de-AT" altLang="de-DE" sz="1200" noProof="1">
                <a:cs typeface="Arial" panose="020B0604020202020204" pitchFamily="34" charset="0"/>
              </a:rPr>
            </a:br>
            <a:r>
              <a:rPr lang="de-AT" altLang="de-DE" sz="1200" noProof="1">
                <a:cs typeface="Arial" panose="020B0604020202020204" pitchFamily="34" charset="0"/>
              </a:rPr>
              <a:t>Die </a:t>
            </a:r>
            <a:r>
              <a:rPr lang="de-AT" altLang="de-DE" sz="1200" noProof="1">
                <a:solidFill>
                  <a:srgbClr val="0A4688"/>
                </a:solidFill>
                <a:cs typeface="Arial" panose="020B0604020202020204" pitchFamily="34" charset="0"/>
              </a:rPr>
              <a:t>KPC verwaltet </a:t>
            </a:r>
            <a:r>
              <a:rPr lang="de-AT" altLang="de-DE" sz="1200" noProof="1">
                <a:cs typeface="Arial" panose="020B0604020202020204" pitchFamily="34" charset="0"/>
              </a:rPr>
              <a:t>die Beiträge und unterstützt damit </a:t>
            </a:r>
            <a:r>
              <a:rPr lang="de-AT" altLang="de-DE" sz="1200" noProof="1">
                <a:solidFill>
                  <a:srgbClr val="0A4688"/>
                </a:solidFill>
                <a:cs typeface="Arial" panose="020B0604020202020204" pitchFamily="34" charset="0"/>
              </a:rPr>
              <a:t>Klimaschutzprojekte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438D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cs typeface="Arial" panose="020B0604020202020204" pitchFamily="34" charset="0"/>
              </a:rPr>
              <a:t>Mehr über Climate Austria erfahren Sie unter: </a:t>
            </a:r>
            <a:r>
              <a:rPr lang="de-AT" altLang="de-DE" sz="1200" noProof="1">
                <a:solidFill>
                  <a:srgbClr val="0A4688"/>
                </a:solidFill>
                <a:latin typeface="+mj-lt"/>
                <a:cs typeface="Arial" panose="020B0604020202020204" pitchFamily="34" charset="0"/>
              </a:rPr>
              <a:t>www.climateaustria.at</a:t>
            </a:r>
          </a:p>
        </p:txBody>
      </p:sp>
      <p:sp>
        <p:nvSpPr>
          <p:cNvPr id="16" name="Pfeil: Chevron 15">
            <a:extLst>
              <a:ext uri="{FF2B5EF4-FFF2-40B4-BE49-F238E27FC236}">
                <a16:creationId xmlns:a16="http://schemas.microsoft.com/office/drawing/2014/main" id="{536BCF1F-8DEB-452B-9060-9313BC6B73AE}"/>
              </a:ext>
            </a:extLst>
          </p:cNvPr>
          <p:cNvSpPr/>
          <p:nvPr/>
        </p:nvSpPr>
        <p:spPr bwMode="auto">
          <a:xfrm rot="5400000">
            <a:off x="3847850" y="2173069"/>
            <a:ext cx="204591" cy="257175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>
              <a:buClr>
                <a:srgbClr val="00946C"/>
              </a:buClr>
            </a:pPr>
            <a:endParaRPr lang="de-DE" sz="14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Pfeil: Chevron 23">
            <a:extLst>
              <a:ext uri="{FF2B5EF4-FFF2-40B4-BE49-F238E27FC236}">
                <a16:creationId xmlns:a16="http://schemas.microsoft.com/office/drawing/2014/main" id="{8937D409-CEF2-4A56-B062-4392D04D0A64}"/>
              </a:ext>
            </a:extLst>
          </p:cNvPr>
          <p:cNvSpPr/>
          <p:nvPr/>
        </p:nvSpPr>
        <p:spPr bwMode="auto">
          <a:xfrm rot="5400000">
            <a:off x="8230892" y="2168788"/>
            <a:ext cx="204591" cy="257175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>
              <a:buClr>
                <a:srgbClr val="00946C"/>
              </a:buClr>
            </a:pPr>
            <a:endParaRPr lang="de-DE" sz="14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D4216D03-7D4E-4829-A1BC-6A9AFDB5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927" y="2471859"/>
            <a:ext cx="3600000" cy="29874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180000" rIns="0" bIns="0" anchor="t" anchorCtr="0"/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946C"/>
              </a:buClr>
            </a:pPr>
            <a:r>
              <a:rPr lang="de-DE" altLang="de-DE" sz="1400" spc="40" noProof="1">
                <a:solidFill>
                  <a:srgbClr val="00438D"/>
                </a:solidFill>
                <a:cs typeface="Arial" panose="020B0604020202020204" pitchFamily="34" charset="0"/>
              </a:rPr>
              <a:t>Die Projekte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438D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solidFill>
                  <a:srgbClr val="0A4688"/>
                </a:solidFill>
                <a:cs typeface="Arial" panose="020B0604020202020204" pitchFamily="34" charset="0"/>
              </a:rPr>
              <a:t>Cook Stoves</a:t>
            </a:r>
            <a:r>
              <a:rPr lang="de-AT" altLang="de-DE" sz="1200" noProof="1">
                <a:cs typeface="Arial" panose="020B0604020202020204" pitchFamily="34" charset="0"/>
              </a:rPr>
              <a:t>: Energiesparöfen für Familien in Kenianischen Dörfern, der reduzierte Bedarf an Feuerholz und die damit vermiedene Abholzung</a:t>
            </a:r>
            <a:br>
              <a:rPr lang="de-AT" altLang="de-DE" sz="1200" noProof="1">
                <a:cs typeface="Arial" panose="020B0604020202020204" pitchFamily="34" charset="0"/>
              </a:rPr>
            </a:br>
            <a:r>
              <a:rPr lang="de-AT" altLang="de-DE" sz="1200" noProof="1">
                <a:cs typeface="Arial" panose="020B0604020202020204" pitchFamily="34" charset="0"/>
              </a:rPr>
              <a:t>führen zu einer jährlichen CO</a:t>
            </a:r>
            <a:r>
              <a:rPr lang="de-AT" altLang="de-DE" sz="1200" baseline="-25000" noProof="1">
                <a:cs typeface="Arial" panose="020B0604020202020204" pitchFamily="34" charset="0"/>
              </a:rPr>
              <a:t>2</a:t>
            </a:r>
            <a:r>
              <a:rPr lang="de-AT" altLang="de-DE" sz="1200" noProof="1">
                <a:cs typeface="Arial" panose="020B0604020202020204" pitchFamily="34" charset="0"/>
              </a:rPr>
              <a:t>-Einsparung je</a:t>
            </a:r>
            <a:br>
              <a:rPr lang="de-AT" altLang="de-DE" sz="1200" noProof="1">
                <a:cs typeface="Arial" panose="020B0604020202020204" pitchFamily="34" charset="0"/>
              </a:rPr>
            </a:br>
            <a:r>
              <a:rPr lang="de-AT" altLang="de-DE" sz="1200" noProof="1">
                <a:cs typeface="Arial" panose="020B0604020202020204" pitchFamily="34" charset="0"/>
              </a:rPr>
              <a:t>Kochstelle von drei Tonnen CO</a:t>
            </a:r>
            <a:r>
              <a:rPr lang="de-AT" altLang="de-DE" sz="1200" baseline="-25000" noProof="1">
                <a:cs typeface="Arial" panose="020B0604020202020204" pitchFamily="34" charset="0"/>
              </a:rPr>
              <a:t>2</a:t>
            </a:r>
            <a:r>
              <a:rPr lang="de-AT" altLang="de-DE" sz="1200" noProof="1">
                <a:cs typeface="Arial" panose="020B0604020202020204" pitchFamily="34" charset="0"/>
              </a:rPr>
              <a:t>- Emissionen.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438D"/>
              </a:buClr>
              <a:buFont typeface="Wingdings" panose="05000000000000000000" pitchFamily="2" charset="2"/>
              <a:buChar char="§"/>
            </a:pPr>
            <a:endParaRPr lang="de-AT" altLang="de-DE" sz="1200" noProof="1">
              <a:cs typeface="Arial" panose="020B0604020202020204" pitchFamily="34" charset="0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438D"/>
              </a:buClr>
              <a:buFont typeface="Wingdings" panose="05000000000000000000" pitchFamily="2" charset="2"/>
              <a:buChar char="§"/>
            </a:pPr>
            <a:r>
              <a:rPr lang="de-AT" altLang="de-DE" sz="1200" noProof="1">
                <a:solidFill>
                  <a:srgbClr val="0A4688"/>
                </a:solidFill>
                <a:cs typeface="Arial" panose="020B0604020202020204" pitchFamily="34" charset="0"/>
              </a:rPr>
              <a:t>Kleinwasserkraftwerk zur Versorgung der Gollinghütte</a:t>
            </a:r>
            <a:r>
              <a:rPr lang="de-AT" altLang="de-DE" sz="1200" noProof="1">
                <a:cs typeface="Arial" panose="020B0604020202020204" pitchFamily="34" charset="0"/>
              </a:rPr>
              <a:t>: Wasserkraftwerk mit einer Leistung von 11kW zur umweltfreundlichen Stormversorgung errichtet,</a:t>
            </a:r>
            <a:br>
              <a:rPr lang="de-AT" altLang="de-DE" sz="1200" noProof="1">
                <a:cs typeface="Arial" panose="020B0604020202020204" pitchFamily="34" charset="0"/>
              </a:rPr>
            </a:br>
            <a:r>
              <a:rPr lang="de-AT" altLang="de-DE" sz="1200" noProof="1">
                <a:cs typeface="Arial" panose="020B0604020202020204" pitchFamily="34" charset="0"/>
              </a:rPr>
              <a:t>damit werden die Hüttenseilbahn, die Umwälzpumpe der vollbiologischen Kläranlage, die Warmwasser-erzeugung sowie die Beleuchtung, die Kühlschränke</a:t>
            </a:r>
            <a:br>
              <a:rPr lang="de-AT" altLang="de-DE" sz="1200" noProof="1">
                <a:cs typeface="Arial" panose="020B0604020202020204" pitchFamily="34" charset="0"/>
              </a:rPr>
            </a:br>
            <a:r>
              <a:rPr lang="de-AT" altLang="de-DE" sz="1200" noProof="1">
                <a:cs typeface="Arial" panose="020B0604020202020204" pitchFamily="34" charset="0"/>
              </a:rPr>
              <a:t>und die Küchengeräte versorgt. Durch die Maßnahme können über die Nutzungsdauer von 15 Jahren 319 Tonnen CO</a:t>
            </a:r>
            <a:r>
              <a:rPr lang="de-AT" altLang="de-DE" sz="1200" baseline="-25000" noProof="1">
                <a:cs typeface="Arial" panose="020B0604020202020204" pitchFamily="34" charset="0"/>
              </a:rPr>
              <a:t>2</a:t>
            </a:r>
            <a:r>
              <a:rPr lang="de-AT" altLang="de-DE" sz="1200" noProof="1">
                <a:cs typeface="Arial" panose="020B0604020202020204" pitchFamily="34" charset="0"/>
              </a:rPr>
              <a:t>-Emissionen vermieden werden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8E2C9103-8190-4FF9-962E-FD8DA2F09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335" y="6501810"/>
            <a:ext cx="1665516" cy="2497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457200"/>
            <a:r>
              <a:rPr lang="de-DE" sz="1200" dirty="0">
                <a:solidFill>
                  <a:srgbClr val="0A4688"/>
                </a:solidFill>
                <a:latin typeface="+mj-lt"/>
              </a:rPr>
              <a:t>www.climateaustria.at</a:t>
            </a:r>
          </a:p>
        </p:txBody>
      </p:sp>
      <p:pic>
        <p:nvPicPr>
          <p:cNvPr id="21" name="Picture 60">
            <a:extLst>
              <a:ext uri="{FF2B5EF4-FFF2-40B4-BE49-F238E27FC236}">
                <a16:creationId xmlns:a16="http://schemas.microsoft.com/office/drawing/2014/main" id="{592B71AE-DC06-4A97-8416-F3C8184D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57" y="5186106"/>
            <a:ext cx="1332000" cy="51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6E393FFB-B9FF-4FC9-8174-75C0B25A98DF}"/>
              </a:ext>
            </a:extLst>
          </p:cNvPr>
          <p:cNvCxnSpPr>
            <a:cxnSpLocks/>
          </p:cNvCxnSpPr>
          <p:nvPr/>
        </p:nvCxnSpPr>
        <p:spPr>
          <a:xfrm>
            <a:off x="2759776" y="2511183"/>
            <a:ext cx="2520000" cy="0"/>
          </a:xfrm>
          <a:prstGeom prst="line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18">
            <a:extLst>
              <a:ext uri="{FF2B5EF4-FFF2-40B4-BE49-F238E27FC236}">
                <a16:creationId xmlns:a16="http://schemas.microsoft.com/office/drawing/2014/main" id="{FB22B080-F696-43B3-8314-E8A2412C70E1}"/>
              </a:ext>
            </a:extLst>
          </p:cNvPr>
          <p:cNvCxnSpPr>
            <a:cxnSpLocks/>
          </p:cNvCxnSpPr>
          <p:nvPr/>
        </p:nvCxnSpPr>
        <p:spPr>
          <a:xfrm>
            <a:off x="7052246" y="2521929"/>
            <a:ext cx="2520000" cy="0"/>
          </a:xfrm>
          <a:prstGeom prst="line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17">
            <a:extLst>
              <a:ext uri="{FF2B5EF4-FFF2-40B4-BE49-F238E27FC236}">
                <a16:creationId xmlns:a16="http://schemas.microsoft.com/office/drawing/2014/main" id="{6E393FFB-B9FF-4FC9-8174-75C0B25A98DF}"/>
              </a:ext>
            </a:extLst>
          </p:cNvPr>
          <p:cNvCxnSpPr>
            <a:cxnSpLocks/>
          </p:cNvCxnSpPr>
          <p:nvPr/>
        </p:nvCxnSpPr>
        <p:spPr>
          <a:xfrm>
            <a:off x="2768736" y="5864088"/>
            <a:ext cx="2520000" cy="0"/>
          </a:xfrm>
          <a:prstGeom prst="line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18">
            <a:extLst>
              <a:ext uri="{FF2B5EF4-FFF2-40B4-BE49-F238E27FC236}">
                <a16:creationId xmlns:a16="http://schemas.microsoft.com/office/drawing/2014/main" id="{FB22B080-F696-43B3-8314-E8A2412C70E1}"/>
              </a:ext>
            </a:extLst>
          </p:cNvPr>
          <p:cNvCxnSpPr>
            <a:cxnSpLocks/>
          </p:cNvCxnSpPr>
          <p:nvPr/>
        </p:nvCxnSpPr>
        <p:spPr>
          <a:xfrm>
            <a:off x="7061206" y="5874834"/>
            <a:ext cx="2520000" cy="0"/>
          </a:xfrm>
          <a:prstGeom prst="line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34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14552956" y="6342643"/>
            <a:ext cx="65724" cy="1538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DA62-7663-46B4-B8BD-F955B544289C}" type="slidenum"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87888A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87888A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chemeClr val="tx1"/>
                </a:solidFill>
              </a:rPr>
              <a:t>Wer ist die KPC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chemeClr val="bg1"/>
                </a:solidFill>
              </a:rPr>
              <a:t>Weniger fossile CO</a:t>
            </a:r>
            <a:r>
              <a:rPr lang="de-DE" baseline="-25000" dirty="0">
                <a:solidFill>
                  <a:schemeClr val="bg1"/>
                </a:solidFill>
              </a:rPr>
              <a:t>2</a:t>
            </a:r>
            <a:r>
              <a:rPr lang="de-DE" dirty="0">
                <a:solidFill>
                  <a:schemeClr val="bg1"/>
                </a:solidFill>
              </a:rPr>
              <a:t>-Emissionen - Veränderung ohne Alternative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Förderungen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36C432-1BBD-480B-B89C-AFF0FBC72AD3}"/>
              </a:ext>
            </a:extLst>
          </p:cNvPr>
          <p:cNvSpPr txBox="1">
            <a:spLocks/>
          </p:cNvSpPr>
          <p:nvPr/>
        </p:nvSpPr>
        <p:spPr bwMode="gray">
          <a:xfrm>
            <a:off x="609600" y="3032037"/>
            <a:ext cx="10961080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Klima- und Energie-Modellregionen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CB17ADD1-4ED9-4EC2-9109-79E67787FA15}"/>
              </a:ext>
            </a:extLst>
          </p:cNvPr>
          <p:cNvSpPr txBox="1">
            <a:spLocks/>
          </p:cNvSpPr>
          <p:nvPr/>
        </p:nvSpPr>
        <p:spPr bwMode="gray">
          <a:xfrm>
            <a:off x="609600" y="3528837"/>
            <a:ext cx="10961080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800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1pPr>
            <a:lvl2pPr marL="180975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361950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534988" indent="-173038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715963" indent="-180975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Calibri Light" panose="020F030202020403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Investförderungen</a:t>
            </a:r>
            <a:r>
              <a:rPr lang="de-DE" dirty="0"/>
              <a:t> in den KEMs</a:t>
            </a:r>
          </a:p>
        </p:txBody>
      </p:sp>
    </p:spTree>
    <p:extLst>
      <p:ext uri="{BB962C8B-B14F-4D97-AF65-F5344CB8AC3E}">
        <p14:creationId xmlns:p14="http://schemas.microsoft.com/office/powerpoint/2010/main" val="328384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8AC9DA-8B89-4CC6-B982-590AEF9514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Temperaturentwicklung in Österreich gegenüber langjährigem Durchschnitt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3CCF2F-28A7-4761-B87A-4782DC88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Es wird spürbar wärmer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C581B0-A7A4-45BA-B870-570FF1355B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7A95F0-8EEC-4534-96A4-B335D8737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83"/>
          <a:stretch/>
        </p:blipFill>
        <p:spPr>
          <a:xfrm>
            <a:off x="618147" y="1464816"/>
            <a:ext cx="10638236" cy="469503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028EA44-62BD-4025-BDE7-C7E8EE308BEE}"/>
              </a:ext>
            </a:extLst>
          </p:cNvPr>
          <p:cNvSpPr txBox="1"/>
          <p:nvPr/>
        </p:nvSpPr>
        <p:spPr>
          <a:xfrm>
            <a:off x="8939832" y="5809285"/>
            <a:ext cx="2630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050" dirty="0"/>
              <a:t>Aus Faktencheck Energiewende 2017/2018</a:t>
            </a:r>
          </a:p>
          <a:p>
            <a:pPr algn="r"/>
            <a:r>
              <a:rPr lang="de-AT" sz="1050" dirty="0"/>
              <a:t>Grafikquelle: ZAMG</a:t>
            </a:r>
          </a:p>
        </p:txBody>
      </p:sp>
    </p:spTree>
    <p:extLst>
      <p:ext uri="{BB962C8B-B14F-4D97-AF65-F5344CB8AC3E}">
        <p14:creationId xmlns:p14="http://schemas.microsoft.com/office/powerpoint/2010/main" val="98251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50E671-3A8F-4850-B550-F66E7A7B45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1" y="1786955"/>
            <a:ext cx="5069631" cy="4200345"/>
          </a:xfrm>
        </p:spPr>
        <p:txBody>
          <a:bodyPr/>
          <a:lstStyle/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Pariser Klimaschutzabkommen sieht vor, die globale </a:t>
            </a:r>
            <a:r>
              <a:rPr lang="de-AT" sz="1600" b="1" dirty="0"/>
              <a:t>Temperaturerhöhung auf deutlich unter 2°C </a:t>
            </a:r>
            <a:r>
              <a:rPr lang="de-AT" sz="1600" dirty="0"/>
              <a:t>zu beschränken (angestrebt wird &lt; +1,5°C)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AT" sz="1600" dirty="0"/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Weltklimarat (IPCC) hält 1,5°C Grenze für </a:t>
            </a:r>
            <a:r>
              <a:rPr lang="de-AT" sz="1600" b="1" dirty="0"/>
              <a:t>machbar</a:t>
            </a:r>
            <a:r>
              <a:rPr lang="de-AT" sz="1600" dirty="0"/>
              <a:t> sofern </a:t>
            </a:r>
            <a:r>
              <a:rPr lang="de-AT" sz="1600" b="1" dirty="0"/>
              <a:t>„rasche, weitreichende und beispiellose Systemübergänge“ </a:t>
            </a:r>
            <a:r>
              <a:rPr lang="de-AT" sz="1600" dirty="0"/>
              <a:t>in allen wichtigen Sektoren der Weltwirtschaft und Gesellschaft erfolgen – bei Energie, Industrie, Verkehr, Gebäuden, Städten und in der Landnutzung.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AT" sz="1600" dirty="0"/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AT" sz="1600" dirty="0"/>
              <a:t>Bis 2030 müsste der </a:t>
            </a:r>
            <a:r>
              <a:rPr lang="de-AT" sz="1600" b="1" dirty="0"/>
              <a:t>weltweite Treibhausgasausstoß </a:t>
            </a:r>
            <a:r>
              <a:rPr lang="de-AT" sz="1600" dirty="0"/>
              <a:t>um rund 45 % gegenüber dem Niveau von 2010 sinken, um dann </a:t>
            </a:r>
            <a:r>
              <a:rPr lang="de-AT" sz="1600" b="1" dirty="0"/>
              <a:t>2050 </a:t>
            </a:r>
            <a:r>
              <a:rPr lang="de-AT" b="1" dirty="0"/>
              <a:t>bei „netto null“</a:t>
            </a:r>
            <a:r>
              <a:rPr lang="de-AT" dirty="0"/>
              <a:t> zu liegen.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3DC013-3177-4097-8937-60F8401C1F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Abgeleitet von internationalen und EU-Zielen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2CC925-802B-4D1B-B816-9353EA57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Nationale Zielsetzungen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338694-42B6-4265-A2AD-D4AC2405E4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CDA62-7663-46B4-B8BD-F955B544289C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188BC4A-0C1F-452C-94DF-4DFA564C01FA}"/>
              </a:ext>
            </a:extLst>
          </p:cNvPr>
          <p:cNvGrpSpPr/>
          <p:nvPr/>
        </p:nvGrpSpPr>
        <p:grpSpPr>
          <a:xfrm>
            <a:off x="5604833" y="1820741"/>
            <a:ext cx="5965847" cy="3524256"/>
            <a:chOff x="1633543" y="1289060"/>
            <a:chExt cx="5965847" cy="3524256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80396BF-6412-4B3A-95DA-E02956342DFD}"/>
                </a:ext>
              </a:extLst>
            </p:cNvPr>
            <p:cNvSpPr/>
            <p:nvPr/>
          </p:nvSpPr>
          <p:spPr bwMode="auto">
            <a:xfrm>
              <a:off x="1860551" y="2258895"/>
              <a:ext cx="2167772" cy="761667"/>
            </a:xfrm>
            <a:prstGeom prst="rect">
              <a:avLst/>
            </a:prstGeom>
            <a:solidFill>
              <a:srgbClr val="E271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Erneuerbare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82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Anteil erneuerbare Energien am Bruttoendenergieverbrauch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8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9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Subziel</a:t>
              </a:r>
              <a:r>
                <a:rPr lang="de-AT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Strom aus Erneuerbaren</a:t>
              </a:r>
            </a:p>
          </p:txBody>
        </p:sp>
        <p:pic>
          <p:nvPicPr>
            <p:cNvPr id="7" name="Picture 40" descr="EU">
              <a:extLst>
                <a:ext uri="{FF2B5EF4-FFF2-40B4-BE49-F238E27FC236}">
                  <a16:creationId xmlns:a16="http://schemas.microsoft.com/office/drawing/2014/main" id="{BDBAB564-5D6B-4D2B-9AC4-49919DA8F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25637" y="1720028"/>
              <a:ext cx="901432" cy="53881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3" descr="oesterreich">
              <a:extLst>
                <a:ext uri="{FF2B5EF4-FFF2-40B4-BE49-F238E27FC236}">
                  <a16:creationId xmlns:a16="http://schemas.microsoft.com/office/drawing/2014/main" id="{4123CFF6-4D20-4330-A19C-8237FCBC6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0725" y="1708272"/>
              <a:ext cx="892395" cy="555359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0" descr="EU">
              <a:extLst>
                <a:ext uri="{FF2B5EF4-FFF2-40B4-BE49-F238E27FC236}">
                  <a16:creationId xmlns:a16="http://schemas.microsoft.com/office/drawing/2014/main" id="{C100B884-C22F-4D23-8D3C-B28B87296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13117" y="1708261"/>
              <a:ext cx="892395" cy="553332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3" descr="oesterreich">
              <a:extLst>
                <a:ext uri="{FF2B5EF4-FFF2-40B4-BE49-F238E27FC236}">
                  <a16:creationId xmlns:a16="http://schemas.microsoft.com/office/drawing/2014/main" id="{0E1FCD4B-C779-483F-B408-C43EE0158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519" y="1708798"/>
              <a:ext cx="888503" cy="55279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F5249CC-1EBE-42E2-AD2E-74DFC7A55723}"/>
                </a:ext>
              </a:extLst>
            </p:cNvPr>
            <p:cNvSpPr/>
            <p:nvPr/>
          </p:nvSpPr>
          <p:spPr bwMode="auto">
            <a:xfrm>
              <a:off x="4021869" y="3779595"/>
              <a:ext cx="905203" cy="762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</a:rPr>
                <a:t>-10%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E91A69C-EA70-45EF-A183-4F58DED28434}"/>
                </a:ext>
              </a:extLst>
            </p:cNvPr>
            <p:cNvSpPr/>
            <p:nvPr/>
          </p:nvSpPr>
          <p:spPr bwMode="auto">
            <a:xfrm>
              <a:off x="4927078" y="3773251"/>
              <a:ext cx="886047" cy="7683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-16%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825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(2016: -11%)</a:t>
              </a:r>
              <a:endParaRPr lang="de-AT" sz="8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C42FE2E-D587-448A-BD24-110F24B2B085}"/>
                </a:ext>
              </a:extLst>
            </p:cNvPr>
            <p:cNvSpPr/>
            <p:nvPr/>
          </p:nvSpPr>
          <p:spPr bwMode="auto">
            <a:xfrm>
              <a:off x="5812513" y="3779595"/>
              <a:ext cx="872683" cy="762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-30%</a:t>
              </a:r>
              <a:endParaRPr lang="de-AT" sz="105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E43AE4E-D41C-40C9-B573-3FB20D0EF3E4}"/>
                </a:ext>
              </a:extLst>
            </p:cNvPr>
            <p:cNvSpPr/>
            <p:nvPr/>
          </p:nvSpPr>
          <p:spPr bwMode="auto">
            <a:xfrm>
              <a:off x="6685195" y="3779595"/>
              <a:ext cx="914188" cy="762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-36%**</a:t>
              </a:r>
              <a:endParaRPr lang="de-AT" sz="105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418FC71-8062-4E10-9827-C76397D4B5F9}"/>
                </a:ext>
              </a:extLst>
            </p:cNvPr>
            <p:cNvSpPr/>
            <p:nvPr/>
          </p:nvSpPr>
          <p:spPr bwMode="auto">
            <a:xfrm>
              <a:off x="4028325" y="2258900"/>
              <a:ext cx="898747" cy="746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05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05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C2E81E0-1A10-4BA4-98FB-25361D861544}"/>
                </a:ext>
              </a:extLst>
            </p:cNvPr>
            <p:cNvSpPr/>
            <p:nvPr/>
          </p:nvSpPr>
          <p:spPr bwMode="auto">
            <a:xfrm>
              <a:off x="4914267" y="2258900"/>
              <a:ext cx="875111" cy="746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751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34%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825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(2016: 33,5%)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825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8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898E711-01DE-426D-8ACB-390AA1B7200B}"/>
                </a:ext>
              </a:extLst>
            </p:cNvPr>
            <p:cNvSpPr/>
            <p:nvPr/>
          </p:nvSpPr>
          <p:spPr bwMode="auto">
            <a:xfrm>
              <a:off x="5789373" y="2258900"/>
              <a:ext cx="983059" cy="746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6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32%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051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051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017F121-41A9-4F71-A88B-5021D6ADD320}"/>
                </a:ext>
              </a:extLst>
            </p:cNvPr>
            <p:cNvSpPr/>
            <p:nvPr/>
          </p:nvSpPr>
          <p:spPr bwMode="auto">
            <a:xfrm>
              <a:off x="6697477" y="2258900"/>
              <a:ext cx="896539" cy="746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051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45-50%*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751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100%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75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national bilanziell</a:t>
              </a:r>
              <a:endParaRPr lang="de-AT" sz="75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D7C5F4A5-285E-402B-98CA-E9CCDAC3C330}"/>
                </a:ext>
              </a:extLst>
            </p:cNvPr>
            <p:cNvSpPr/>
            <p:nvPr/>
          </p:nvSpPr>
          <p:spPr bwMode="auto">
            <a:xfrm>
              <a:off x="4021869" y="3020562"/>
              <a:ext cx="905203" cy="5196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indikativ</a:t>
              </a:r>
              <a:endParaRPr lang="de-AT" sz="8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A15279-B410-4FB1-8D2F-665DFFE1123C}"/>
                </a:ext>
              </a:extLst>
            </p:cNvPr>
            <p:cNvSpPr/>
            <p:nvPr/>
          </p:nvSpPr>
          <p:spPr bwMode="auto">
            <a:xfrm>
              <a:off x="4927078" y="3020568"/>
              <a:ext cx="878153" cy="519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1050 PJ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825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(2016: 1121 PJ)</a:t>
              </a:r>
              <a:endParaRPr lang="de-AT" sz="8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953C74D-8E3B-4B10-ADA9-963C4BB58932}"/>
                </a:ext>
              </a:extLst>
            </p:cNvPr>
            <p:cNvSpPr/>
            <p:nvPr/>
          </p:nvSpPr>
          <p:spPr bwMode="auto">
            <a:xfrm>
              <a:off x="5812513" y="3011581"/>
              <a:ext cx="910771" cy="528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32,5%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825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indikativ</a:t>
              </a:r>
              <a:endParaRPr lang="de-AT" sz="8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DB1C5E5-CE6C-4F76-889B-507E983BFA47}"/>
                </a:ext>
              </a:extLst>
            </p:cNvPr>
            <p:cNvSpPr/>
            <p:nvPr/>
          </p:nvSpPr>
          <p:spPr bwMode="auto">
            <a:xfrm>
              <a:off x="6697471" y="3004909"/>
              <a:ext cx="896540" cy="275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051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25-30%</a:t>
              </a:r>
              <a:endParaRPr lang="de-AT" sz="105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F39D4386-E36C-4351-9D63-EE7625CE0C50}"/>
                </a:ext>
              </a:extLst>
            </p:cNvPr>
            <p:cNvSpPr/>
            <p:nvPr/>
          </p:nvSpPr>
          <p:spPr bwMode="auto">
            <a:xfrm>
              <a:off x="1860551" y="3023969"/>
              <a:ext cx="2161316" cy="758836"/>
            </a:xfrm>
            <a:prstGeom prst="rect">
              <a:avLst/>
            </a:prstGeom>
            <a:solidFill>
              <a:srgbClr val="E271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Energieeffizienz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1AF67-E48D-448D-8666-7CB8E517CF33}"/>
                </a:ext>
              </a:extLst>
            </p:cNvPr>
            <p:cNvSpPr/>
            <p:nvPr/>
          </p:nvSpPr>
          <p:spPr bwMode="auto">
            <a:xfrm>
              <a:off x="1860551" y="3773251"/>
              <a:ext cx="2161316" cy="768347"/>
            </a:xfrm>
            <a:prstGeom prst="rect">
              <a:avLst/>
            </a:prstGeom>
            <a:solidFill>
              <a:srgbClr val="E271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Treibhausgase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82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Reduktion geg. 2005 im Nicht-Emissionshandelsbereich</a:t>
              </a:r>
            </a:p>
          </p:txBody>
        </p:sp>
        <p:cxnSp>
          <p:nvCxnSpPr>
            <p:cNvPr id="25" name="Gerader Verbinder 46">
              <a:extLst>
                <a:ext uri="{FF2B5EF4-FFF2-40B4-BE49-F238E27FC236}">
                  <a16:creationId xmlns:a16="http://schemas.microsoft.com/office/drawing/2014/main" id="{68EDC9A4-8EDB-4764-A55C-2F3256BFD14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860559" y="3011581"/>
              <a:ext cx="572809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1A8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r Verbinder 47">
              <a:extLst>
                <a:ext uri="{FF2B5EF4-FFF2-40B4-BE49-F238E27FC236}">
                  <a16:creationId xmlns:a16="http://schemas.microsoft.com/office/drawing/2014/main" id="{FB6C21F8-084A-41E6-AC42-7F2257ECCD1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860559" y="3779591"/>
              <a:ext cx="573346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1A8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74AB40C9-E996-44DB-B7EF-0A39E73FC54F}"/>
                </a:ext>
              </a:extLst>
            </p:cNvPr>
            <p:cNvSpPr/>
            <p:nvPr/>
          </p:nvSpPr>
          <p:spPr bwMode="auto">
            <a:xfrm>
              <a:off x="1633543" y="4547613"/>
              <a:ext cx="5965847" cy="26570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0" bIns="34291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800" dirty="0">
                  <a:cs typeface="Arial" panose="020B0604020202020204" pitchFamily="34" charset="0"/>
                </a:rPr>
                <a:t>*nationale Zielsetzungen sind gem. </a:t>
              </a:r>
              <a:r>
                <a:rPr lang="de-AT" sz="800" dirty="0" err="1">
                  <a:cs typeface="Arial" panose="020B0604020202020204" pitchFamily="34" charset="0"/>
                </a:rPr>
                <a:t>Governance</a:t>
              </a:r>
              <a:r>
                <a:rPr lang="de-AT" sz="800" dirty="0">
                  <a:cs typeface="Arial" panose="020B0604020202020204" pitchFamily="34" charset="0"/>
                </a:rPr>
                <a:t>-VO zu definieren; </a:t>
              </a:r>
              <a:br>
                <a:rPr lang="de-AT" sz="800" dirty="0">
                  <a:cs typeface="Arial" panose="020B0604020202020204" pitchFamily="34" charset="0"/>
                </a:rPr>
              </a:br>
              <a:r>
                <a:rPr lang="de-AT" sz="800" dirty="0">
                  <a:cs typeface="Arial" panose="020B0604020202020204" pitchFamily="34" charset="0"/>
                </a:rPr>
                <a:t>** EU-rechtlich fixiertes nationales Ziel gem. </a:t>
              </a:r>
              <a:r>
                <a:rPr lang="de-AT" sz="800" dirty="0" err="1">
                  <a:cs typeface="Arial" panose="020B0604020202020204" pitchFamily="34" charset="0"/>
                </a:rPr>
                <a:t>Effort</a:t>
              </a:r>
              <a:r>
                <a:rPr lang="de-AT" sz="800" dirty="0">
                  <a:cs typeface="Arial" panose="020B0604020202020204" pitchFamily="34" charset="0"/>
                </a:rPr>
                <a:t>-Sharing-VO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42E86D60-399E-423F-94ED-8CD627EF19AF}"/>
                </a:ext>
              </a:extLst>
            </p:cNvPr>
            <p:cNvSpPr/>
            <p:nvPr/>
          </p:nvSpPr>
          <p:spPr bwMode="auto">
            <a:xfrm>
              <a:off x="5813117" y="1295403"/>
              <a:ext cx="1780899" cy="433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651" b="1" dirty="0">
                  <a:latin typeface="Arial" panose="020B0604020202020204" pitchFamily="34" charset="0"/>
                  <a:cs typeface="Arial" panose="020B0604020202020204" pitchFamily="34" charset="0"/>
                </a:rPr>
                <a:t>2030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751" dirty="0">
                  <a:latin typeface="Arial" panose="020B0604020202020204" pitchFamily="34" charset="0"/>
                  <a:cs typeface="Arial" panose="020B0604020202020204" pitchFamily="34" charset="0"/>
                </a:rPr>
                <a:t>-40% Treibhausgase EU-weit (1990)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DC733217-0384-4A57-A625-AA3911404CEC}"/>
                </a:ext>
              </a:extLst>
            </p:cNvPr>
            <p:cNvSpPr/>
            <p:nvPr/>
          </p:nvSpPr>
          <p:spPr bwMode="auto">
            <a:xfrm>
              <a:off x="4021872" y="1295403"/>
              <a:ext cx="1784789" cy="424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1651" b="1" dirty="0"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751" dirty="0">
                  <a:latin typeface="Arial" panose="020B0604020202020204" pitchFamily="34" charset="0"/>
                  <a:cs typeface="Arial" panose="020B0604020202020204" pitchFamily="34" charset="0"/>
                </a:rPr>
                <a:t>-20% Treibhausgase EU-weit (1990)</a:t>
              </a:r>
            </a:p>
          </p:txBody>
        </p:sp>
        <p:cxnSp>
          <p:nvCxnSpPr>
            <p:cNvPr id="30" name="Gerader Verbinder 41">
              <a:extLst>
                <a:ext uri="{FF2B5EF4-FFF2-40B4-BE49-F238E27FC236}">
                  <a16:creationId xmlns:a16="http://schemas.microsoft.com/office/drawing/2014/main" id="{C929D483-FB46-49D8-96DB-B4EF5A69C8C9}"/>
                </a:ext>
              </a:extLst>
            </p:cNvPr>
            <p:cNvCxnSpPr/>
            <p:nvPr/>
          </p:nvCxnSpPr>
          <p:spPr bwMode="auto">
            <a:xfrm>
              <a:off x="5805223" y="1289060"/>
              <a:ext cx="0" cy="325855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1A8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AE6F2BB5-2859-495F-8656-F4B6EABC38FE}"/>
                </a:ext>
              </a:extLst>
            </p:cNvPr>
            <p:cNvSpPr/>
            <p:nvPr/>
          </p:nvSpPr>
          <p:spPr bwMode="auto">
            <a:xfrm>
              <a:off x="4021872" y="3540211"/>
              <a:ext cx="2663325" cy="242592"/>
            </a:xfrm>
            <a:prstGeom prst="rect">
              <a:avLst/>
            </a:prstGeom>
            <a:solidFill>
              <a:srgbClr val="E271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82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Reduktion gegenüber prognostiziertem Energie-verbrauch 2020 bzw. 2030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CD997135-3EE2-4080-8397-502A6FC65956}"/>
                </a:ext>
              </a:extLst>
            </p:cNvPr>
            <p:cNvSpPr/>
            <p:nvPr/>
          </p:nvSpPr>
          <p:spPr bwMode="auto">
            <a:xfrm>
              <a:off x="6697476" y="3280390"/>
              <a:ext cx="901909" cy="504605"/>
            </a:xfrm>
            <a:prstGeom prst="rect">
              <a:avLst/>
            </a:prstGeom>
            <a:solidFill>
              <a:srgbClr val="E271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82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Reduktion der PE-Intensität </a:t>
              </a:r>
            </a:p>
            <a:p>
              <a:pPr algn="ctr" defTabSz="6166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sz="825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gg</a:t>
              </a:r>
              <a:r>
                <a:rPr lang="de-AT" sz="82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2015 (PEV/BIP)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744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-Master_Kommunalkredit_201703">
  <a:themeElements>
    <a:clrScheme name="Kommunalkredit final">
      <a:dk1>
        <a:srgbClr val="000000"/>
      </a:dk1>
      <a:lt1>
        <a:srgbClr val="FFFFFF"/>
      </a:lt1>
      <a:dk2>
        <a:srgbClr val="87888A"/>
      </a:dk2>
      <a:lt2>
        <a:srgbClr val="FFFFFF"/>
      </a:lt2>
      <a:accent1>
        <a:srgbClr val="00946C"/>
      </a:accent1>
      <a:accent2>
        <a:srgbClr val="8CBB26"/>
      </a:accent2>
      <a:accent3>
        <a:srgbClr val="FDC60B"/>
      </a:accent3>
      <a:accent4>
        <a:srgbClr val="007FFE"/>
      </a:accent4>
      <a:accent5>
        <a:srgbClr val="012340"/>
      </a:accent5>
      <a:accent6>
        <a:srgbClr val="E32322"/>
      </a:accent6>
      <a:hlink>
        <a:srgbClr val="000000"/>
      </a:hlink>
      <a:folHlink>
        <a:srgbClr val="000000"/>
      </a:folHlink>
    </a:clrScheme>
    <a:fontScheme name="Benutzerdefiniert 4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20000"/>
            <a:lumOff val="80000"/>
          </a:schemeClr>
        </a:solidFill>
        <a:ln>
          <a:noFill/>
        </a:ln>
        <a:effectLst/>
        <a:extLst/>
      </a:spPr>
      <a:bodyPr lIns="0" tIns="0" rIns="0" bIns="0" rtlCol="0" anchor="ctr"/>
      <a:lstStyle>
        <a:defPPr algn="ctr">
          <a:buClr>
            <a:srgbClr val="00946C"/>
          </a:buClr>
          <a:defRPr sz="1600" dirty="0" err="1" smtClean="0">
            <a:latin typeface="+mn-lt"/>
            <a:cs typeface="Arial" panose="020B0604020202020204" pitchFamily="34" charset="0"/>
            <a:sym typeface="Wingdings" panose="05000000000000000000" pitchFamily="2" charset="2"/>
          </a:defRPr>
        </a:defPPr>
      </a:lstStyle>
    </a:spDef>
    <a:lnDef>
      <a:spPr>
        <a:ln w="9525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9F401922-48C7-467C-97F5-9C95B7AB00A8}" vid="{4473CB2A-DD67-43B6-A0D6-31BE212AB50B}"/>
    </a:ext>
  </a:extLst>
</a:theme>
</file>

<file path=ppt/theme/theme3.xml><?xml version="1.0" encoding="utf-8"?>
<a:theme xmlns:a="http://schemas.openxmlformats.org/drawingml/2006/main" name="1_PPT-Master_Kommunalkredit_201703">
  <a:themeElements>
    <a:clrScheme name="Kommunalkredit final">
      <a:dk1>
        <a:srgbClr val="000000"/>
      </a:dk1>
      <a:lt1>
        <a:srgbClr val="FFFFFF"/>
      </a:lt1>
      <a:dk2>
        <a:srgbClr val="87888A"/>
      </a:dk2>
      <a:lt2>
        <a:srgbClr val="FFFFFF"/>
      </a:lt2>
      <a:accent1>
        <a:srgbClr val="00946C"/>
      </a:accent1>
      <a:accent2>
        <a:srgbClr val="8CBB26"/>
      </a:accent2>
      <a:accent3>
        <a:srgbClr val="FDC60B"/>
      </a:accent3>
      <a:accent4>
        <a:srgbClr val="007FFE"/>
      </a:accent4>
      <a:accent5>
        <a:srgbClr val="012340"/>
      </a:accent5>
      <a:accent6>
        <a:srgbClr val="E32322"/>
      </a:accent6>
      <a:hlink>
        <a:srgbClr val="000000"/>
      </a:hlink>
      <a:folHlink>
        <a:srgbClr val="000000"/>
      </a:folHlink>
    </a:clrScheme>
    <a:fontScheme name="Benutzerdefiniert 4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20000"/>
            <a:lumOff val="80000"/>
          </a:schemeClr>
        </a:solidFill>
        <a:ln>
          <a:noFill/>
        </a:ln>
        <a:effectLst/>
        <a:extLst/>
      </a:spPr>
      <a:bodyPr lIns="0" tIns="0" rIns="0" bIns="0" rtlCol="0" anchor="ctr"/>
      <a:lstStyle>
        <a:defPPr algn="ctr">
          <a:buClr>
            <a:srgbClr val="00946C"/>
          </a:buClr>
          <a:defRPr sz="1600" dirty="0" err="1" smtClean="0">
            <a:latin typeface="+mn-lt"/>
            <a:cs typeface="Arial" panose="020B0604020202020204" pitchFamily="34" charset="0"/>
            <a:sym typeface="Wingdings" panose="05000000000000000000" pitchFamily="2" charset="2"/>
          </a:defRPr>
        </a:defPPr>
      </a:lstStyle>
    </a:spDef>
    <a:lnDef>
      <a:spPr>
        <a:ln w="9525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9F401922-48C7-467C-97F5-9C95B7AB00A8}" vid="{4473CB2A-DD67-43B6-A0D6-31BE212AB50B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2378</Words>
  <Application>Microsoft Office PowerPoint</Application>
  <PresentationFormat>Breitbild</PresentationFormat>
  <Paragraphs>555</Paragraphs>
  <Slides>37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50" baseType="lpstr">
      <vt:lpstr>ＭＳ Ｐゴシック</vt:lpstr>
      <vt:lpstr>ＭＳ Ｐゴシック</vt:lpstr>
      <vt:lpstr>Arial</vt:lpstr>
      <vt:lpstr>Calibri</vt:lpstr>
      <vt:lpstr>Calibri Light</vt:lpstr>
      <vt:lpstr>Symbol</vt:lpstr>
      <vt:lpstr>Times New Roman</vt:lpstr>
      <vt:lpstr>Verdana</vt:lpstr>
      <vt:lpstr>Wingdings</vt:lpstr>
      <vt:lpstr>Office</vt:lpstr>
      <vt:lpstr>PPT-Master_Kommunalkredit_201703</vt:lpstr>
      <vt:lpstr>1_PPT-Master_Kommunalkredit_201703</vt:lpstr>
      <vt:lpstr>think-cell Folie</vt:lpstr>
      <vt:lpstr>PowerPoint-Präsentation</vt:lpstr>
      <vt:lpstr>Inhalt</vt:lpstr>
      <vt:lpstr>Geschäftsfelder der KPC </vt:lpstr>
      <vt:lpstr>Geschäftsfeld: Förderungsmanagement</vt:lpstr>
      <vt:lpstr>Geschäftsfeld: Consulting </vt:lpstr>
      <vt:lpstr>Climate Austria</vt:lpstr>
      <vt:lpstr>Inhalt</vt:lpstr>
      <vt:lpstr>Es wird spürbar wärmer</vt:lpstr>
      <vt:lpstr>Nationale Zielsetzungen </vt:lpstr>
      <vt:lpstr>Dekarbonisierung des Energiesystems</vt:lpstr>
      <vt:lpstr>Inhalt</vt:lpstr>
      <vt:lpstr>„Raus aus dem Öl“-Bonus und Sanierungsscheck 2019 (1)</vt:lpstr>
      <vt:lpstr>„Raus aus dem Öl“-Bonus und Sanierungsscheck 2019 (2)</vt:lpstr>
      <vt:lpstr>Thermische Gebäudesanierung – umfassende Sanierungen</vt:lpstr>
      <vt:lpstr>Weitere Förderungsangebote für Betriebe </vt:lpstr>
      <vt:lpstr>Zukunft unter Strom</vt:lpstr>
      <vt:lpstr>Förderungsaktion Elektro-PKW für Betriebe</vt:lpstr>
      <vt:lpstr>Förderungsaktion E- Ladeinfrastruktur</vt:lpstr>
      <vt:lpstr>Weitere Förderungsangebote für Betriebe</vt:lpstr>
      <vt:lpstr>KPC - Abwicklungszahlen 2018</vt:lpstr>
      <vt:lpstr>Inhalt</vt:lpstr>
      <vt:lpstr>Klima- und Energie-Modellregionen (KEM)</vt:lpstr>
      <vt:lpstr>Klima- und Energie-Modellregionen (KEM)</vt:lpstr>
      <vt:lpstr>Klima- und Energie-Modellregionen (KEM)</vt:lpstr>
      <vt:lpstr>Klima- und Energie-Modellregionen (KEM)</vt:lpstr>
      <vt:lpstr>Klima- und Energie-Modellregionen (KEM)</vt:lpstr>
      <vt:lpstr>Klima- und Energie-Modellregionen (KEM)</vt:lpstr>
      <vt:lpstr>Klima- und Energie-Modellregionen (KEM)</vt:lpstr>
      <vt:lpstr>Klima- und Energie-Modellregionen (KEM)</vt:lpstr>
      <vt:lpstr>Klima- und Energie-Modellregionen (KEM)</vt:lpstr>
      <vt:lpstr>Klima- und Energie-Modellregionen (KEM)</vt:lpstr>
      <vt:lpstr>Inhalt</vt:lpstr>
      <vt:lpstr>Klima- und Energie-Modellregionen (KEM)</vt:lpstr>
      <vt:lpstr>Klima- und Energie-Modellregionen (KEM)</vt:lpstr>
      <vt:lpstr>Klima- und Energie-Modellregionen (KEM)</vt:lpstr>
      <vt:lpstr>Höchste Zeit zu handeln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Hopfner-Sixt Katharina</dc:creator>
  <cp:lastModifiedBy>Schmutterer Georg</cp:lastModifiedBy>
  <cp:revision>272</cp:revision>
  <cp:lastPrinted>2019-04-01T11:45:09Z</cp:lastPrinted>
  <dcterms:created xsi:type="dcterms:W3CDTF">2018-12-14T08:43:04Z</dcterms:created>
  <dcterms:modified xsi:type="dcterms:W3CDTF">2019-06-17T09:09:15Z</dcterms:modified>
</cp:coreProperties>
</file>