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62" r:id="rId3"/>
    <p:sldId id="257" r:id="rId4"/>
    <p:sldId id="258" r:id="rId5"/>
    <p:sldId id="259" r:id="rId6"/>
    <p:sldId id="260" r:id="rId7"/>
    <p:sldId id="261" r:id="rId8"/>
  </p:sldIdLst>
  <p:sldSz cx="9144000" cy="6858000" type="screen4x3"/>
  <p:notesSz cx="6858000" cy="9144000"/>
  <p:defaultTextStyle>
    <a:defPPr>
      <a:defRPr lang="de-DE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63" d="100"/>
          <a:sy n="63" d="100"/>
        </p:scale>
        <p:origin x="904" y="4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e-AT"/>
              <a:t>Mastertitelformat bearbeiten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AT"/>
              <a:t>Master-Untertitelformat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912CBA-D83F-364A-A95A-3CBFD463A32C}" type="datetimeFigureOut">
              <a:rPr lang="de-DE" smtClean="0"/>
              <a:t>16.06.2019</a:t>
            </a:fld>
            <a:endParaRPr lang="de-AT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929932-4765-6F40-96A7-D6AB5085DE36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4313079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/>
              <a:t>Mastertitelformat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AT"/>
              <a:t>Mastertextformat bearbeiten</a:t>
            </a:r>
          </a:p>
          <a:p>
            <a:pPr lvl="1"/>
            <a:r>
              <a:rPr lang="de-AT"/>
              <a:t>Zweite Ebene</a:t>
            </a:r>
          </a:p>
          <a:p>
            <a:pPr lvl="2"/>
            <a:r>
              <a:rPr lang="de-AT"/>
              <a:t>Dritte Ebene</a:t>
            </a:r>
          </a:p>
          <a:p>
            <a:pPr lvl="3"/>
            <a:r>
              <a:rPr lang="de-AT"/>
              <a:t>Vierte Ebene</a:t>
            </a:r>
          </a:p>
          <a:p>
            <a:pPr lvl="4"/>
            <a:r>
              <a:rPr lang="de-AT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912CBA-D83F-364A-A95A-3CBFD463A32C}" type="datetimeFigureOut">
              <a:rPr lang="de-DE" smtClean="0"/>
              <a:t>16.06.2019</a:t>
            </a:fld>
            <a:endParaRPr lang="de-AT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929932-4765-6F40-96A7-D6AB5085DE36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382947073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de-AT"/>
              <a:t>Mastertitelformat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de-AT"/>
              <a:t>Mastertextformat bearbeiten</a:t>
            </a:r>
          </a:p>
          <a:p>
            <a:pPr lvl="1"/>
            <a:r>
              <a:rPr lang="de-AT"/>
              <a:t>Zweite Ebene</a:t>
            </a:r>
          </a:p>
          <a:p>
            <a:pPr lvl="2"/>
            <a:r>
              <a:rPr lang="de-AT"/>
              <a:t>Dritte Ebene</a:t>
            </a:r>
          </a:p>
          <a:p>
            <a:pPr lvl="3"/>
            <a:r>
              <a:rPr lang="de-AT"/>
              <a:t>Vierte Ebene</a:t>
            </a:r>
          </a:p>
          <a:p>
            <a:pPr lvl="4"/>
            <a:r>
              <a:rPr lang="de-AT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912CBA-D83F-364A-A95A-3CBFD463A32C}" type="datetimeFigureOut">
              <a:rPr lang="de-DE" smtClean="0"/>
              <a:t>16.06.2019</a:t>
            </a:fld>
            <a:endParaRPr lang="de-AT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929932-4765-6F40-96A7-D6AB5085DE36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32313048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/>
              <a:t>Mastertitelformat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AT"/>
              <a:t>Mastertextformat bearbeiten</a:t>
            </a:r>
          </a:p>
          <a:p>
            <a:pPr lvl="1"/>
            <a:r>
              <a:rPr lang="de-AT"/>
              <a:t>Zweite Ebene</a:t>
            </a:r>
          </a:p>
          <a:p>
            <a:pPr lvl="2"/>
            <a:r>
              <a:rPr lang="de-AT"/>
              <a:t>Dritte Ebene</a:t>
            </a:r>
          </a:p>
          <a:p>
            <a:pPr lvl="3"/>
            <a:r>
              <a:rPr lang="de-AT"/>
              <a:t>Vierte Ebene</a:t>
            </a:r>
          </a:p>
          <a:p>
            <a:pPr lvl="4"/>
            <a:r>
              <a:rPr lang="de-AT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912CBA-D83F-364A-A95A-3CBFD463A32C}" type="datetimeFigureOut">
              <a:rPr lang="de-DE" smtClean="0"/>
              <a:t>16.06.2019</a:t>
            </a:fld>
            <a:endParaRPr lang="de-AT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929932-4765-6F40-96A7-D6AB5085DE36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5531399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AT"/>
              <a:t>Mastertitelformat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AT"/>
              <a:t>Mastertextformat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912CBA-D83F-364A-A95A-3CBFD463A32C}" type="datetimeFigureOut">
              <a:rPr lang="de-DE" smtClean="0"/>
              <a:t>16.06.2019</a:t>
            </a:fld>
            <a:endParaRPr lang="de-AT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929932-4765-6F40-96A7-D6AB5085DE36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28724926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/>
              <a:t>Mastertitelformat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AT"/>
              <a:t>Mastertextformat bearbeiten</a:t>
            </a:r>
          </a:p>
          <a:p>
            <a:pPr lvl="1"/>
            <a:r>
              <a:rPr lang="de-AT"/>
              <a:t>Zweite Ebene</a:t>
            </a:r>
          </a:p>
          <a:p>
            <a:pPr lvl="2"/>
            <a:r>
              <a:rPr lang="de-AT"/>
              <a:t>Dritte Ebene</a:t>
            </a:r>
          </a:p>
          <a:p>
            <a:pPr lvl="3"/>
            <a:r>
              <a:rPr lang="de-AT"/>
              <a:t>Vierte Ebene</a:t>
            </a:r>
          </a:p>
          <a:p>
            <a:pPr lvl="4"/>
            <a:r>
              <a:rPr lang="de-AT"/>
              <a:t>Fünfte Ebene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AT"/>
              <a:t>Mastertextformat bearbeiten</a:t>
            </a:r>
          </a:p>
          <a:p>
            <a:pPr lvl="1"/>
            <a:r>
              <a:rPr lang="de-AT"/>
              <a:t>Zweite Ebene</a:t>
            </a:r>
          </a:p>
          <a:p>
            <a:pPr lvl="2"/>
            <a:r>
              <a:rPr lang="de-AT"/>
              <a:t>Dritte Ebene</a:t>
            </a:r>
          </a:p>
          <a:p>
            <a:pPr lvl="3"/>
            <a:r>
              <a:rPr lang="de-AT"/>
              <a:t>Vierte Ebene</a:t>
            </a:r>
          </a:p>
          <a:p>
            <a:pPr lvl="4"/>
            <a:r>
              <a:rPr lang="de-AT"/>
              <a:t>Fünfte Ebene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912CBA-D83F-364A-A95A-3CBFD463A32C}" type="datetimeFigureOut">
              <a:rPr lang="de-DE" smtClean="0"/>
              <a:t>16.06.2019</a:t>
            </a:fld>
            <a:endParaRPr lang="de-AT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929932-4765-6F40-96A7-D6AB5085DE36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30427405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AT"/>
              <a:t>Mastertitelformat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AT"/>
              <a:t>Mastertextformat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AT"/>
              <a:t>Mastertextformat bearbeiten</a:t>
            </a:r>
          </a:p>
          <a:p>
            <a:pPr lvl="1"/>
            <a:r>
              <a:rPr lang="de-AT"/>
              <a:t>Zweite Ebene</a:t>
            </a:r>
          </a:p>
          <a:p>
            <a:pPr lvl="2"/>
            <a:r>
              <a:rPr lang="de-AT"/>
              <a:t>Dritte Ebene</a:t>
            </a:r>
          </a:p>
          <a:p>
            <a:pPr lvl="3"/>
            <a:r>
              <a:rPr lang="de-AT"/>
              <a:t>Vierte Ebene</a:t>
            </a:r>
          </a:p>
          <a:p>
            <a:pPr lvl="4"/>
            <a:r>
              <a:rPr lang="de-AT"/>
              <a:t>Fünfte Ebene</a:t>
            </a:r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AT"/>
              <a:t>Mastertextformat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AT"/>
              <a:t>Mastertextformat bearbeiten</a:t>
            </a:r>
          </a:p>
          <a:p>
            <a:pPr lvl="1"/>
            <a:r>
              <a:rPr lang="de-AT"/>
              <a:t>Zweite Ebene</a:t>
            </a:r>
          </a:p>
          <a:p>
            <a:pPr lvl="2"/>
            <a:r>
              <a:rPr lang="de-AT"/>
              <a:t>Dritte Ebene</a:t>
            </a:r>
          </a:p>
          <a:p>
            <a:pPr lvl="3"/>
            <a:r>
              <a:rPr lang="de-AT"/>
              <a:t>Vierte Ebene</a:t>
            </a:r>
          </a:p>
          <a:p>
            <a:pPr lvl="4"/>
            <a:r>
              <a:rPr lang="de-AT"/>
              <a:t>Fünfte Ebene</a:t>
            </a:r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912CBA-D83F-364A-A95A-3CBFD463A32C}" type="datetimeFigureOut">
              <a:rPr lang="de-DE" smtClean="0"/>
              <a:t>16.06.2019</a:t>
            </a:fld>
            <a:endParaRPr lang="de-AT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929932-4765-6F40-96A7-D6AB5085DE36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30065423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/>
              <a:t>Mastertitelformat bearbeiten</a:t>
            </a:r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912CBA-D83F-364A-A95A-3CBFD463A32C}" type="datetimeFigureOut">
              <a:rPr lang="de-DE" smtClean="0"/>
              <a:t>16.06.2019</a:t>
            </a:fld>
            <a:endParaRPr lang="de-AT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929932-4765-6F40-96A7-D6AB5085DE36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28096724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912CBA-D83F-364A-A95A-3CBFD463A32C}" type="datetimeFigureOut">
              <a:rPr lang="de-DE" smtClean="0"/>
              <a:t>16.06.2019</a:t>
            </a:fld>
            <a:endParaRPr lang="de-AT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929932-4765-6F40-96A7-D6AB5085DE36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17428583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AT"/>
              <a:t>Mastertitelformat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AT"/>
              <a:t>Mastertextformat bearbeiten</a:t>
            </a:r>
          </a:p>
          <a:p>
            <a:pPr lvl="1"/>
            <a:r>
              <a:rPr lang="de-AT"/>
              <a:t>Zweite Ebene</a:t>
            </a:r>
          </a:p>
          <a:p>
            <a:pPr lvl="2"/>
            <a:r>
              <a:rPr lang="de-AT"/>
              <a:t>Dritte Ebene</a:t>
            </a:r>
          </a:p>
          <a:p>
            <a:pPr lvl="3"/>
            <a:r>
              <a:rPr lang="de-AT"/>
              <a:t>Vierte Ebene</a:t>
            </a:r>
          </a:p>
          <a:p>
            <a:pPr lvl="4"/>
            <a:r>
              <a:rPr lang="de-AT"/>
              <a:t>Fünfte Ebene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AT"/>
              <a:t>Mastertextformat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912CBA-D83F-364A-A95A-3CBFD463A32C}" type="datetimeFigureOut">
              <a:rPr lang="de-DE" smtClean="0"/>
              <a:t>16.06.2019</a:t>
            </a:fld>
            <a:endParaRPr lang="de-AT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929932-4765-6F40-96A7-D6AB5085DE36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30587809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AT"/>
              <a:t>Mastertitelformat bearbeiten</a:t>
            </a:r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AT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AT"/>
              <a:t>Mastertextformat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912CBA-D83F-364A-A95A-3CBFD463A32C}" type="datetimeFigureOut">
              <a:rPr lang="de-DE" smtClean="0"/>
              <a:t>16.06.2019</a:t>
            </a:fld>
            <a:endParaRPr lang="de-AT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929932-4765-6F40-96A7-D6AB5085DE36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4593314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AT"/>
              <a:t>Mastertitelformat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AT"/>
              <a:t>Mastertextformat bearbeiten</a:t>
            </a:r>
          </a:p>
          <a:p>
            <a:pPr lvl="1"/>
            <a:r>
              <a:rPr lang="de-AT"/>
              <a:t>Zweite Ebene</a:t>
            </a:r>
          </a:p>
          <a:p>
            <a:pPr lvl="2"/>
            <a:r>
              <a:rPr lang="de-AT"/>
              <a:t>Dritte Ebene</a:t>
            </a:r>
          </a:p>
          <a:p>
            <a:pPr lvl="3"/>
            <a:r>
              <a:rPr lang="de-AT"/>
              <a:t>Vierte Ebene</a:t>
            </a:r>
          </a:p>
          <a:p>
            <a:pPr lvl="4"/>
            <a:r>
              <a:rPr lang="de-AT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912CBA-D83F-364A-A95A-3CBFD463A32C}" type="datetimeFigureOut">
              <a:rPr lang="de-DE" smtClean="0"/>
              <a:t>16.06.2019</a:t>
            </a:fld>
            <a:endParaRPr lang="de-AT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AT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0929932-4765-6F40-96A7-D6AB5085DE36}" type="slidenum">
              <a:rPr lang="de-AT" smtClean="0"/>
              <a:t>‹Nr.›</a:t>
            </a:fld>
            <a:endParaRPr lang="de-AT"/>
          </a:p>
        </p:txBody>
      </p:sp>
      <p:pic>
        <p:nvPicPr>
          <p:cNvPr id="9" name="Bild 8" descr="KEM-Z.jpg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38900" y="0"/>
            <a:ext cx="2705100" cy="10273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95408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Relationship Id="rId9" Type="http://schemas.openxmlformats.org/officeDocument/2006/relationships/image" Target="../media/image16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1514259"/>
            <a:ext cx="7772400" cy="1470025"/>
          </a:xfrm>
        </p:spPr>
        <p:txBody>
          <a:bodyPr/>
          <a:lstStyle/>
          <a:p>
            <a:r>
              <a:rPr lang="de-AT" b="1" dirty="0"/>
              <a:t>Klima - &amp; Energie-Modellregion</a:t>
            </a:r>
            <a:br>
              <a:rPr lang="de-AT" b="1" dirty="0"/>
            </a:br>
            <a:r>
              <a:rPr lang="de-AT" sz="3600" b="1" dirty="0"/>
              <a:t>Unteres Traisental &amp; Fladnitztal</a:t>
            </a:r>
            <a:endParaRPr lang="de-AT" sz="4000" b="1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de-AT" dirty="0"/>
              <a:t>DI Alexander Simader</a:t>
            </a:r>
          </a:p>
        </p:txBody>
      </p:sp>
      <p:sp>
        <p:nvSpPr>
          <p:cNvPr id="4" name="Textfeld 3"/>
          <p:cNvSpPr txBox="1"/>
          <p:nvPr/>
        </p:nvSpPr>
        <p:spPr>
          <a:xfrm>
            <a:off x="2627839" y="5669224"/>
            <a:ext cx="380973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AT" dirty="0"/>
              <a:t>LEADER-Jahrestagung 2019</a:t>
            </a:r>
          </a:p>
          <a:p>
            <a:pPr algn="ctr"/>
            <a:r>
              <a:rPr lang="de-AT" dirty="0"/>
              <a:t>Mittwoch, 19. Juni 2019</a:t>
            </a:r>
          </a:p>
        </p:txBody>
      </p:sp>
    </p:spTree>
    <p:extLst>
      <p:ext uri="{BB962C8B-B14F-4D97-AF65-F5344CB8AC3E}">
        <p14:creationId xmlns:p14="http://schemas.microsoft.com/office/powerpoint/2010/main" val="422113997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571500" y="2425701"/>
            <a:ext cx="8229600" cy="2324100"/>
          </a:xfrm>
        </p:spPr>
        <p:txBody>
          <a:bodyPr/>
          <a:lstStyle/>
          <a:p>
            <a:pPr marL="0" indent="0" algn="ctr">
              <a:buNone/>
            </a:pPr>
            <a:r>
              <a:rPr lang="de-AT" b="1" dirty="0">
                <a:ln w="1905">
                  <a:solidFill>
                    <a:srgbClr val="000090"/>
                  </a:solidFill>
                </a:ln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Stärkung des ländlichen Raumes</a:t>
            </a:r>
          </a:p>
          <a:p>
            <a:pPr marL="0" indent="0" algn="ctr">
              <a:buNone/>
            </a:pPr>
            <a:endParaRPr lang="de-AT" sz="900" b="1" dirty="0">
              <a:ln w="1905">
                <a:solidFill>
                  <a:srgbClr val="000090"/>
                </a:solidFill>
              </a:ln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pPr marL="0" indent="0" algn="ctr">
              <a:buNone/>
            </a:pPr>
            <a:r>
              <a:rPr lang="de-AT" b="1" dirty="0">
                <a:ln w="1905">
                  <a:solidFill>
                    <a:srgbClr val="000090"/>
                  </a:solidFill>
                </a:ln>
                <a:solidFill>
                  <a:srgbClr val="00009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gegen oder und</a:t>
            </a:r>
          </a:p>
          <a:p>
            <a:pPr marL="0" indent="0" algn="ctr">
              <a:buNone/>
            </a:pPr>
            <a:endParaRPr lang="de-AT" sz="900" b="1" dirty="0">
              <a:ln w="1905">
                <a:solidFill>
                  <a:srgbClr val="000090"/>
                </a:solidFill>
              </a:ln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pPr marL="0" indent="0" algn="ctr">
              <a:buNone/>
            </a:pPr>
            <a:r>
              <a:rPr lang="de-AT" b="1" dirty="0">
                <a:ln w="1905">
                  <a:solidFill>
                    <a:srgbClr val="000090"/>
                  </a:solidFill>
                </a:ln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System-Transformation</a:t>
            </a:r>
          </a:p>
        </p:txBody>
      </p:sp>
      <p:sp>
        <p:nvSpPr>
          <p:cNvPr id="4" name="Rechteck 3"/>
          <p:cNvSpPr/>
          <p:nvPr/>
        </p:nvSpPr>
        <p:spPr>
          <a:xfrm>
            <a:off x="457200" y="262235"/>
            <a:ext cx="2681168" cy="52322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>
              <a:spcBef>
                <a:spcPct val="0"/>
              </a:spcBef>
            </a:pPr>
            <a:r>
              <a:rPr lang="de-AT" sz="2800" b="1" dirty="0">
                <a:solidFill>
                  <a:srgbClr val="000090"/>
                </a:solidFill>
                <a:latin typeface="+mj-lt"/>
                <a:ea typeface="+mj-ea"/>
                <a:cs typeface="+mj-cs"/>
              </a:rPr>
              <a:t>LEADER &amp; KEM ?</a:t>
            </a:r>
          </a:p>
        </p:txBody>
      </p:sp>
    </p:spTree>
    <p:extLst>
      <p:ext uri="{BB962C8B-B14F-4D97-AF65-F5344CB8AC3E}">
        <p14:creationId xmlns:p14="http://schemas.microsoft.com/office/powerpoint/2010/main" val="347189936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l"/>
            <a:r>
              <a:rPr lang="de-AT" sz="2800" b="1" dirty="0">
                <a:solidFill>
                  <a:srgbClr val="000090"/>
                </a:solidFill>
              </a:rPr>
              <a:t>Wer sind wir? </a:t>
            </a:r>
            <a:br>
              <a:rPr lang="de-AT" sz="2800" b="1" dirty="0">
                <a:solidFill>
                  <a:srgbClr val="000090"/>
                </a:solidFill>
              </a:rPr>
            </a:br>
            <a:r>
              <a:rPr lang="de-AT" sz="2800" b="1" dirty="0">
                <a:solidFill>
                  <a:srgbClr val="000090"/>
                </a:solidFill>
              </a:rPr>
              <a:t>Woher kommen wir?</a:t>
            </a:r>
          </a:p>
        </p:txBody>
      </p:sp>
      <p:pic>
        <p:nvPicPr>
          <p:cNvPr id="4" name="Inhaltsplatzhalter 3" descr="Bildschirmfoto 2019-06-16 um 16.35.26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233" b="-1233"/>
          <a:stretch>
            <a:fillRect/>
          </a:stretch>
        </p:blipFill>
        <p:spPr>
          <a:xfrm>
            <a:off x="0" y="2779039"/>
            <a:ext cx="5926053" cy="3259101"/>
          </a:xfrm>
        </p:spPr>
      </p:pic>
      <p:sp>
        <p:nvSpPr>
          <p:cNvPr id="5" name="Gebogener Pfeil 4"/>
          <p:cNvSpPr/>
          <p:nvPr/>
        </p:nvSpPr>
        <p:spPr>
          <a:xfrm flipH="1">
            <a:off x="4086355" y="1999397"/>
            <a:ext cx="3118201" cy="2980237"/>
          </a:xfrm>
          <a:prstGeom prst="circularArrow">
            <a:avLst>
              <a:gd name="adj1" fmla="val 9786"/>
              <a:gd name="adj2" fmla="val 2005256"/>
              <a:gd name="adj3" fmla="val 20494488"/>
              <a:gd name="adj4" fmla="val 12584284"/>
              <a:gd name="adj5" fmla="val 11092"/>
            </a:avLst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>
              <a:solidFill>
                <a:schemeClr val="tx1"/>
              </a:solidFill>
            </a:endParaRPr>
          </a:p>
        </p:txBody>
      </p:sp>
      <p:sp>
        <p:nvSpPr>
          <p:cNvPr id="7" name="Textfeld 6"/>
          <p:cNvSpPr txBox="1"/>
          <p:nvPr/>
        </p:nvSpPr>
        <p:spPr>
          <a:xfrm>
            <a:off x="5926053" y="4683923"/>
            <a:ext cx="3755460" cy="13542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AT" sz="1600" dirty="0"/>
              <a:t>Region hat</a:t>
            </a:r>
          </a:p>
          <a:p>
            <a:pPr marL="285750" indent="-285750">
              <a:buFont typeface="Arial"/>
              <a:buChar char="•"/>
            </a:pPr>
            <a:r>
              <a:rPr lang="de-AT" sz="1600" dirty="0"/>
              <a:t>7 Gemeinden</a:t>
            </a:r>
          </a:p>
          <a:p>
            <a:pPr marL="285750" indent="-285750">
              <a:buFont typeface="Arial"/>
              <a:buChar char="•"/>
            </a:pPr>
            <a:r>
              <a:rPr lang="de-AT" sz="1600" dirty="0"/>
              <a:t>23.000 Einwohner</a:t>
            </a:r>
          </a:p>
          <a:p>
            <a:pPr marL="285750" indent="-285750">
              <a:buFont typeface="Arial"/>
              <a:buChar char="•"/>
            </a:pPr>
            <a:r>
              <a:rPr lang="de-AT" sz="1600" dirty="0"/>
              <a:t>viele Ideen</a:t>
            </a:r>
          </a:p>
          <a:p>
            <a:pPr marL="285750" indent="-285750">
              <a:buFont typeface="Arial"/>
              <a:buChar char="•"/>
            </a:pPr>
            <a:r>
              <a:rPr lang="de-AT" sz="1600" dirty="0"/>
              <a:t>noch mehr Herausforderungen</a:t>
            </a:r>
          </a:p>
        </p:txBody>
      </p:sp>
      <p:pic>
        <p:nvPicPr>
          <p:cNvPr id="6" name="Bild 5" descr="1016_gemeindegrenzen_kem_unterestraisental_fladnitztal_v2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70893" y="2158984"/>
            <a:ext cx="3573107" cy="2524939"/>
          </a:xfrm>
          <a:prstGeom prst="rect">
            <a:avLst/>
          </a:prstGeom>
        </p:spPr>
      </p:pic>
      <p:sp>
        <p:nvSpPr>
          <p:cNvPr id="8" name="Textfeld 7"/>
          <p:cNvSpPr txBox="1"/>
          <p:nvPr/>
        </p:nvSpPr>
        <p:spPr>
          <a:xfrm>
            <a:off x="1219619" y="6199393"/>
            <a:ext cx="696566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AT" sz="2000" b="1" i="1" dirty="0"/>
              <a:t>Wir gehören zur LEADER-Region Donau NÖ-Mitte!</a:t>
            </a:r>
          </a:p>
        </p:txBody>
      </p:sp>
    </p:spTree>
    <p:extLst>
      <p:ext uri="{BB962C8B-B14F-4D97-AF65-F5344CB8AC3E}">
        <p14:creationId xmlns:p14="http://schemas.microsoft.com/office/powerpoint/2010/main" val="266760630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" name="Bild 44" descr="Bildschirmfoto 2019-06-16 um 17.53.24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4758611"/>
            <a:ext cx="2184400" cy="1376137"/>
          </a:xfrm>
          <a:prstGeom prst="rect">
            <a:avLst/>
          </a:prstGeom>
          <a:solidFill>
            <a:srgbClr val="FFFFFF">
              <a:shade val="85000"/>
            </a:srgbClr>
          </a:solidFill>
          <a:ln w="101600" cap="sq">
            <a:solidFill>
              <a:srgbClr val="FDFDFD"/>
            </a:solidFill>
            <a:miter lim="800000"/>
          </a:ln>
          <a:effectLst>
            <a:outerShdw blurRad="57150" dist="37500" dir="7560000" sy="98000" kx="110000" ky="200000" algn="tl" rotWithShape="0">
              <a:srgbClr val="000000">
                <a:alpha val="20000"/>
              </a:srgbClr>
            </a:outerShdw>
          </a:effectLst>
          <a:scene3d>
            <a:camera prst="perspectiveRelaxed">
              <a:rot lat="18960000" lon="0" rev="0"/>
            </a:camera>
            <a:lightRig rig="twoPt" dir="t">
              <a:rot lat="0" lon="0" rev="7200000"/>
            </a:lightRig>
          </a:scene3d>
          <a:sp3d prstMaterial="matte">
            <a:bevelT w="22860" h="12700"/>
            <a:contourClr>
              <a:srgbClr val="FFFFFF"/>
            </a:contourClr>
          </a:sp3d>
        </p:spPr>
      </p:pic>
      <p:pic>
        <p:nvPicPr>
          <p:cNvPr id="31" name="Bild 30" descr="Bildschirmfoto 2019-06-16 um 17.44.09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25755" y="3537071"/>
            <a:ext cx="3110061" cy="2166704"/>
          </a:xfrm>
          <a:prstGeom prst="rect">
            <a:avLst/>
          </a:prstGeom>
          <a:solidFill>
            <a:srgbClr val="FFFFFF">
              <a:shade val="85000"/>
            </a:srgbClr>
          </a:solidFill>
          <a:ln w="101600" cap="sq">
            <a:solidFill>
              <a:srgbClr val="FDFDFD"/>
            </a:solidFill>
            <a:miter lim="800000"/>
          </a:ln>
          <a:effectLst>
            <a:outerShdw blurRad="57150" dist="37500" dir="7560000" sy="98000" kx="110000" ky="200000" algn="tl" rotWithShape="0">
              <a:srgbClr val="000000">
                <a:alpha val="20000"/>
              </a:srgbClr>
            </a:outerShdw>
          </a:effectLst>
          <a:scene3d>
            <a:camera prst="perspectiveRelaxed">
              <a:rot lat="18960000" lon="0" rev="0"/>
            </a:camera>
            <a:lightRig rig="twoPt" dir="t">
              <a:rot lat="0" lon="0" rev="7200000"/>
            </a:lightRig>
          </a:scene3d>
          <a:sp3d prstMaterial="matte">
            <a:bevelT w="22860" h="12700"/>
            <a:contourClr>
              <a:srgbClr val="FFFFFF"/>
            </a:contourClr>
          </a:sp3d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de-AT" sz="2800" b="1" dirty="0">
                <a:solidFill>
                  <a:srgbClr val="000090"/>
                </a:solidFill>
              </a:rPr>
              <a:t>ganz vom Anfang an...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1600200"/>
            <a:ext cx="5075093" cy="4525963"/>
          </a:xfrm>
        </p:spPr>
        <p:txBody>
          <a:bodyPr>
            <a:normAutofit/>
          </a:bodyPr>
          <a:lstStyle/>
          <a:p>
            <a:r>
              <a:rPr lang="de-AT" sz="2000" b="1" dirty="0"/>
              <a:t>angefangen hat alles mit dem LEADER-Energiekonzept 2009</a:t>
            </a:r>
          </a:p>
          <a:p>
            <a:endParaRPr lang="de-AT" sz="800" dirty="0"/>
          </a:p>
          <a:p>
            <a:r>
              <a:rPr lang="de-AT" sz="2000" dirty="0"/>
              <a:t>2010: Klima - &amp; Energiemodellregion</a:t>
            </a:r>
          </a:p>
          <a:p>
            <a:r>
              <a:rPr lang="de-AT" sz="2000" dirty="0"/>
              <a:t>2016: Gründung eines Vereins</a:t>
            </a:r>
          </a:p>
          <a:p>
            <a:r>
              <a:rPr lang="de-AT" sz="2000" dirty="0"/>
              <a:t>2017: KLAR!-Region </a:t>
            </a:r>
          </a:p>
          <a:p>
            <a:endParaRPr lang="de-AT" sz="2000" dirty="0"/>
          </a:p>
        </p:txBody>
      </p:sp>
      <p:pic>
        <p:nvPicPr>
          <p:cNvPr id="4" name="Bild 3" descr="Bildschirmfoto 2019-06-16 um 16.50.10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41931" y="1417638"/>
            <a:ext cx="3984351" cy="247907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Textfeld 6"/>
          <p:cNvSpPr txBox="1"/>
          <p:nvPr/>
        </p:nvSpPr>
        <p:spPr>
          <a:xfrm>
            <a:off x="6953086" y="5891876"/>
            <a:ext cx="14459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AT" dirty="0"/>
              <a:t>Wasserkraft</a:t>
            </a:r>
          </a:p>
        </p:txBody>
      </p:sp>
      <p:sp>
        <p:nvSpPr>
          <p:cNvPr id="15" name="Oval 14"/>
          <p:cNvSpPr/>
          <p:nvPr/>
        </p:nvSpPr>
        <p:spPr>
          <a:xfrm rot="3283049">
            <a:off x="5596865" y="1672671"/>
            <a:ext cx="880184" cy="1357894"/>
          </a:xfrm>
          <a:prstGeom prst="ellipse">
            <a:avLst/>
          </a:prstGeom>
          <a:gradFill flip="none" rotWithShape="1">
            <a:gsLst>
              <a:gs pos="0">
                <a:schemeClr val="accent3">
                  <a:tint val="50000"/>
                  <a:satMod val="300000"/>
                  <a:alpha val="28000"/>
                </a:schemeClr>
              </a:gs>
              <a:gs pos="35000">
                <a:schemeClr val="accent3">
                  <a:tint val="37000"/>
                  <a:satMod val="300000"/>
                  <a:alpha val="28000"/>
                </a:schemeClr>
              </a:gs>
              <a:gs pos="100000">
                <a:schemeClr val="accent3">
                  <a:tint val="15000"/>
                  <a:satMod val="350000"/>
                  <a:alpha val="28000"/>
                </a:schemeClr>
              </a:gs>
            </a:gsLst>
            <a:lin ang="16200000" scaled="1"/>
            <a:tileRect/>
          </a:gra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cxnSp>
        <p:nvCxnSpPr>
          <p:cNvPr id="6" name="Gerade Verbindung mit Pfeil 5"/>
          <p:cNvCxnSpPr/>
          <p:nvPr/>
        </p:nvCxnSpPr>
        <p:spPr>
          <a:xfrm flipH="1" flipV="1">
            <a:off x="6135816" y="2537858"/>
            <a:ext cx="976184" cy="3278742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2" name="Gerade Verbindung mit Pfeil 11"/>
          <p:cNvCxnSpPr/>
          <p:nvPr/>
        </p:nvCxnSpPr>
        <p:spPr>
          <a:xfrm flipH="1" flipV="1">
            <a:off x="6550738" y="2227249"/>
            <a:ext cx="1526462" cy="2393174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6" name="Textfeld 15"/>
          <p:cNvSpPr txBox="1"/>
          <p:nvPr/>
        </p:nvSpPr>
        <p:spPr>
          <a:xfrm>
            <a:off x="7512602" y="4620423"/>
            <a:ext cx="14459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AT" dirty="0"/>
              <a:t>Windkraft</a:t>
            </a:r>
          </a:p>
        </p:txBody>
      </p:sp>
      <p:cxnSp>
        <p:nvCxnSpPr>
          <p:cNvPr id="17" name="Gerade Verbindung mit Pfeil 16"/>
          <p:cNvCxnSpPr/>
          <p:nvPr/>
        </p:nvCxnSpPr>
        <p:spPr>
          <a:xfrm flipH="1" flipV="1">
            <a:off x="6440720" y="2026053"/>
            <a:ext cx="1071882" cy="3231963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0" name="Gerade Verbindung mit Pfeil 19"/>
          <p:cNvCxnSpPr/>
          <p:nvPr/>
        </p:nvCxnSpPr>
        <p:spPr>
          <a:xfrm flipH="1" flipV="1">
            <a:off x="6336938" y="2227250"/>
            <a:ext cx="1175664" cy="303076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3" name="Gerade Verbindung mit Pfeil 22"/>
          <p:cNvCxnSpPr/>
          <p:nvPr/>
        </p:nvCxnSpPr>
        <p:spPr>
          <a:xfrm flipH="1" flipV="1">
            <a:off x="6135818" y="2227250"/>
            <a:ext cx="1376784" cy="303076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6" name="Textfeld 25"/>
          <p:cNvSpPr txBox="1"/>
          <p:nvPr/>
        </p:nvSpPr>
        <p:spPr>
          <a:xfrm>
            <a:off x="7207086" y="5271964"/>
            <a:ext cx="21360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AT" dirty="0"/>
              <a:t>Wärmeprojekte</a:t>
            </a:r>
          </a:p>
        </p:txBody>
      </p:sp>
      <p:pic>
        <p:nvPicPr>
          <p:cNvPr id="32" name="Bild 31" descr="Bildschirmfoto 2019-06-16 um 17.45.54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49279" y="4152624"/>
            <a:ext cx="2992652" cy="1968500"/>
          </a:xfrm>
          <a:prstGeom prst="rect">
            <a:avLst/>
          </a:prstGeom>
          <a:solidFill>
            <a:srgbClr val="FFFFFF">
              <a:shade val="85000"/>
            </a:srgbClr>
          </a:solidFill>
          <a:ln w="101600" cap="sq">
            <a:solidFill>
              <a:srgbClr val="FDFDFD"/>
            </a:solidFill>
            <a:miter lim="800000"/>
          </a:ln>
          <a:effectLst>
            <a:outerShdw blurRad="57150" dist="37500" dir="7560000" sy="98000" kx="110000" ky="200000" algn="tl" rotWithShape="0">
              <a:srgbClr val="000000">
                <a:alpha val="20000"/>
              </a:srgbClr>
            </a:outerShdw>
          </a:effectLst>
          <a:scene3d>
            <a:camera prst="perspectiveRelaxed">
              <a:rot lat="18960000" lon="0" rev="0"/>
            </a:camera>
            <a:lightRig rig="twoPt" dir="t">
              <a:rot lat="0" lon="0" rev="7200000"/>
            </a:lightRig>
          </a:scene3d>
          <a:sp3d prstMaterial="matte">
            <a:bevelT w="22860" h="12700"/>
            <a:contourClr>
              <a:srgbClr val="FFFFFF"/>
            </a:contourClr>
          </a:sp3d>
        </p:spPr>
      </p:pic>
      <p:pic>
        <p:nvPicPr>
          <p:cNvPr id="33" name="Bild 32" descr="Bildschirmfoto 2019-06-16 um 17.46.19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3896711"/>
            <a:ext cx="3084876" cy="1057971"/>
          </a:xfrm>
          <a:prstGeom prst="rect">
            <a:avLst/>
          </a:prstGeom>
          <a:solidFill>
            <a:srgbClr val="FFFFFF">
              <a:shade val="85000"/>
            </a:srgbClr>
          </a:solidFill>
          <a:ln w="101600" cap="sq">
            <a:solidFill>
              <a:srgbClr val="FDFDFD"/>
            </a:solidFill>
            <a:miter lim="800000"/>
          </a:ln>
          <a:effectLst>
            <a:outerShdw blurRad="57150" dist="37500" dir="7560000" sy="98000" kx="110000" ky="200000" algn="tl" rotWithShape="0">
              <a:srgbClr val="000000">
                <a:alpha val="20000"/>
              </a:srgbClr>
            </a:outerShdw>
          </a:effectLst>
          <a:scene3d>
            <a:camera prst="perspectiveRelaxed">
              <a:rot lat="18960000" lon="0" rev="0"/>
            </a:camera>
            <a:lightRig rig="twoPt" dir="t">
              <a:rot lat="0" lon="0" rev="7200000"/>
            </a:lightRig>
          </a:scene3d>
          <a:sp3d prstMaterial="matte">
            <a:bevelT w="22860" h="12700"/>
            <a:contourClr>
              <a:srgbClr val="FFFFFF"/>
            </a:contourClr>
          </a:sp3d>
        </p:spPr>
      </p:pic>
      <p:sp>
        <p:nvSpPr>
          <p:cNvPr id="28" name="Textfeld 27"/>
          <p:cNvSpPr txBox="1"/>
          <p:nvPr/>
        </p:nvSpPr>
        <p:spPr>
          <a:xfrm rot="21241000">
            <a:off x="2358770" y="5850119"/>
            <a:ext cx="4301604" cy="646331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de-AT" u="sng" dirty="0">
                <a:solidFill>
                  <a:schemeClr val="tx1"/>
                </a:solidFill>
              </a:rPr>
              <a:t>Konflikte, Konflikte, Konflikte,...</a:t>
            </a:r>
          </a:p>
          <a:p>
            <a:r>
              <a:rPr lang="de-AT" b="1" dirty="0">
                <a:solidFill>
                  <a:schemeClr val="tx1"/>
                </a:solidFill>
              </a:rPr>
              <a:t>Klimaschutz verträgt keine Kompromisse!</a:t>
            </a:r>
          </a:p>
        </p:txBody>
      </p:sp>
    </p:spTree>
    <p:extLst>
      <p:ext uri="{BB962C8B-B14F-4D97-AF65-F5344CB8AC3E}">
        <p14:creationId xmlns:p14="http://schemas.microsoft.com/office/powerpoint/2010/main" val="27238524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82600" y="152399"/>
            <a:ext cx="8229600" cy="1143000"/>
          </a:xfrm>
        </p:spPr>
        <p:txBody>
          <a:bodyPr>
            <a:normAutofit/>
          </a:bodyPr>
          <a:lstStyle/>
          <a:p>
            <a:pPr algn="l"/>
            <a:r>
              <a:rPr lang="de-AT" sz="2800" b="1" dirty="0">
                <a:solidFill>
                  <a:srgbClr val="000090"/>
                </a:solidFill>
              </a:rPr>
              <a:t>was bleibt, sind die Erfolge!</a:t>
            </a:r>
          </a:p>
        </p:txBody>
      </p:sp>
      <p:pic>
        <p:nvPicPr>
          <p:cNvPr id="4" name="Bild 3" descr="Bildschirmfoto 2019-06-16 um 17.56.50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901" y="1295399"/>
            <a:ext cx="2057399" cy="2238696"/>
          </a:xfrm>
          <a:prstGeom prst="rect">
            <a:avLst/>
          </a:prstGeom>
        </p:spPr>
      </p:pic>
      <p:sp>
        <p:nvSpPr>
          <p:cNvPr id="6" name="Textfeld 5"/>
          <p:cNvSpPr txBox="1"/>
          <p:nvPr/>
        </p:nvSpPr>
        <p:spPr>
          <a:xfrm>
            <a:off x="317500" y="3124200"/>
            <a:ext cx="1727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AT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KEM-Zentrum</a:t>
            </a:r>
            <a:endParaRPr lang="de-AT" dirty="0"/>
          </a:p>
        </p:txBody>
      </p:sp>
      <p:pic>
        <p:nvPicPr>
          <p:cNvPr id="7" name="Bild 6" descr="Bildschirmfoto 2019-06-16 um 17.59.51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3301" y="1295399"/>
            <a:ext cx="2057399" cy="2238696"/>
          </a:xfrm>
          <a:prstGeom prst="rect">
            <a:avLst/>
          </a:prstGeom>
        </p:spPr>
      </p:pic>
      <p:sp>
        <p:nvSpPr>
          <p:cNvPr id="8" name="Textfeld 7"/>
          <p:cNvSpPr txBox="1"/>
          <p:nvPr/>
        </p:nvSpPr>
        <p:spPr>
          <a:xfrm>
            <a:off x="2438401" y="3124200"/>
            <a:ext cx="1727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AT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Energy </a:t>
            </a:r>
            <a:r>
              <a:rPr lang="de-AT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Globe</a:t>
            </a:r>
            <a:endParaRPr lang="de-AT" dirty="0"/>
          </a:p>
        </p:txBody>
      </p:sp>
      <p:pic>
        <p:nvPicPr>
          <p:cNvPr id="9" name="Bild 8" descr="Bildschirmfoto 2019-06-16 um 18.02.58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97401" y="1295399"/>
            <a:ext cx="2057399" cy="2221235"/>
          </a:xfrm>
          <a:prstGeom prst="rect">
            <a:avLst/>
          </a:prstGeom>
        </p:spPr>
      </p:pic>
      <p:pic>
        <p:nvPicPr>
          <p:cNvPr id="10" name="Bild 9" descr="Bildschirmfoto 2019-06-16 um 18.06.32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45301" y="1272297"/>
            <a:ext cx="2057399" cy="2221235"/>
          </a:xfrm>
          <a:prstGeom prst="rect">
            <a:avLst/>
          </a:prstGeom>
        </p:spPr>
      </p:pic>
      <p:sp>
        <p:nvSpPr>
          <p:cNvPr id="11" name="Textfeld 10"/>
          <p:cNvSpPr txBox="1"/>
          <p:nvPr/>
        </p:nvSpPr>
        <p:spPr>
          <a:xfrm>
            <a:off x="4597400" y="3154978"/>
            <a:ext cx="20574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AT" sz="1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Dieter Lutz Challenge</a:t>
            </a:r>
            <a:endParaRPr lang="de-AT" sz="1600" dirty="0"/>
          </a:p>
        </p:txBody>
      </p:sp>
      <p:pic>
        <p:nvPicPr>
          <p:cNvPr id="12" name="Bild 11" descr="Bildschirmfoto 2019-06-16 um 18.10.59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901" y="3837696"/>
            <a:ext cx="2057399" cy="2221235"/>
          </a:xfrm>
          <a:prstGeom prst="rect">
            <a:avLst/>
          </a:prstGeom>
        </p:spPr>
      </p:pic>
      <p:pic>
        <p:nvPicPr>
          <p:cNvPr id="13" name="Bild 12" descr="Bildschirmfoto 2019-06-16 um 18.13.07.pn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3301" y="3837695"/>
            <a:ext cx="2222498" cy="2208535"/>
          </a:xfrm>
          <a:prstGeom prst="rect">
            <a:avLst/>
          </a:prstGeom>
        </p:spPr>
      </p:pic>
      <p:pic>
        <p:nvPicPr>
          <p:cNvPr id="16" name="Bild 15" descr="Bildschirmfoto 2019-06-16 um 18.16.39.png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97400" y="3833127"/>
            <a:ext cx="2057399" cy="2213103"/>
          </a:xfrm>
          <a:prstGeom prst="rect">
            <a:avLst/>
          </a:prstGeom>
        </p:spPr>
      </p:pic>
      <p:pic>
        <p:nvPicPr>
          <p:cNvPr id="17" name="Bild 16" descr="Bildschirmfoto 2019-06-16 um 18.19.22.png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45301" y="3837696"/>
            <a:ext cx="2057399" cy="2208534"/>
          </a:xfrm>
          <a:prstGeom prst="rect">
            <a:avLst/>
          </a:prstGeom>
        </p:spPr>
      </p:pic>
      <p:sp>
        <p:nvSpPr>
          <p:cNvPr id="18" name="Textfeld 17"/>
          <p:cNvSpPr txBox="1"/>
          <p:nvPr/>
        </p:nvSpPr>
        <p:spPr>
          <a:xfrm>
            <a:off x="2514601" y="5613400"/>
            <a:ext cx="1727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AT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Wasserkraft</a:t>
            </a:r>
            <a:endParaRPr lang="de-AT" dirty="0"/>
          </a:p>
        </p:txBody>
      </p:sp>
      <p:sp>
        <p:nvSpPr>
          <p:cNvPr id="19" name="Textfeld 18"/>
          <p:cNvSpPr txBox="1"/>
          <p:nvPr/>
        </p:nvSpPr>
        <p:spPr>
          <a:xfrm>
            <a:off x="215901" y="5665229"/>
            <a:ext cx="1727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AT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Wärme</a:t>
            </a:r>
            <a:endParaRPr lang="de-AT" dirty="0"/>
          </a:p>
        </p:txBody>
      </p:sp>
      <p:sp>
        <p:nvSpPr>
          <p:cNvPr id="20" name="Textfeld 19"/>
          <p:cNvSpPr txBox="1"/>
          <p:nvPr/>
        </p:nvSpPr>
        <p:spPr>
          <a:xfrm>
            <a:off x="4749801" y="5639828"/>
            <a:ext cx="1727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AT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PV</a:t>
            </a:r>
            <a:endParaRPr lang="de-AT" dirty="0"/>
          </a:p>
        </p:txBody>
      </p:sp>
      <p:sp>
        <p:nvSpPr>
          <p:cNvPr id="21" name="Textfeld 20"/>
          <p:cNvSpPr txBox="1"/>
          <p:nvPr/>
        </p:nvSpPr>
        <p:spPr>
          <a:xfrm>
            <a:off x="6997701" y="5639828"/>
            <a:ext cx="1727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AT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E-Carsharing</a:t>
            </a:r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57342086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de-AT" sz="3200" b="1" dirty="0">
                <a:solidFill>
                  <a:srgbClr val="000090"/>
                </a:solidFill>
              </a:rPr>
              <a:t>nächste konkrete Schritte?</a:t>
            </a:r>
          </a:p>
        </p:txBody>
      </p:sp>
      <p:sp>
        <p:nvSpPr>
          <p:cNvPr id="5" name="Rechteck 4"/>
          <p:cNvSpPr/>
          <p:nvPr/>
        </p:nvSpPr>
        <p:spPr>
          <a:xfrm>
            <a:off x="190500" y="3290291"/>
            <a:ext cx="5957280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de-AT" sz="4400" b="1" cap="none" spc="0" dirty="0">
                <a:ln w="12700">
                  <a:noFill/>
                  <a:prstDash val="solid"/>
                </a:ln>
                <a:solidFill>
                  <a:srgbClr val="008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Klimawandel-Anpassung</a:t>
            </a:r>
          </a:p>
        </p:txBody>
      </p:sp>
      <p:sp>
        <p:nvSpPr>
          <p:cNvPr id="6" name="Rechteck 5"/>
          <p:cNvSpPr/>
          <p:nvPr/>
        </p:nvSpPr>
        <p:spPr>
          <a:xfrm rot="20797630">
            <a:off x="5335334" y="5443834"/>
            <a:ext cx="3382131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de-AT" sz="2800" b="1" cap="none" spc="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00FF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badi MT Condensed Extra Bold"/>
                <a:cs typeface="Abadi MT Condensed Extra Bold"/>
              </a:rPr>
              <a:t>e-Carsharing ausbauen</a:t>
            </a:r>
          </a:p>
        </p:txBody>
      </p:sp>
      <p:sp>
        <p:nvSpPr>
          <p:cNvPr id="7" name="Rechteck 6"/>
          <p:cNvSpPr/>
          <p:nvPr/>
        </p:nvSpPr>
        <p:spPr>
          <a:xfrm>
            <a:off x="4092278" y="1811635"/>
            <a:ext cx="4134465" cy="33855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de-AT" sz="1600" b="1" cap="none" spc="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venir Light"/>
                <a:cs typeface="Avenir Light"/>
              </a:rPr>
              <a:t>Aktivitäten im mehrgeschossigen Wohnbau</a:t>
            </a:r>
          </a:p>
        </p:txBody>
      </p:sp>
      <p:sp>
        <p:nvSpPr>
          <p:cNvPr id="8" name="Rechteck 7"/>
          <p:cNvSpPr/>
          <p:nvPr/>
        </p:nvSpPr>
        <p:spPr>
          <a:xfrm>
            <a:off x="661226" y="2408732"/>
            <a:ext cx="3822080" cy="461665"/>
          </a:xfrm>
          <a:prstGeom prst="rect">
            <a:avLst/>
          </a:prstGeom>
          <a:noFill/>
          <a:effectLst>
            <a:glow rad="228600">
              <a:schemeClr val="accent3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de-AT" sz="2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Wasser, Wasser, Wasser!</a:t>
            </a:r>
          </a:p>
        </p:txBody>
      </p:sp>
      <p:sp>
        <p:nvSpPr>
          <p:cNvPr id="9" name="Rechteck 8"/>
          <p:cNvSpPr/>
          <p:nvPr/>
        </p:nvSpPr>
        <p:spPr>
          <a:xfrm>
            <a:off x="1304829" y="3622266"/>
            <a:ext cx="5823154" cy="646331"/>
          </a:xfrm>
          <a:prstGeom prst="rect">
            <a:avLst/>
          </a:prstGeom>
          <a:noFill/>
          <a:effectLst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de-AT" sz="3600" b="1" cap="none" spc="0" dirty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60007" dir="2000400" sy="-30000" kx="-800400" algn="bl" rotWithShape="0">
                    <a:prstClr val="black">
                      <a:alpha val="20000"/>
                    </a:prstClr>
                  </a:outerShdw>
                </a:effectLst>
              </a:rPr>
              <a:t>Fehlanpassungen vermeiden!</a:t>
            </a:r>
          </a:p>
        </p:txBody>
      </p:sp>
      <p:sp>
        <p:nvSpPr>
          <p:cNvPr id="11" name="Rechteck 10"/>
          <p:cNvSpPr/>
          <p:nvPr/>
        </p:nvSpPr>
        <p:spPr>
          <a:xfrm rot="1359010">
            <a:off x="99033" y="5591993"/>
            <a:ext cx="2880988" cy="584776"/>
          </a:xfrm>
          <a:prstGeom prst="rect">
            <a:avLst/>
          </a:prstGeom>
          <a:noFill/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de-AT" sz="3200" b="1" cap="none" spc="0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chemeClr val="accent5">
                    <a:lumMod val="60000"/>
                    <a:lumOff val="4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Drain Garden</a:t>
            </a:r>
          </a:p>
        </p:txBody>
      </p:sp>
      <p:sp>
        <p:nvSpPr>
          <p:cNvPr id="12" name="Rechteck 11"/>
          <p:cNvSpPr/>
          <p:nvPr/>
        </p:nvSpPr>
        <p:spPr>
          <a:xfrm>
            <a:off x="5180056" y="2366961"/>
            <a:ext cx="386389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de-AT" sz="5400" b="1" cap="none" spc="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Photovoltaik</a:t>
            </a:r>
          </a:p>
        </p:txBody>
      </p:sp>
      <p:sp>
        <p:nvSpPr>
          <p:cNvPr id="13" name="Rechteck 12"/>
          <p:cNvSpPr/>
          <p:nvPr/>
        </p:nvSpPr>
        <p:spPr>
          <a:xfrm>
            <a:off x="7293979" y="2967335"/>
            <a:ext cx="1749973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de-AT" sz="2000" b="1" cap="none" spc="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pple Symbols"/>
                <a:cs typeface="Apple Symbols"/>
              </a:rPr>
              <a:t>Bürgerbeteiligung</a:t>
            </a:r>
          </a:p>
        </p:txBody>
      </p:sp>
      <p:sp>
        <p:nvSpPr>
          <p:cNvPr id="14" name="Rechteck 13"/>
          <p:cNvSpPr/>
          <p:nvPr/>
        </p:nvSpPr>
        <p:spPr>
          <a:xfrm>
            <a:off x="7446379" y="3119735"/>
            <a:ext cx="1211840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de-AT" sz="2000" b="1" cap="none" spc="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pple Symbols"/>
                <a:cs typeface="Apple Symbols"/>
              </a:rPr>
              <a:t>Contracting</a:t>
            </a:r>
          </a:p>
        </p:txBody>
      </p:sp>
      <p:sp>
        <p:nvSpPr>
          <p:cNvPr id="15" name="Rechteck 14"/>
          <p:cNvSpPr/>
          <p:nvPr/>
        </p:nvSpPr>
        <p:spPr>
          <a:xfrm rot="213078">
            <a:off x="471631" y="4605923"/>
            <a:ext cx="3833501" cy="58477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de-AT" sz="3200" b="1" dirty="0">
                <a:ln w="12700">
                  <a:noFill/>
                  <a:prstDash val="solid"/>
                </a:ln>
                <a:solidFill>
                  <a:schemeClr val="accent3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Kannada Sangam MN"/>
                <a:cs typeface="Kannada Sangam MN"/>
              </a:rPr>
              <a:t>Energieraumplanung</a:t>
            </a:r>
            <a:endParaRPr lang="de-AT" sz="3200" b="1" cap="none" spc="0" dirty="0">
              <a:ln w="12700">
                <a:noFill/>
                <a:prstDash val="solid"/>
              </a:ln>
              <a:solidFill>
                <a:schemeClr val="accent3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Kannada Sangam MN"/>
              <a:cs typeface="Kannada Sangam MN"/>
            </a:endParaRPr>
          </a:p>
        </p:txBody>
      </p:sp>
      <p:sp>
        <p:nvSpPr>
          <p:cNvPr id="16" name="Rechteck 15"/>
          <p:cNvSpPr/>
          <p:nvPr/>
        </p:nvSpPr>
        <p:spPr>
          <a:xfrm rot="469179">
            <a:off x="4572007" y="4487756"/>
            <a:ext cx="3404197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de-AT" sz="2000" b="1" dirty="0">
                <a:ln w="12700">
                  <a:noFill/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Initiativen gegen Versiegelung</a:t>
            </a:r>
            <a:endParaRPr lang="de-AT" sz="2000" b="1" cap="none" spc="0" dirty="0">
              <a:ln w="12700">
                <a:noFill/>
                <a:prstDash val="solid"/>
              </a:ln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17" name="Textfeld 16"/>
          <p:cNvSpPr txBox="1"/>
          <p:nvPr/>
        </p:nvSpPr>
        <p:spPr>
          <a:xfrm rot="475956">
            <a:off x="314520" y="1776095"/>
            <a:ext cx="36732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AT" sz="2400" b="1" dirty="0">
                <a:solidFill>
                  <a:schemeClr val="accent6"/>
                </a:solidFill>
              </a:rPr>
              <a:t>Leerstands-Management</a:t>
            </a:r>
          </a:p>
        </p:txBody>
      </p:sp>
    </p:spTree>
    <p:extLst>
      <p:ext uri="{BB962C8B-B14F-4D97-AF65-F5344CB8AC3E}">
        <p14:creationId xmlns:p14="http://schemas.microsoft.com/office/powerpoint/2010/main" val="367692494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de-AT" sz="2800" b="1" dirty="0">
                <a:solidFill>
                  <a:srgbClr val="000090"/>
                </a:solidFill>
              </a:rPr>
              <a:t>Danke für Ihre Aufmerksamkeit!</a:t>
            </a:r>
          </a:p>
        </p:txBody>
      </p:sp>
      <p:pic>
        <p:nvPicPr>
          <p:cNvPr id="4" name="Inhaltsplatzhalter 3" descr="Alex Portrait_web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86373" r="-86373"/>
          <a:stretch>
            <a:fillRect/>
          </a:stretch>
        </p:blipFill>
        <p:spPr>
          <a:xfrm>
            <a:off x="-127001" y="2501900"/>
            <a:ext cx="3396749" cy="1868081"/>
          </a:xfrm>
        </p:spPr>
      </p:pic>
      <p:sp>
        <p:nvSpPr>
          <p:cNvPr id="5" name="Textfeld 4"/>
          <p:cNvSpPr txBox="1"/>
          <p:nvPr/>
        </p:nvSpPr>
        <p:spPr>
          <a:xfrm>
            <a:off x="2400300" y="2501900"/>
            <a:ext cx="61595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AT" sz="2400" dirty="0"/>
              <a:t>Klima - &amp; Energie </a:t>
            </a:r>
            <a:r>
              <a:rPr lang="mr-IN" sz="2400" dirty="0"/>
              <a:t>–</a:t>
            </a:r>
            <a:r>
              <a:rPr lang="de-AT" sz="2400" dirty="0"/>
              <a:t> Modellregion </a:t>
            </a:r>
            <a:br>
              <a:rPr lang="de-AT" sz="2400" dirty="0"/>
            </a:br>
            <a:r>
              <a:rPr lang="de-AT" sz="2400" dirty="0"/>
              <a:t>Unteres Traisental &amp; Fladnitztal</a:t>
            </a:r>
          </a:p>
          <a:p>
            <a:endParaRPr lang="de-AT" dirty="0"/>
          </a:p>
          <a:p>
            <a:r>
              <a:rPr lang="de-AT" dirty="0"/>
              <a:t>DI Alexander Simader</a:t>
            </a:r>
          </a:p>
          <a:p>
            <a:r>
              <a:rPr lang="de-AT" dirty="0"/>
              <a:t>Tel. 0676/5295276</a:t>
            </a:r>
          </a:p>
          <a:p>
            <a:r>
              <a:rPr lang="de-AT" dirty="0"/>
              <a:t>Mail: asi@kem-zentrum.at</a:t>
            </a:r>
          </a:p>
        </p:txBody>
      </p:sp>
    </p:spTree>
    <p:extLst>
      <p:ext uri="{BB962C8B-B14F-4D97-AF65-F5344CB8AC3E}">
        <p14:creationId xmlns:p14="http://schemas.microsoft.com/office/powerpoint/2010/main" val="308488119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149</Words>
  <Application>Microsoft Office PowerPoint</Application>
  <PresentationFormat>Bildschirmpräsentation (4:3)</PresentationFormat>
  <Paragraphs>55</Paragraphs>
  <Slides>7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6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7</vt:i4>
      </vt:variant>
    </vt:vector>
  </HeadingPairs>
  <TitlesOfParts>
    <vt:vector size="14" baseType="lpstr">
      <vt:lpstr>Abadi MT Condensed Extra Bold</vt:lpstr>
      <vt:lpstr>Apple Symbols</vt:lpstr>
      <vt:lpstr>Arial</vt:lpstr>
      <vt:lpstr>Avenir Light</vt:lpstr>
      <vt:lpstr>Calibri</vt:lpstr>
      <vt:lpstr>Kannada Sangam MN</vt:lpstr>
      <vt:lpstr>Office-Design</vt:lpstr>
      <vt:lpstr>Klima - &amp; Energie-Modellregion Unteres Traisental &amp; Fladnitztal</vt:lpstr>
      <vt:lpstr>PowerPoint-Präsentation</vt:lpstr>
      <vt:lpstr>Wer sind wir?  Woher kommen wir?</vt:lpstr>
      <vt:lpstr>ganz vom Anfang an...</vt:lpstr>
      <vt:lpstr>was bleibt, sind die Erfolge!</vt:lpstr>
      <vt:lpstr>nächste konkrete Schritte?</vt:lpstr>
      <vt:lpstr>Danke für Ihre Aufmerksamkeit!</vt:lpstr>
    </vt:vector>
  </TitlesOfParts>
  <Company>Energy Changes Projektentwicklung GmbH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Klima - &amp; Energie-Modellregion Unteres Traisental &amp; Fladnitztal</dc:title>
  <dc:creator>Alexander Simader</dc:creator>
  <cp:lastModifiedBy>Karl Reiner</cp:lastModifiedBy>
  <cp:revision>15</cp:revision>
  <dcterms:created xsi:type="dcterms:W3CDTF">2019-06-16T14:30:46Z</dcterms:created>
  <dcterms:modified xsi:type="dcterms:W3CDTF">2019-06-16T17:09:43Z</dcterms:modified>
</cp:coreProperties>
</file>