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2"/>
    <p:sldMasterId id="2147483702" r:id="rId3"/>
    <p:sldMasterId id="2147483723" r:id="rId4"/>
    <p:sldMasterId id="2147483744" r:id="rId5"/>
    <p:sldMasterId id="2147483766" r:id="rId6"/>
    <p:sldMasterId id="2147483778" r:id="rId7"/>
    <p:sldMasterId id="2147483791" r:id="rId8"/>
    <p:sldMasterId id="2147483813" r:id="rId9"/>
  </p:sldMasterIdLst>
  <p:notesMasterIdLst>
    <p:notesMasterId r:id="rId29"/>
  </p:notesMasterIdLst>
  <p:handoutMasterIdLst>
    <p:handoutMasterId r:id="rId30"/>
  </p:handoutMasterIdLst>
  <p:sldIdLst>
    <p:sldId id="579" r:id="rId10"/>
    <p:sldId id="581" r:id="rId11"/>
    <p:sldId id="606" r:id="rId12"/>
    <p:sldId id="578" r:id="rId13"/>
    <p:sldId id="586" r:id="rId14"/>
    <p:sldId id="582" r:id="rId15"/>
    <p:sldId id="585" r:id="rId16"/>
    <p:sldId id="583" r:id="rId17"/>
    <p:sldId id="580" r:id="rId18"/>
    <p:sldId id="587" r:id="rId19"/>
    <p:sldId id="597" r:id="rId20"/>
    <p:sldId id="591" r:id="rId21"/>
    <p:sldId id="592" r:id="rId22"/>
    <p:sldId id="600" r:id="rId23"/>
    <p:sldId id="603" r:id="rId24"/>
    <p:sldId id="596" r:id="rId25"/>
    <p:sldId id="598" r:id="rId26"/>
    <p:sldId id="604" r:id="rId27"/>
    <p:sldId id="607" r:id="rId28"/>
  </p:sldIdLst>
  <p:sldSz cx="9144000" cy="6858000" type="screen4x3"/>
  <p:notesSz cx="6808788" cy="99409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5">
          <p15:clr>
            <a:srgbClr val="A4A3A4"/>
          </p15:clr>
        </p15:guide>
        <p15:guide id="2" pos="6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F6BAE"/>
    <a:srgbClr val="F3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2653" autoAdjust="0"/>
  </p:normalViewPr>
  <p:slideViewPr>
    <p:cSldViewPr>
      <p:cViewPr varScale="1">
        <p:scale>
          <a:sx n="36" d="100"/>
          <a:sy n="36" d="100"/>
        </p:scale>
        <p:origin x="1260" y="48"/>
      </p:cViewPr>
      <p:guideLst>
        <p:guide orient="horz" pos="1475"/>
        <p:guide pos="6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2940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50475" cy="497046"/>
          </a:xfrm>
          <a:prstGeom prst="rect">
            <a:avLst/>
          </a:prstGeom>
        </p:spPr>
        <p:txBody>
          <a:bodyPr vert="horz" lIns="90098" tIns="45050" rIns="90098" bIns="4505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42" y="4"/>
            <a:ext cx="2950475" cy="497046"/>
          </a:xfrm>
          <a:prstGeom prst="rect">
            <a:avLst/>
          </a:prstGeom>
        </p:spPr>
        <p:txBody>
          <a:bodyPr vert="horz" lIns="90098" tIns="45050" rIns="90098" bIns="45050" rtlCol="0"/>
          <a:lstStyle>
            <a:lvl1pPr algn="r">
              <a:defRPr sz="1200"/>
            </a:lvl1pPr>
          </a:lstStyle>
          <a:p>
            <a:fld id="{CB822675-BA6A-B546-A4E0-6963A9A9EA08}" type="datetimeFigureOut">
              <a:t>26.11.2019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42159"/>
            <a:ext cx="2950475" cy="497046"/>
          </a:xfrm>
          <a:prstGeom prst="rect">
            <a:avLst/>
          </a:prstGeom>
        </p:spPr>
        <p:txBody>
          <a:bodyPr vert="horz" lIns="90098" tIns="45050" rIns="90098" bIns="4505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42" y="9442159"/>
            <a:ext cx="2950475" cy="497046"/>
          </a:xfrm>
          <a:prstGeom prst="rect">
            <a:avLst/>
          </a:prstGeom>
        </p:spPr>
        <p:txBody>
          <a:bodyPr vert="horz" lIns="90098" tIns="45050" rIns="90098" bIns="45050" rtlCol="0" anchor="b"/>
          <a:lstStyle>
            <a:lvl1pPr algn="r">
              <a:defRPr sz="1200"/>
            </a:lvl1pPr>
          </a:lstStyle>
          <a:p>
            <a:fld id="{D306164C-E25C-F54E-8922-E51CCC6BD507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900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50475" cy="497046"/>
          </a:xfrm>
          <a:prstGeom prst="rect">
            <a:avLst/>
          </a:prstGeom>
        </p:spPr>
        <p:txBody>
          <a:bodyPr vert="horz" lIns="90098" tIns="45050" rIns="90098" bIns="4505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42" y="4"/>
            <a:ext cx="2950475" cy="497046"/>
          </a:xfrm>
          <a:prstGeom prst="rect">
            <a:avLst/>
          </a:prstGeom>
        </p:spPr>
        <p:txBody>
          <a:bodyPr vert="horz" lIns="90098" tIns="45050" rIns="90098" bIns="45050" rtlCol="0"/>
          <a:lstStyle>
            <a:lvl1pPr algn="r">
              <a:defRPr sz="1200"/>
            </a:lvl1pPr>
          </a:lstStyle>
          <a:p>
            <a:fld id="{5D21220F-6AD8-F544-AC0C-C4EA3F4D7A1D}" type="datetimeFigureOut">
              <a:t>26.11.2019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98" tIns="45050" rIns="90098" bIns="4505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21946"/>
            <a:ext cx="5447030" cy="4473416"/>
          </a:xfrm>
          <a:prstGeom prst="rect">
            <a:avLst/>
          </a:prstGeom>
        </p:spPr>
        <p:txBody>
          <a:bodyPr vert="horz" lIns="90098" tIns="45050" rIns="90098" bIns="4505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42159"/>
            <a:ext cx="2950475" cy="497046"/>
          </a:xfrm>
          <a:prstGeom prst="rect">
            <a:avLst/>
          </a:prstGeom>
        </p:spPr>
        <p:txBody>
          <a:bodyPr vert="horz" lIns="90098" tIns="45050" rIns="90098" bIns="4505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42" y="9442159"/>
            <a:ext cx="2950475" cy="497046"/>
          </a:xfrm>
          <a:prstGeom prst="rect">
            <a:avLst/>
          </a:prstGeom>
        </p:spPr>
        <p:txBody>
          <a:bodyPr vert="horz" lIns="90098" tIns="45050" rIns="90098" bIns="45050" rtlCol="0" anchor="b"/>
          <a:lstStyle>
            <a:lvl1pPr algn="r">
              <a:defRPr sz="1200"/>
            </a:lvl1pPr>
          </a:lstStyle>
          <a:p>
            <a:fld id="{3DE5ECA4-3C82-1F45-A860-7D163CFFB7B4}" type="slidenum"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480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018AD-0731-44E9-A389-7475F92FBBE7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5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018AD-0731-44E9-A389-7475F92FBBE7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17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018AD-0731-44E9-A389-7475F92FBBE7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2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018AD-0731-44E9-A389-7475F92FBBE7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26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018AD-0731-44E9-A389-7475F92FBBE7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79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7.png"/><Relationship Id="rId5" Type="http://schemas.openxmlformats.org/officeDocument/2006/relationships/tags" Target="../tags/tag326.xml"/><Relationship Id="rId10" Type="http://schemas.openxmlformats.org/officeDocument/2006/relationships/image" Target="../media/image4.png"/><Relationship Id="rId4" Type="http://schemas.openxmlformats.org/officeDocument/2006/relationships/tags" Target="../tags/tag325.xml"/><Relationship Id="rId9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32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52.xml"/><Relationship Id="rId4" Type="http://schemas.openxmlformats.org/officeDocument/2006/relationships/tags" Target="../tags/tag35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6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5" Type="http://schemas.openxmlformats.org/officeDocument/2006/relationships/tags" Target="../tags/tag402.xml"/><Relationship Id="rId10" Type="http://schemas.openxmlformats.org/officeDocument/2006/relationships/slideMaster" Target="../slideMasters/slideMaster8.xml"/><Relationship Id="rId4" Type="http://schemas.openxmlformats.org/officeDocument/2006/relationships/tags" Target="../tags/tag401.xml"/><Relationship Id="rId9" Type="http://schemas.openxmlformats.org/officeDocument/2006/relationships/tags" Target="../tags/tag406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5" Type="http://schemas.openxmlformats.org/officeDocument/2006/relationships/tags" Target="../tags/tag411.xml"/><Relationship Id="rId10" Type="http://schemas.openxmlformats.org/officeDocument/2006/relationships/tags" Target="../tags/tag416.xml"/><Relationship Id="rId4" Type="http://schemas.openxmlformats.org/officeDocument/2006/relationships/tags" Target="../tags/tag410.xml"/><Relationship Id="rId9" Type="http://schemas.openxmlformats.org/officeDocument/2006/relationships/tags" Target="../tags/tag4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7.xml"/><Relationship Id="rId10" Type="http://schemas.openxmlformats.org/officeDocument/2006/relationships/image" Target="../media/image6.jpeg"/><Relationship Id="rId4" Type="http://schemas.openxmlformats.org/officeDocument/2006/relationships/tags" Target="../tags/tag16.xml"/><Relationship Id="rId9" Type="http://schemas.openxmlformats.org/officeDocument/2006/relationships/image" Target="../media/image8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4.png"/><Relationship Id="rId4" Type="http://schemas.openxmlformats.org/officeDocument/2006/relationships/tags" Target="../tags/tag35.xml"/><Relationship Id="rId9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7.png"/><Relationship Id="rId5" Type="http://schemas.openxmlformats.org/officeDocument/2006/relationships/tags" Target="../tags/tag43.xml"/><Relationship Id="rId10" Type="http://schemas.openxmlformats.org/officeDocument/2006/relationships/image" Target="../media/image4.png"/><Relationship Id="rId4" Type="http://schemas.openxmlformats.org/officeDocument/2006/relationships/tags" Target="../tags/tag42.xml"/><Relationship Id="rId9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7.png"/><Relationship Id="rId5" Type="http://schemas.openxmlformats.org/officeDocument/2006/relationships/tags" Target="../tags/tag51.xml"/><Relationship Id="rId10" Type="http://schemas.openxmlformats.org/officeDocument/2006/relationships/image" Target="../media/image4.png"/><Relationship Id="rId4" Type="http://schemas.openxmlformats.org/officeDocument/2006/relationships/tags" Target="../tags/tag50.xml"/><Relationship Id="rId9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8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4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148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1.xml"/><Relationship Id="rId7" Type="http://schemas.openxmlformats.org/officeDocument/2006/relationships/image" Target="../media/image4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53.xml"/><Relationship Id="rId10" Type="http://schemas.openxmlformats.org/officeDocument/2006/relationships/image" Target="../media/image6.jpeg"/><Relationship Id="rId4" Type="http://schemas.openxmlformats.org/officeDocument/2006/relationships/tags" Target="../tags/tag152.xml"/><Relationship Id="rId9" Type="http://schemas.openxmlformats.org/officeDocument/2006/relationships/image" Target="../media/image8.gif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6.xml"/><Relationship Id="rId7" Type="http://schemas.openxmlformats.org/officeDocument/2006/relationships/image" Target="../media/image4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16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166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10" Type="http://schemas.openxmlformats.org/officeDocument/2006/relationships/image" Target="../media/image4.png"/><Relationship Id="rId4" Type="http://schemas.openxmlformats.org/officeDocument/2006/relationships/tags" Target="../tags/tag170.xml"/><Relationship Id="rId9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image" Target="../media/image7.png"/><Relationship Id="rId5" Type="http://schemas.openxmlformats.org/officeDocument/2006/relationships/tags" Target="../tags/tag178.xml"/><Relationship Id="rId10" Type="http://schemas.openxmlformats.org/officeDocument/2006/relationships/image" Target="../media/image4.png"/><Relationship Id="rId4" Type="http://schemas.openxmlformats.org/officeDocument/2006/relationships/tags" Target="../tags/tag177.xml"/><Relationship Id="rId9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7.png"/><Relationship Id="rId5" Type="http://schemas.openxmlformats.org/officeDocument/2006/relationships/tags" Target="../tags/tag186.xml"/><Relationship Id="rId10" Type="http://schemas.openxmlformats.org/officeDocument/2006/relationships/image" Target="../media/image4.png"/><Relationship Id="rId4" Type="http://schemas.openxmlformats.org/officeDocument/2006/relationships/tags" Target="../tags/tag185.xml"/><Relationship Id="rId9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00.xml"/><Relationship Id="rId4" Type="http://schemas.openxmlformats.org/officeDocument/2006/relationships/tags" Target="../tags/tag199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17.xml"/><Relationship Id="rId4" Type="http://schemas.openxmlformats.org/officeDocument/2006/relationships/tags" Target="../tags/tag21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2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0" Type="http://schemas.openxmlformats.org/officeDocument/2006/relationships/tags" Target="../tags/tag256.xml"/><Relationship Id="rId4" Type="http://schemas.openxmlformats.org/officeDocument/2006/relationships/tags" Target="../tags/tag250.xml"/><Relationship Id="rId9" Type="http://schemas.openxmlformats.org/officeDocument/2006/relationships/tags" Target="../tags/tag255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261.xml"/><Relationship Id="rId9" Type="http://schemas.openxmlformats.org/officeDocument/2006/relationships/tags" Target="../tags/tag266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5" Type="http://schemas.openxmlformats.org/officeDocument/2006/relationships/tags" Target="../tags/tag271.xml"/><Relationship Id="rId10" Type="http://schemas.openxmlformats.org/officeDocument/2006/relationships/tags" Target="../tags/tag276.xml"/><Relationship Id="rId4" Type="http://schemas.openxmlformats.org/officeDocument/2006/relationships/tags" Target="../tags/tag270.xml"/><Relationship Id="rId9" Type="http://schemas.openxmlformats.org/officeDocument/2006/relationships/tags" Target="../tags/tag27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image" Target="../media/image4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288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1.xml"/><Relationship Id="rId7" Type="http://schemas.openxmlformats.org/officeDocument/2006/relationships/image" Target="../media/image4.pn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93.xml"/><Relationship Id="rId10" Type="http://schemas.openxmlformats.org/officeDocument/2006/relationships/image" Target="../media/image6.jpeg"/><Relationship Id="rId4" Type="http://schemas.openxmlformats.org/officeDocument/2006/relationships/tags" Target="../tags/tag292.xml"/><Relationship Id="rId9" Type="http://schemas.openxmlformats.org/officeDocument/2006/relationships/image" Target="../media/image8.gif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6.xml"/><Relationship Id="rId7" Type="http://schemas.openxmlformats.org/officeDocument/2006/relationships/image" Target="../media/image4.png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298.xml"/><Relationship Id="rId4" Type="http://schemas.openxmlformats.org/officeDocument/2006/relationships/tags" Target="../tags/tag29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0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06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4.png"/><Relationship Id="rId4" Type="http://schemas.openxmlformats.org/officeDocument/2006/relationships/tags" Target="../tags/tag310.xml"/><Relationship Id="rId9" Type="http://schemas.openxmlformats.org/officeDocument/2006/relationships/image" Target="../media/image5.png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image" Target="../media/image7.png"/><Relationship Id="rId5" Type="http://schemas.openxmlformats.org/officeDocument/2006/relationships/tags" Target="../tags/tag318.xml"/><Relationship Id="rId10" Type="http://schemas.openxmlformats.org/officeDocument/2006/relationships/image" Target="../media/image4.png"/><Relationship Id="rId4" Type="http://schemas.openxmlformats.org/officeDocument/2006/relationships/tags" Target="../tags/tag317.xml"/><Relationship Id="rId9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7F65D72C-7F36-4914-A9C1-21561FCAF1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823627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908A21A7-3347-4186-A7E2-E081192078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208198"/>
      </p:ext>
    </p:extLst>
  </p:cSld>
  <p:clrMapOvr>
    <a:masterClrMapping/>
  </p:clrMapOvr>
  <p:transition>
    <p:blinds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gr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4D60B03-F46D-4F5D-B932-6010DBD13372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0" y="0"/>
            <a:ext cx="9144000" cy="637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 bwMode="gray">
          <a:xfrm>
            <a:off x="623888" y="962027"/>
            <a:ext cx="7886700" cy="1219201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Kapitelüberschrift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456B2F-8BE4-4768-9CF0-D43BE91BB933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A225EF-6BC2-4913-A302-A9928797017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5" name="Grafik 14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538293B7-9D83-4370-B61B-821EA5DE3107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2E3238-9144-4C3C-B3D7-5D839C17B0AB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339978"/>
            <a:ext cx="9144000" cy="119113"/>
          </a:xfrm>
          <a:prstGeom prst="rect">
            <a:avLst/>
          </a:prstGeom>
        </p:spPr>
      </p:pic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F42DD567-1186-49B8-A231-03CEABF1CED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 bwMode="white">
          <a:xfrm>
            <a:off x="4572001" y="2689227"/>
            <a:ext cx="3938588" cy="1204913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</a:lstStyle>
          <a:p>
            <a:pPr lvl="0"/>
            <a:r>
              <a:rPr lang="de-AT" dirty="0"/>
              <a:t>Untertitel bei Bedarf einfügen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D5E1691-11E2-4693-82B8-1F67551918AE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721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g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4EBA4E-8592-4E44-A0E7-2DB2E514D0C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8A77335-F2EE-4E1D-8DDD-D2D3F9867686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E882B4-C19D-4B5D-8FCC-B1DC208184E6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617539" y="1484315"/>
            <a:ext cx="7915277" cy="25390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2F21F59-0C1C-4396-ADAF-44BD5275D737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>
          <a:xfrm>
            <a:off x="2247900" y="4400552"/>
            <a:ext cx="6284914" cy="178586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136922" indent="0">
              <a:buNone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9C8952B-A3EC-4C11-ABCC-FDE58CE3B529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617539" y="4841558"/>
            <a:ext cx="1430336" cy="903922"/>
          </a:xfr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193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11187" y="1484313"/>
            <a:ext cx="3816000" cy="4692650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716815" y="1484313"/>
            <a:ext cx="3816000" cy="4692650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5D3660E-ED7A-431F-81DC-239F05D5DDB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10C9813-2D7E-4CF7-ABDF-40EBAE63953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20097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10791" y="1484313"/>
            <a:ext cx="3816000" cy="774700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10791" y="2474915"/>
            <a:ext cx="3816000" cy="371474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717211" y="1484313"/>
            <a:ext cx="3816000" cy="774700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717211" y="2474915"/>
            <a:ext cx="3816000" cy="371474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294F1AE-24E7-4916-B3E3-EE9105054A2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42D4777-B231-49A7-96ED-267D5FC7446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0955973-E6A6-4E2A-B9B8-4963824BB7F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867220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11188" y="1484312"/>
            <a:ext cx="5372985" cy="4692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273801" y="1484313"/>
            <a:ext cx="2241550" cy="469265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BB7807-4A7A-483F-AC3D-6C24A3BADDA3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A04B487-743D-46D2-B05C-EFAB553F268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5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93475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3159827" y="1484313"/>
            <a:ext cx="5372985" cy="46926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11188" y="1484314"/>
            <a:ext cx="2259013" cy="46926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9639237-60D9-4A29-B2FD-7A2D9514D97E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81FC46-1371-4EC7-A0E1-E98E32195EE3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5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44752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1187" y="1484315"/>
            <a:ext cx="7921626" cy="8524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611188" y="2552704"/>
            <a:ext cx="7921625" cy="4125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B477257-E45D-4CF1-B73D-8F132F36596E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628650" y="163160"/>
            <a:ext cx="7886700" cy="21274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900" dirty="0">
                <a:solidFill>
                  <a:schemeClr val="tx2"/>
                </a:solidFill>
              </a:rPr>
              <a:t>Präsentationsvorlage V05</a:t>
            </a:r>
          </a:p>
        </p:txBody>
      </p:sp>
    </p:spTree>
    <p:extLst>
      <p:ext uri="{BB962C8B-B14F-4D97-AF65-F5344CB8AC3E}">
        <p14:creationId xmlns:p14="http://schemas.microsoft.com/office/powerpoint/2010/main" val="35014853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11187" y="2616200"/>
            <a:ext cx="3816000" cy="3560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97A9CC2D-BC01-4374-B43C-9071BFBF0A87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3"/>
            </p:custDataLst>
          </p:nvPr>
        </p:nvSpPr>
        <p:spPr>
          <a:xfrm>
            <a:off x="4699350" y="2616200"/>
            <a:ext cx="3816000" cy="3560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617538" y="1484315"/>
            <a:ext cx="7897812" cy="915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FB45F28-4A54-4CCD-A193-FF74CDA7F59F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72398F3-F861-4952-AD96-563B719C499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16203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link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11187" y="1484311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97A9CC2D-BC01-4374-B43C-9071BFBF0A87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3"/>
            </p:custDataLst>
          </p:nvPr>
        </p:nvSpPr>
        <p:spPr>
          <a:xfrm>
            <a:off x="611187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4724400" y="1484313"/>
            <a:ext cx="3816000" cy="46926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FB45F28-4A54-4CCD-A193-FF74CDA7F59F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72398F3-F861-4952-AD96-563B719C499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259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recht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8" y="1484313"/>
            <a:ext cx="3816000" cy="46926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72ABA846-C76E-4029-88DD-E417FCD76E4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4716463" y="1484311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ECBD9ACA-802E-4657-A9C3-6FBA3A2A2125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4"/>
            </p:custDataLst>
          </p:nvPr>
        </p:nvSpPr>
        <p:spPr>
          <a:xfrm>
            <a:off x="4716463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261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7825" y="933450"/>
            <a:ext cx="2071688" cy="51927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0" y="933450"/>
            <a:ext cx="6067425" cy="519271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43CB4936-94BF-47D8-8066-31309AA3EF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528987"/>
      </p:ext>
    </p:extLst>
  </p:cSld>
  <p:clrMapOvr>
    <a:masterClrMapping/>
  </p:clrMapOvr>
  <p:transition>
    <p:blinds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kurz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1187" y="1484314"/>
            <a:ext cx="3816000" cy="22679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72ABA846-C76E-4029-88DD-E417FCD76E4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4716463" y="1484311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ECBD9ACA-802E-4657-A9C3-6FBA3A2A2125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4"/>
            </p:custDataLst>
          </p:nvPr>
        </p:nvSpPr>
        <p:spPr>
          <a:xfrm>
            <a:off x="4716463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E820B74-F794-4C74-B45A-78A68C09CA73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7"/>
            </p:custDataLst>
          </p:nvPr>
        </p:nvSpPr>
        <p:spPr>
          <a:xfrm>
            <a:off x="620713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41534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9" y="3369693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7F926A06-341B-445C-BFA4-1D3D2EDC6C86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5"/>
            </p:custDataLst>
          </p:nvPr>
        </p:nvSpPr>
        <p:spPr>
          <a:xfrm>
            <a:off x="620713" y="1499141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9009F78-AC6D-4638-99C7-876D3DED4FA7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6"/>
            </p:custDataLst>
          </p:nvPr>
        </p:nvSpPr>
        <p:spPr>
          <a:xfrm>
            <a:off x="4703764" y="3369693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8C5778A2-99EA-474B-8DDB-3DE77B321727}"/>
              </a:ext>
            </a:extLst>
          </p:cNvPr>
          <p:cNvSpPr>
            <a:spLocks noGrp="1"/>
          </p:cNvSpPr>
          <p:nvPr>
            <p:ph type="pic" sz="quarter" idx="22"/>
            <p:custDataLst>
              <p:tags r:id="rId7"/>
            </p:custDataLst>
          </p:nvPr>
        </p:nvSpPr>
        <p:spPr>
          <a:xfrm>
            <a:off x="4706938" y="1499141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EA51A451-64E6-4254-8DED-45CCA2DBE60B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8"/>
            </p:custDataLst>
          </p:nvPr>
        </p:nvSpPr>
        <p:spPr>
          <a:xfrm>
            <a:off x="617539" y="5779518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59F6886C-7E10-44B5-B31C-E773E79E19EC}"/>
              </a:ext>
            </a:extLst>
          </p:cNvPr>
          <p:cNvSpPr>
            <a:spLocks noGrp="1"/>
          </p:cNvSpPr>
          <p:nvPr>
            <p:ph type="pic" sz="quarter" idx="24"/>
            <p:custDataLst>
              <p:tags r:id="rId9"/>
            </p:custDataLst>
          </p:nvPr>
        </p:nvSpPr>
        <p:spPr>
          <a:xfrm>
            <a:off x="620713" y="3908966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0A0D3A8C-5CA9-4CF8-93E5-E86A9E7358DA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0"/>
            </p:custDataLst>
          </p:nvPr>
        </p:nvSpPr>
        <p:spPr>
          <a:xfrm>
            <a:off x="4703764" y="5779518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FF2C662F-08B0-4AE3-BCA0-5CC7A5ACCE50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1"/>
            </p:custDataLst>
          </p:nvPr>
        </p:nvSpPr>
        <p:spPr>
          <a:xfrm>
            <a:off x="4706938" y="3908966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73930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3-spaltig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9" y="4543425"/>
            <a:ext cx="2430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E820B74-F794-4C74-B45A-78A68C09CA73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5"/>
            </p:custDataLst>
          </p:nvPr>
        </p:nvSpPr>
        <p:spPr>
          <a:xfrm>
            <a:off x="620713" y="1479819"/>
            <a:ext cx="2430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4206BBFC-7BF0-4974-BFF2-8E87197FB18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6"/>
            </p:custDataLst>
          </p:nvPr>
        </p:nvSpPr>
        <p:spPr>
          <a:xfrm>
            <a:off x="3356999" y="1479819"/>
            <a:ext cx="2430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DE21E02A-17E1-43BF-B14A-36E3CDC3C517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7"/>
            </p:custDataLst>
          </p:nvPr>
        </p:nvSpPr>
        <p:spPr>
          <a:xfrm>
            <a:off x="6102812" y="1479819"/>
            <a:ext cx="2430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64DD4014-87F5-4125-B31B-53DF24789A99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8"/>
            </p:custDataLst>
          </p:nvPr>
        </p:nvSpPr>
        <p:spPr>
          <a:xfrm>
            <a:off x="3357000" y="4543425"/>
            <a:ext cx="2430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245996EC-3A63-4625-8010-54A624FEB69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9"/>
            </p:custDataLst>
          </p:nvPr>
        </p:nvSpPr>
        <p:spPr>
          <a:xfrm>
            <a:off x="6096461" y="4543425"/>
            <a:ext cx="2430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39335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4-spaltig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9" y="4543425"/>
            <a:ext cx="1728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E820B74-F794-4C74-B45A-78A68C09CA73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5"/>
            </p:custDataLst>
          </p:nvPr>
        </p:nvSpPr>
        <p:spPr>
          <a:xfrm>
            <a:off x="619125" y="1494377"/>
            <a:ext cx="1728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4D897B1-DE92-40D3-BA13-5E4459FF385D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6"/>
            </p:custDataLst>
          </p:nvPr>
        </p:nvSpPr>
        <p:spPr>
          <a:xfrm>
            <a:off x="2678025" y="1494377"/>
            <a:ext cx="1728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324ED77A-9441-435D-9580-205D7C38FEA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7"/>
            </p:custDataLst>
          </p:nvPr>
        </p:nvSpPr>
        <p:spPr>
          <a:xfrm>
            <a:off x="4736925" y="1494377"/>
            <a:ext cx="1728000" cy="28114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3DE15C51-0806-4534-AE2B-008E971FD250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8"/>
            </p:custDataLst>
          </p:nvPr>
        </p:nvSpPr>
        <p:spPr>
          <a:xfrm>
            <a:off x="6805350" y="1494377"/>
            <a:ext cx="1728000" cy="28114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66887384-31FE-4340-B2B3-6AB0776A24F1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2684464" y="4543425"/>
            <a:ext cx="1728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2A29A9A7-829E-49C1-B74A-DFFBA0B97667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0"/>
            </p:custDataLst>
          </p:nvPr>
        </p:nvSpPr>
        <p:spPr>
          <a:xfrm>
            <a:off x="4732339" y="4543425"/>
            <a:ext cx="1728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26E13DE6-76E7-4C1B-9AE9-746C91F291F6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1"/>
            </p:custDataLst>
          </p:nvPr>
        </p:nvSpPr>
        <p:spPr>
          <a:xfrm>
            <a:off x="6808789" y="4543425"/>
            <a:ext cx="1728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2090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0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414799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bmnt.gv.at</a:t>
            </a:r>
          </a:p>
        </p:txBody>
      </p:sp>
      <p:pic>
        <p:nvPicPr>
          <p:cNvPr id="12" name="Grafik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911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973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6047"/>
            <a:ext cx="7978525" cy="8294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5647"/>
            <a:ext cx="7978775" cy="406639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347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83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5827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2077200"/>
            <a:ext cx="3838575" cy="4064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0" y="2077200"/>
            <a:ext cx="3838575" cy="4064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99599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2069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645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4562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37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92C3DD29-7A4F-4A80-91BA-12E743F70C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411722"/>
      </p:ext>
    </p:extLst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0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414799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rgbClr val="E6320F"/>
                </a:solidFill>
              </a:rPr>
              <a:t>bmnt.gv.at</a:t>
            </a:r>
          </a:p>
        </p:txBody>
      </p:sp>
      <p:pic>
        <p:nvPicPr>
          <p:cNvPr id="12" name="Grafik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623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srgbClr val="000000"/>
                </a:solidFill>
              </a:rPr>
              <a:t>Präsentationstitel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>
                <a:solidFill>
                  <a:srgbClr val="000000"/>
                </a:solidFill>
              </a:rPr>
              <a:pPr/>
              <a:t>‹Nr.›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3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6047"/>
            <a:ext cx="7978525" cy="8294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5647"/>
            <a:ext cx="7978775" cy="406639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srgbClr val="000000"/>
                </a:solidFill>
              </a:rPr>
              <a:t>Präsentationstitel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>
                <a:solidFill>
                  <a:srgbClr val="000000"/>
                </a:solidFill>
              </a:rPr>
              <a:pPr/>
              <a:t>‹Nr.›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6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>
                <a:solidFill>
                  <a:srgbClr val="000000"/>
                </a:solidFill>
              </a:rPr>
              <a:t>Präsentationstitel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>
                <a:solidFill>
                  <a:srgbClr val="000000"/>
                </a:solidFill>
              </a:rPr>
              <a:pPr/>
              <a:t>‹Nr.›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83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69945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>
                <a:solidFill>
                  <a:srgbClr val="000000"/>
                </a:solidFill>
              </a:rPr>
              <a:t>Präsentationstitel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>
                <a:solidFill>
                  <a:srgbClr val="000000"/>
                </a:solidFill>
              </a:rPr>
              <a:pPr/>
              <a:t>‹Nr.›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2077200"/>
            <a:ext cx="3838575" cy="4064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0" y="2077200"/>
            <a:ext cx="3838575" cy="4064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98880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srgbClr val="000000"/>
                </a:solidFill>
              </a:rPr>
              <a:t>Präsentationstitel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>
                <a:solidFill>
                  <a:srgbClr val="000000"/>
                </a:solidFill>
              </a:rPr>
              <a:pPr/>
              <a:t>‹Nr.›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92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645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07511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71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5749FCB-5C7F-4F9E-8AA4-17EA29BE476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6110"/>
            <a:ext cx="9144000" cy="119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188" y="1844675"/>
            <a:ext cx="6576792" cy="158432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11188" y="3862333"/>
            <a:ext cx="6576792" cy="101369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8" name="Grafik 7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463B2685-B073-4656-A592-5965828C008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085" y="345341"/>
            <a:ext cx="2981265" cy="4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pos="537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B46AF84-FB16-4176-B2B0-A693034B7497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invGray">
          <a:xfrm>
            <a:off x="0" y="0"/>
            <a:ext cx="9144000" cy="63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 bwMode="gray">
          <a:xfrm>
            <a:off x="611188" y="1844675"/>
            <a:ext cx="6576792" cy="1584325"/>
          </a:xfrm>
        </p:spPr>
        <p:txBody>
          <a:bodyPr anchor="b">
            <a:normAutofit/>
          </a:bodyPr>
          <a:lstStyle>
            <a:lvl1pPr algn="l">
              <a:defRPr sz="32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 bwMode="gray">
          <a:xfrm>
            <a:off x="611188" y="3862335"/>
            <a:ext cx="6576792" cy="7318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13" name="Grafik 12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A2393C6F-55F6-4CA9-A5CE-C32532D18D4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3"/>
            <a:ext cx="1563674" cy="2567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FD73BF-7954-43D3-8A3A-971BCFBEDE3C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6111"/>
            <a:ext cx="9144000" cy="119113"/>
          </a:xfrm>
          <a:prstGeom prst="rect">
            <a:avLst/>
          </a:prstGeom>
        </p:spPr>
      </p:pic>
      <p:pic>
        <p:nvPicPr>
          <p:cNvPr id="7" name="Bild 2"/>
          <p:cNvPicPr/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12190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913523-641B-45A4-ABC8-DF4FE6D78417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21" y="6423890"/>
            <a:ext cx="694055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13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pos="537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E03D86E4-880C-49FA-B70A-FEB1A0EE61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926757"/>
      </p:ext>
    </p:extLst>
  </p:cSld>
  <p:clrMapOvr>
    <a:masterClrMapping/>
  </p:clrMapOvr>
  <p:transition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 bwMode="gray">
          <a:xfrm>
            <a:off x="611188" y="1844675"/>
            <a:ext cx="6576792" cy="1584325"/>
          </a:xfrm>
        </p:spPr>
        <p:txBody>
          <a:bodyPr anchor="b">
            <a:normAutofit/>
          </a:bodyPr>
          <a:lstStyle>
            <a:lvl1pPr algn="l">
              <a:defRPr sz="32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 bwMode="gray">
          <a:xfrm>
            <a:off x="611188" y="3862335"/>
            <a:ext cx="6576792" cy="7318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13" name="Grafik 12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A2393C6F-55F6-4CA9-A5CE-C32532D18D4F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3"/>
            <a:ext cx="1563674" cy="2567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FD73BF-7954-43D3-8A3A-971BCFBEDE3C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6111"/>
            <a:ext cx="9144000" cy="119113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B6DB87E-E3F6-4159-8330-599E22E94518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5"/>
            </p:custDataLst>
          </p:nvPr>
        </p:nvSpPr>
        <p:spPr>
          <a:xfrm>
            <a:off x="0" y="0"/>
            <a:ext cx="9144000" cy="6324600"/>
          </a:xfrm>
          <a:solidFill>
            <a:srgbClr val="A6A6A6">
              <a:alpha val="50196"/>
            </a:srgbClr>
          </a:solidFill>
        </p:spPr>
        <p:txBody>
          <a:bodyPr/>
          <a:lstStyle>
            <a:lvl1pPr marL="0" indent="0">
              <a:buNone/>
              <a:defRPr i="1">
                <a:sym typeface="Wingdings" panose="05000000000000000000" pitchFamily="2" charset="2"/>
              </a:defRPr>
            </a:lvl1pPr>
          </a:lstStyle>
          <a:p>
            <a:r>
              <a:rPr lang="de-AT" dirty="0"/>
              <a:t>Bild mittels Klick auf Platzhalter einfügen; dann Bild wieder in den Hintergrund bringen (Bildtools  Anordnen  In den Hintergrund bringen)</a:t>
            </a:r>
          </a:p>
        </p:txBody>
      </p:sp>
    </p:spTree>
    <p:extLst>
      <p:ext uri="{BB962C8B-B14F-4D97-AF65-F5344CB8AC3E}">
        <p14:creationId xmlns:p14="http://schemas.microsoft.com/office/powerpoint/2010/main" val="105717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pos="537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4EBA4E-8592-4E44-A0E7-2DB2E514D0C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8A77335-F2EE-4E1D-8DDD-D2D3F9867686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9705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1187" y="2280621"/>
            <a:ext cx="7921625" cy="389634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4EBA4E-8592-4E44-A0E7-2DB2E514D0C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8A77335-F2EE-4E1D-8DDD-D2D3F9867686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139C7-5988-45E9-B3EB-D28B544C243B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>
          <a:xfrm>
            <a:off x="611188" y="1484313"/>
            <a:ext cx="7921625" cy="634943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95848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wei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96BFF2D-944E-4639-BC44-3148271F2CA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352676"/>
            <a:ext cx="9144000" cy="119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962025"/>
            <a:ext cx="7886700" cy="1219201"/>
          </a:xfrm>
        </p:spPr>
        <p:txBody>
          <a:bodyPr anchor="b">
            <a:normAutofit/>
          </a:bodyPr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ED403B-8E29-4AD4-AFCF-14FF7CFF35B4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CE03DA-2A15-484A-A4C0-8511C4079EE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4" name="Grafik 13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1AD85F8A-5CAC-4704-896F-153B6D94C296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3"/>
            <a:ext cx="1563674" cy="256767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C506FA7-9E05-45C1-9D3D-4690E204CF4D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664BF1D7-F9EA-4CF1-B11F-DE51C54FF208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>
          <a:xfrm>
            <a:off x="4572000" y="2689225"/>
            <a:ext cx="3938588" cy="1204913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de-AT" dirty="0"/>
              <a:t>Untertitel bei Bedarf einfügen</a:t>
            </a:r>
          </a:p>
        </p:txBody>
      </p:sp>
    </p:spTree>
    <p:extLst>
      <p:ext uri="{BB962C8B-B14F-4D97-AF65-F5344CB8AC3E}">
        <p14:creationId xmlns:p14="http://schemas.microsoft.com/office/powerpoint/2010/main" val="340771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grü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4D60B03-F46D-4F5D-B932-6010DBD13372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0" y="0"/>
            <a:ext cx="9144000" cy="637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 bwMode="black">
          <a:xfrm>
            <a:off x="616454" y="962025"/>
            <a:ext cx="7886700" cy="1219201"/>
          </a:xfrm>
        </p:spPr>
        <p:txBody>
          <a:bodyPr anchor="b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Kapitelüberschrift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456B2F-8BE4-4768-9CF0-D43BE91BB933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1240406" y="6446485"/>
            <a:ext cx="4516338" cy="249114"/>
          </a:xfrm>
        </p:spPr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A225EF-6BC2-4913-A302-A9928797017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5" name="Grafik 14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538293B7-9D83-4370-B61B-821EA5DE3107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3"/>
            <a:ext cx="1563674" cy="2567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0284A0C-74C3-4031-A971-AAD2F3DABA54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339976"/>
            <a:ext cx="9144000" cy="119113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3B53C4A-3746-43FD-9E72-F37E2563CA10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 bwMode="black">
          <a:xfrm>
            <a:off x="4564566" y="2689225"/>
            <a:ext cx="3938588" cy="1204913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de-AT" dirty="0"/>
              <a:t>Untertitel bei Bedarf einfügen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DBD7830-B01F-4491-A633-3AB7049602B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2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gr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4D60B03-F46D-4F5D-B932-6010DBD13372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0" y="0"/>
            <a:ext cx="9144000" cy="637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 bwMode="gray">
          <a:xfrm>
            <a:off x="623888" y="962025"/>
            <a:ext cx="7886700" cy="1219201"/>
          </a:xfrm>
        </p:spPr>
        <p:txBody>
          <a:bodyPr anchor="b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Kapitelüberschrift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456B2F-8BE4-4768-9CF0-D43BE91BB933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A225EF-6BC2-4913-A302-A9928797017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5" name="Grafik 14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538293B7-9D83-4370-B61B-821EA5DE3107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3"/>
            <a:ext cx="1563674" cy="25676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2E3238-9144-4C3C-B3D7-5D839C17B0AB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339976"/>
            <a:ext cx="9144000" cy="119113"/>
          </a:xfrm>
          <a:prstGeom prst="rect">
            <a:avLst/>
          </a:prstGeom>
        </p:spPr>
      </p:pic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F42DD567-1186-49B8-A231-03CEABF1CED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 bwMode="white">
          <a:xfrm>
            <a:off x="4572000" y="2689225"/>
            <a:ext cx="3938588" cy="1204913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de-AT" dirty="0"/>
              <a:t>Untertitel bei Bedarf einfügen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D5E1691-11E2-4693-82B8-1F67551918AE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94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g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4EBA4E-8592-4E44-A0E7-2DB2E514D0C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8A77335-F2EE-4E1D-8DDD-D2D3F9867686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E882B4-C19D-4B5D-8FCC-B1DC208184E6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617538" y="1484313"/>
            <a:ext cx="7915277" cy="25390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2F21F59-0C1C-4396-ADAF-44BD5275D737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>
          <a:xfrm>
            <a:off x="2247900" y="4400550"/>
            <a:ext cx="6284914" cy="178586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182563" indent="0">
              <a:buNone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9C8952B-A3EC-4C11-ABCC-FDE58CE3B529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617539" y="4841558"/>
            <a:ext cx="1430336" cy="903922"/>
          </a:xfr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222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11187" y="1484313"/>
            <a:ext cx="3816000" cy="46926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716815" y="1484313"/>
            <a:ext cx="3816000" cy="46926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5D3660E-ED7A-431F-81DC-239F05D5DDB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10C9813-2D7E-4CF7-ABDF-40EBAE63953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3209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10791" y="1484313"/>
            <a:ext cx="3816000" cy="77470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10791" y="2474913"/>
            <a:ext cx="3816000" cy="371474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717211" y="1484313"/>
            <a:ext cx="3816000" cy="77470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717211" y="2474913"/>
            <a:ext cx="3816000" cy="371474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294F1AE-24E7-4916-B3E3-EE9105054A2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42D4777-B231-49A7-96ED-267D5FC7446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0955973-E6A6-4E2A-B9B8-4963824BB7F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82925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11187" y="1484312"/>
            <a:ext cx="5372985" cy="4692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273800" y="1484313"/>
            <a:ext cx="2241550" cy="46926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BB7807-4A7A-483F-AC3D-6C24A3BADDA3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A04B487-743D-46D2-B05C-EFAB553F268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5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5685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133600"/>
            <a:ext cx="4068763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9163" y="2133600"/>
            <a:ext cx="407035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1F76FCD5-A446-488D-BF57-AC6DD0BBDC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457363"/>
      </p:ext>
    </p:extLst>
  </p:cSld>
  <p:clrMapOvr>
    <a:masterClrMapping/>
  </p:clrMapOvr>
  <p:transition>
    <p:blind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3159827" y="1484313"/>
            <a:ext cx="5372985" cy="46926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11187" y="1484314"/>
            <a:ext cx="2259013" cy="46926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9639237-60D9-4A29-B2FD-7A2D9514D97E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81FC46-1371-4EC7-A0E1-E98E32195EE3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5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5785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1187" y="1484315"/>
            <a:ext cx="7921626" cy="8524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611187" y="2552702"/>
            <a:ext cx="7921625" cy="4125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B477257-E45D-4CF1-B73D-8F132F36596E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628650" y="163158"/>
            <a:ext cx="7886700" cy="21274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>
                <a:solidFill>
                  <a:schemeClr val="tx2"/>
                </a:solidFill>
              </a:rPr>
              <a:t>Präsentationsvorlage V05</a:t>
            </a:r>
          </a:p>
        </p:txBody>
      </p:sp>
    </p:spTree>
    <p:extLst>
      <p:ext uri="{BB962C8B-B14F-4D97-AF65-F5344CB8AC3E}">
        <p14:creationId xmlns:p14="http://schemas.microsoft.com/office/powerpoint/2010/main" val="1431343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11187" y="2616200"/>
            <a:ext cx="3816000" cy="3560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97A9CC2D-BC01-4374-B43C-9071BFBF0A87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3"/>
            </p:custDataLst>
          </p:nvPr>
        </p:nvSpPr>
        <p:spPr>
          <a:xfrm>
            <a:off x="4699350" y="2616200"/>
            <a:ext cx="3816000" cy="3560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617538" y="1484313"/>
            <a:ext cx="7897812" cy="915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FB45F28-4A54-4CCD-A193-FF74CDA7F59F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72398F3-F861-4952-AD96-563B719C499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7076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link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11187" y="1484311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97A9CC2D-BC01-4374-B43C-9071BFBF0A87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3"/>
            </p:custDataLst>
          </p:nvPr>
        </p:nvSpPr>
        <p:spPr>
          <a:xfrm>
            <a:off x="611187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4724400" y="1484313"/>
            <a:ext cx="3816000" cy="46926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FB45F28-4A54-4CCD-A193-FF74CDA7F59F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72398F3-F861-4952-AD96-563B719C499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0017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recht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8" y="1484313"/>
            <a:ext cx="3816000" cy="46926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72ABA846-C76E-4029-88DD-E417FCD76E4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4716463" y="1484311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ECBD9ACA-802E-4657-A9C3-6FBA3A2A2125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4"/>
            </p:custDataLst>
          </p:nvPr>
        </p:nvSpPr>
        <p:spPr>
          <a:xfrm>
            <a:off x="4716463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41057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kurz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1187" y="1484314"/>
            <a:ext cx="3816000" cy="22679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72ABA846-C76E-4029-88DD-E417FCD76E4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4716463" y="1484311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ECBD9ACA-802E-4657-A9C3-6FBA3A2A2125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4"/>
            </p:custDataLst>
          </p:nvPr>
        </p:nvSpPr>
        <p:spPr>
          <a:xfrm>
            <a:off x="4716463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E820B74-F794-4C74-B45A-78A68C09CA73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7"/>
            </p:custDataLst>
          </p:nvPr>
        </p:nvSpPr>
        <p:spPr>
          <a:xfrm>
            <a:off x="620713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9449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9" y="3369693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7F926A06-341B-445C-BFA4-1D3D2EDC6C86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5"/>
            </p:custDataLst>
          </p:nvPr>
        </p:nvSpPr>
        <p:spPr>
          <a:xfrm>
            <a:off x="620713" y="1499139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9009F78-AC6D-4638-99C7-876D3DED4FA7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6"/>
            </p:custDataLst>
          </p:nvPr>
        </p:nvSpPr>
        <p:spPr>
          <a:xfrm>
            <a:off x="4703764" y="3369693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8C5778A2-99EA-474B-8DDB-3DE77B321727}"/>
              </a:ext>
            </a:extLst>
          </p:cNvPr>
          <p:cNvSpPr>
            <a:spLocks noGrp="1"/>
          </p:cNvSpPr>
          <p:nvPr>
            <p:ph type="pic" sz="quarter" idx="22"/>
            <p:custDataLst>
              <p:tags r:id="rId7"/>
            </p:custDataLst>
          </p:nvPr>
        </p:nvSpPr>
        <p:spPr>
          <a:xfrm>
            <a:off x="4706938" y="1499139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EA51A451-64E6-4254-8DED-45CCA2DBE60B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8"/>
            </p:custDataLst>
          </p:nvPr>
        </p:nvSpPr>
        <p:spPr>
          <a:xfrm>
            <a:off x="617539" y="5779518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59F6886C-7E10-44B5-B31C-E773E79E19EC}"/>
              </a:ext>
            </a:extLst>
          </p:cNvPr>
          <p:cNvSpPr>
            <a:spLocks noGrp="1"/>
          </p:cNvSpPr>
          <p:nvPr>
            <p:ph type="pic" sz="quarter" idx="24"/>
            <p:custDataLst>
              <p:tags r:id="rId9"/>
            </p:custDataLst>
          </p:nvPr>
        </p:nvSpPr>
        <p:spPr>
          <a:xfrm>
            <a:off x="620713" y="3908964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0A0D3A8C-5CA9-4CF8-93E5-E86A9E7358DA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0"/>
            </p:custDataLst>
          </p:nvPr>
        </p:nvSpPr>
        <p:spPr>
          <a:xfrm>
            <a:off x="4703764" y="5779518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FF2C662F-08B0-4AE3-BCA0-5CC7A5ACCE50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1"/>
            </p:custDataLst>
          </p:nvPr>
        </p:nvSpPr>
        <p:spPr>
          <a:xfrm>
            <a:off x="4706938" y="3908964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3431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3-spaltig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9" y="4543425"/>
            <a:ext cx="2430000" cy="163988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E820B74-F794-4C74-B45A-78A68C09CA73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5"/>
            </p:custDataLst>
          </p:nvPr>
        </p:nvSpPr>
        <p:spPr>
          <a:xfrm>
            <a:off x="620713" y="1479819"/>
            <a:ext cx="2430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4206BBFC-7BF0-4974-BFF2-8E87197FB18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6"/>
            </p:custDataLst>
          </p:nvPr>
        </p:nvSpPr>
        <p:spPr>
          <a:xfrm>
            <a:off x="3356999" y="1479819"/>
            <a:ext cx="2430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DE21E02A-17E1-43BF-B14A-36E3CDC3C517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7"/>
            </p:custDataLst>
          </p:nvPr>
        </p:nvSpPr>
        <p:spPr>
          <a:xfrm>
            <a:off x="6102812" y="1479819"/>
            <a:ext cx="2430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64DD4014-87F5-4125-B31B-53DF24789A99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8"/>
            </p:custDataLst>
          </p:nvPr>
        </p:nvSpPr>
        <p:spPr>
          <a:xfrm>
            <a:off x="3357000" y="4543425"/>
            <a:ext cx="2430000" cy="163988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245996EC-3A63-4625-8010-54A624FEB69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9"/>
            </p:custDataLst>
          </p:nvPr>
        </p:nvSpPr>
        <p:spPr>
          <a:xfrm>
            <a:off x="6096461" y="4543425"/>
            <a:ext cx="2430000" cy="163988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0440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4-spaltig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9" y="4543425"/>
            <a:ext cx="1728000" cy="163988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E820B74-F794-4C74-B45A-78A68C09CA73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5"/>
            </p:custDataLst>
          </p:nvPr>
        </p:nvSpPr>
        <p:spPr>
          <a:xfrm>
            <a:off x="619125" y="1494377"/>
            <a:ext cx="1728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4D897B1-DE92-40D3-BA13-5E4459FF385D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6"/>
            </p:custDataLst>
          </p:nvPr>
        </p:nvSpPr>
        <p:spPr>
          <a:xfrm>
            <a:off x="2678025" y="1494377"/>
            <a:ext cx="1728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324ED77A-9441-435D-9580-205D7C38FEA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7"/>
            </p:custDataLst>
          </p:nvPr>
        </p:nvSpPr>
        <p:spPr>
          <a:xfrm>
            <a:off x="4736925" y="1494377"/>
            <a:ext cx="1728000" cy="28114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3DE15C51-0806-4534-AE2B-008E971FD250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8"/>
            </p:custDataLst>
          </p:nvPr>
        </p:nvSpPr>
        <p:spPr>
          <a:xfrm>
            <a:off x="6805350" y="1494377"/>
            <a:ext cx="1728000" cy="28114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66887384-31FE-4340-B2B3-6AB0776A24F1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2684464" y="4543425"/>
            <a:ext cx="1728000" cy="163988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2A29A9A7-829E-49C1-B74A-DFFBA0B97667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0"/>
            </p:custDataLst>
          </p:nvPr>
        </p:nvSpPr>
        <p:spPr>
          <a:xfrm>
            <a:off x="4732339" y="4543425"/>
            <a:ext cx="1728000" cy="163988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26E13DE6-76E7-4C1B-9AE9-746C91F291F6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1"/>
            </p:custDataLst>
          </p:nvPr>
        </p:nvSpPr>
        <p:spPr>
          <a:xfrm>
            <a:off x="6808789" y="4543425"/>
            <a:ext cx="1728000" cy="163988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8732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FFBAC-24E4-419E-8EB2-CE64021A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9B3DA1-3484-47C7-9CFD-D0E974EDE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F52881-7D6D-4625-866D-987D9788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A522-25DC-4EB4-A4C2-0713BD17DFAD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13ADE1-E8B2-4C1A-8C8C-7DE6CEF7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B4E491-7413-4FB2-9848-31B76D38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68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2B9D0483-B975-40B0-B03E-7A0235B943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2001"/>
      </p:ext>
    </p:extLst>
  </p:cSld>
  <p:clrMapOvr>
    <a:masterClrMapping/>
  </p:clrMapOvr>
  <p:transition>
    <p:blind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CC8A3-BA90-48E7-A603-5489D77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21D479-A11C-4247-941C-6472612F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D250B3-F74E-4E7D-A7CE-AD805C7C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FC2D-B515-42A0-8375-654C37B5B5B6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B7D41F-994B-452D-8F99-2AECE57C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4208EA-A676-430D-9BB9-24DE3B43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6230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54BBB-8410-4F33-9A1C-C9A504A6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F1DAFD-D6B6-41B1-A76D-7D4A715C1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632C42-3F0D-43E7-8662-E2180B5C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5CC6-5CE2-40C9-8617-7642F7F913A4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F985DE-7590-403E-A466-7A4F9D42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9DC137-BB67-438B-923C-5E40A025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493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F1869-34F4-4E05-9C61-B3D3E7D3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6D11B-32D2-4842-B291-561043137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50FD46-7981-48CD-B439-DB60A92C0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454A73-A480-4B2B-A688-8EA47DFE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3EF-21F2-4048-9CBB-95106F53B94C}" type="datetime1">
              <a:rPr lang="de-AT" smtClean="0"/>
              <a:t>26.11.2019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BBE33C-5738-40C8-8A70-EC5CE18C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5B3C60-5336-4F8D-AD53-4B9C401F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1025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51FC9-91E2-4BEA-BA9D-980278ED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738FC3-FD67-4A43-AEC8-E08A83CA4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56C3CB-5F44-494B-8816-3B5C02113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984164-329D-48FC-BDA1-DE2B326B3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A8FEAB-BF28-4025-AE8F-32E91B50C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29D1BC2-473F-4805-B640-D5C84D9B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FF48-5346-4097-8655-30A962809C94}" type="datetime1">
              <a:rPr lang="de-AT" smtClean="0"/>
              <a:t>26.11.2019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36E086-7567-4B21-9E0D-6B805F43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842E477-503A-45BB-987B-2315497B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3543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4B119-D171-44E6-8ACA-70C7967E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211B0C-5FE7-442F-B017-EC50C945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C31E-7CED-4CF7-8B07-1532CD722762}" type="datetime1">
              <a:rPr lang="de-AT" smtClean="0"/>
              <a:t>26.11.2019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B85658-01BC-4C1E-B5BB-1E8F0A0F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8D7243-54FB-4B66-A7B4-C2864E68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6624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C6E90F-C318-4379-9309-A9BFC087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16-407C-4C65-ACE2-6D39F7822E1E}" type="datetime1">
              <a:rPr lang="de-AT" smtClean="0"/>
              <a:t>26.11.2019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6D7409-05A2-49B3-B6DD-7574BF5C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7B0331-E556-4A52-8595-F9A5E16E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3422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2A7DB-6F09-4A85-BD0C-A9534F7A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A4C1A0-BC8F-4795-A84E-C55993C8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4FA42B-96ED-4E4F-BE6A-627E9C662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22E54F-9823-460A-A4CF-A9691835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99952-DC3E-484C-8E30-5E177AA96C42}" type="datetime1">
              <a:rPr lang="de-AT" smtClean="0"/>
              <a:t>26.11.2019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5425CF-0831-4703-88F3-C82A0078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EC4594-51B5-4A4B-B6B5-809780DF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9000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DF343-77BA-44A8-954C-C8D4AF88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531005-4D1A-40E5-8C3C-68C05F9D4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D03A41-C5B8-4665-B9E6-50A01A19E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587792-8E7A-4A62-A231-F9BD8211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DFD0-03E2-44AD-BD69-06C98F8EC26A}" type="datetime1">
              <a:rPr lang="de-AT" smtClean="0"/>
              <a:t>26.11.2019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4D5950-19D4-4F2A-8B39-E2E08CF1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EA21B6-2B70-42AB-80AE-CD450988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9742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3FA67-8801-4832-9E73-D8FDB956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948165-8570-42BE-8413-A8280D486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2DDD8A-BFCF-40BB-8257-4319AF33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9792-875C-4495-84EA-0F428B80D42E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97811A-9565-4ABB-8B28-7A6314DB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08942C-763F-4A9E-A955-D9387D37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5452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628D95-381E-4974-A76E-476E25462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9473EA-3840-459D-AEF7-343CE1472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6FF6F4-265C-402E-8F3E-02E280A1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6646-ADD1-42F2-9434-E98C794BF735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9798AA-607B-4B89-AA1A-936897FE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8C395-0CC6-454E-9A98-00CD99E9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446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74CC1DB6-DF86-4C01-A8E9-E36AD54F38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08851"/>
      </p:ext>
    </p:extLst>
  </p:cSld>
  <p:clrMapOvr>
    <a:masterClrMapping/>
  </p:clrMapOvr>
  <p:transition>
    <p:blind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FFBAC-24E4-419E-8EB2-CE64021A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9B3DA1-3484-47C7-9CFD-D0E974EDE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F52881-7D6D-4625-866D-987D9788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0DCF-DF4F-46B2-867F-8C8DE33B9E38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13ADE1-E8B2-4C1A-8C8C-7DE6CEF7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B4E491-7413-4FB2-9848-31B76D38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8922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CC8A3-BA90-48E7-A603-5489D77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21D479-A11C-4247-941C-6472612F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D250B3-F74E-4E7D-A7CE-AD805C7C6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ED3E-8883-4B41-84A9-9F3C661AF982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B7D41F-994B-452D-8F99-2AECE57C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4208EA-A676-430D-9BB9-24DE3B43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0021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54BBB-8410-4F33-9A1C-C9A504A6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F1DAFD-D6B6-41B1-A76D-7D4A715C1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9DC137-BB67-438B-923C-5E40A025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aseline="0"/>
            </a:lvl1pPr>
          </a:lstStyle>
          <a:p>
            <a:fld id="{71D7BA35-3B2E-458F-9584-A658FC913A65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8253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F1869-34F4-4E05-9C61-B3D3E7D3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6D11B-32D2-4842-B291-561043137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50FD46-7981-48CD-B439-DB60A92C0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5B3C60-5336-4F8D-AD53-4B9C401F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4300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51FC9-91E2-4BEA-BA9D-980278ED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738FC3-FD67-4A43-AEC8-E08A83CA4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56C3CB-5F44-494B-8816-3B5C02113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984164-329D-48FC-BDA1-DE2B326B3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A8FEAB-BF28-4025-AE8F-32E91B50C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842E477-503A-45BB-987B-2315497B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0561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4B119-D171-44E6-8ACA-70C7967E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8D7243-54FB-4B66-A7B4-C2864E68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352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7B0331-E556-4A52-8595-F9A5E16E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803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2A7DB-6F09-4A85-BD0C-A9534F7A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A4C1A0-BC8F-4795-A84E-C55993C8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4FA42B-96ED-4E4F-BE6A-627E9C662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EC4594-51B5-4A4B-B6B5-809780DF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3519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DF343-77BA-44A8-954C-C8D4AF88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531005-4D1A-40E5-8C3C-68C05F9D4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D03A41-C5B8-4665-B9E6-50A01A19E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587792-8E7A-4A62-A231-F9BD8211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29AA-6ABC-4BC8-80D7-FA376231458D}" type="datetime1">
              <a:rPr lang="de-AT" smtClean="0"/>
              <a:t>26.11.2019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4D5950-19D4-4F2A-8B39-E2E08CF1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EA21B6-2B70-42AB-80AE-CD450988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0086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3FA67-8801-4832-9E73-D8FDB956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948165-8570-42BE-8413-A8280D486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2DDD8A-BFCF-40BB-8257-4319AF33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8838-9CA0-4769-A89D-7D1DAC560BC6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97811A-9565-4ABB-8B28-7A6314DB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08942C-763F-4A9E-A955-D9387D37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433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517F9ED0-50F2-4F49-A45B-9957FD97E6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030259"/>
      </p:ext>
    </p:extLst>
  </p:cSld>
  <p:clrMapOvr>
    <a:masterClrMapping/>
  </p:clrMapOvr>
  <p:transition>
    <p:blind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628D95-381E-4974-A76E-476E25462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9473EA-3840-459D-AEF7-343CE1472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6FF6F4-265C-402E-8F3E-02E280A1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5FAA-4F5B-46FC-81BB-A2C848DD1C88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9798AA-607B-4B89-AA1A-936897FE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98C395-0CC6-454E-9A98-00CD99E9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38190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2077200"/>
            <a:ext cx="7978775" cy="39227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07016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5749FCB-5C7F-4F9E-8AA4-17EA29BE476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6111"/>
            <a:ext cx="9144000" cy="119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188" y="1844677"/>
            <a:ext cx="6576792" cy="1584325"/>
          </a:xfr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11188" y="3862333"/>
            <a:ext cx="6576792" cy="1013694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8" name="Grafik 7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463B2685-B073-4656-A592-5965828C008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086" y="345341"/>
            <a:ext cx="2981265" cy="4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pos="537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B46AF84-FB16-4176-B2B0-A693034B7497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invGray">
          <a:xfrm>
            <a:off x="0" y="0"/>
            <a:ext cx="9144000" cy="63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 bwMode="gray">
          <a:xfrm>
            <a:off x="611188" y="1844677"/>
            <a:ext cx="6576792" cy="1584325"/>
          </a:xfrm>
        </p:spPr>
        <p:txBody>
          <a:bodyPr anchor="b">
            <a:normAutofit/>
          </a:bodyPr>
          <a:lstStyle>
            <a:lvl1pPr algn="l">
              <a:defRPr sz="2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 bwMode="gray">
          <a:xfrm>
            <a:off x="611188" y="3862335"/>
            <a:ext cx="6576792" cy="731838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13" name="Grafik 12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A2393C6F-55F6-4CA9-A5CE-C32532D18D4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FD73BF-7954-43D3-8A3A-971BCFBEDE3C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6111"/>
            <a:ext cx="9144000" cy="119113"/>
          </a:xfrm>
          <a:prstGeom prst="rect">
            <a:avLst/>
          </a:prstGeom>
        </p:spPr>
      </p:pic>
      <p:pic>
        <p:nvPicPr>
          <p:cNvPr id="7" name="Bild 2"/>
          <p:cNvPicPr/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12190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913523-641B-45A4-ABC8-DF4FE6D78417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22" y="6423890"/>
            <a:ext cx="694055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9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pos="537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 bwMode="gray">
          <a:xfrm>
            <a:off x="611188" y="1844677"/>
            <a:ext cx="6576792" cy="1584325"/>
          </a:xfrm>
        </p:spPr>
        <p:txBody>
          <a:bodyPr anchor="b">
            <a:normAutofit/>
          </a:bodyPr>
          <a:lstStyle>
            <a:lvl1pPr algn="l">
              <a:defRPr sz="2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 bwMode="gray">
          <a:xfrm>
            <a:off x="611188" y="3862335"/>
            <a:ext cx="6576792" cy="731838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13" name="Grafik 12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A2393C6F-55F6-4CA9-A5CE-C32532D18D4F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FD73BF-7954-43D3-8A3A-971BCFBEDE3C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6111"/>
            <a:ext cx="9144000" cy="119113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B6DB87E-E3F6-4159-8330-599E22E94518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5"/>
            </p:custDataLst>
          </p:nvPr>
        </p:nvSpPr>
        <p:spPr>
          <a:xfrm>
            <a:off x="0" y="0"/>
            <a:ext cx="9144000" cy="6324600"/>
          </a:xfrm>
          <a:solidFill>
            <a:srgbClr val="A6A6A6">
              <a:alpha val="50196"/>
            </a:srgbClr>
          </a:solidFill>
        </p:spPr>
        <p:txBody>
          <a:bodyPr/>
          <a:lstStyle>
            <a:lvl1pPr marL="0" indent="0">
              <a:buNone/>
              <a:defRPr i="1">
                <a:sym typeface="Wingdings" panose="05000000000000000000" pitchFamily="2" charset="2"/>
              </a:defRPr>
            </a:lvl1pPr>
          </a:lstStyle>
          <a:p>
            <a:r>
              <a:rPr lang="de-AT" dirty="0"/>
              <a:t>Bild mittels Klick auf Platzhalter einfügen; dann Bild wieder in den Hintergrund bringen (Bildtools  Anordnen  In den Hintergrund bringen)</a:t>
            </a:r>
          </a:p>
        </p:txBody>
      </p:sp>
    </p:spTree>
    <p:extLst>
      <p:ext uri="{BB962C8B-B14F-4D97-AF65-F5344CB8AC3E}">
        <p14:creationId xmlns:p14="http://schemas.microsoft.com/office/powerpoint/2010/main" val="3571632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pos="537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4EBA4E-8592-4E44-A0E7-2DB2E514D0C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8A77335-F2EE-4E1D-8DDD-D2D3F9867686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24075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11188" y="2280621"/>
            <a:ext cx="7921625" cy="389634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4EBA4E-8592-4E44-A0E7-2DB2E514D0C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8A77335-F2EE-4E1D-8DDD-D2D3F9867686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139C7-5988-45E9-B3EB-D28B544C243B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611189" y="1484315"/>
            <a:ext cx="7921625" cy="634943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BAA6BE-C75B-4D43-9B5F-34B32702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1381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wei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96BFF2D-944E-4639-BC44-3148271F2CA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352678"/>
            <a:ext cx="9144000" cy="119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962027"/>
            <a:ext cx="7886700" cy="1219201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ED403B-8E29-4AD4-AFCF-14FF7CFF35B4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CE03DA-2A15-484A-A4C0-8511C4079EE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4" name="Grafik 13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1AD85F8A-5CAC-4704-896F-153B6D94C296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C506FA7-9E05-45C1-9D3D-4690E204CF4D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664BF1D7-F9EA-4CF1-B11F-DE51C54FF208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>
          <a:xfrm>
            <a:off x="4572001" y="2689227"/>
            <a:ext cx="3938588" cy="1204913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</a:lstStyle>
          <a:p>
            <a:pPr lvl="0"/>
            <a:r>
              <a:rPr lang="de-AT" dirty="0"/>
              <a:t>Untertitel bei Bedarf einfügen</a:t>
            </a:r>
          </a:p>
        </p:txBody>
      </p:sp>
    </p:spTree>
    <p:extLst>
      <p:ext uri="{BB962C8B-B14F-4D97-AF65-F5344CB8AC3E}">
        <p14:creationId xmlns:p14="http://schemas.microsoft.com/office/powerpoint/2010/main" val="2039585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grü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4D60B03-F46D-4F5D-B932-6010DBD13372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0" y="0"/>
            <a:ext cx="9144000" cy="637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 bwMode="black">
          <a:xfrm>
            <a:off x="616454" y="962027"/>
            <a:ext cx="7886700" cy="1219201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Kapitelüberschrift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456B2F-8BE4-4768-9CF0-D43BE91BB933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1240406" y="644648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A225EF-6BC2-4913-A302-A9928797017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5" name="Grafik 14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538293B7-9D83-4370-B61B-821EA5DE3107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0284A0C-74C3-4031-A971-AAD2F3DABA54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339978"/>
            <a:ext cx="9144000" cy="119113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3B53C4A-3746-43FD-9E72-F37E2563CA10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 bwMode="black">
          <a:xfrm>
            <a:off x="4564567" y="2689227"/>
            <a:ext cx="3938588" cy="1204913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</a:lstStyle>
          <a:p>
            <a:pPr lvl="0"/>
            <a:r>
              <a:rPr lang="de-AT" dirty="0"/>
              <a:t>Untertitel bei Bedarf einfügen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DBD7830-B01F-4491-A633-3AB7049602B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16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gr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4D60B03-F46D-4F5D-B932-6010DBD13372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0" y="0"/>
            <a:ext cx="9144000" cy="637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 bwMode="gray">
          <a:xfrm>
            <a:off x="623888" y="962027"/>
            <a:ext cx="7886700" cy="1219201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Kapitelüberschrift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456B2F-8BE4-4768-9CF0-D43BE91BB933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A225EF-6BC2-4913-A302-A9928797017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5" name="Grafik 14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538293B7-9D83-4370-B61B-821EA5DE3107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2E3238-9144-4C3C-B3D7-5D839C17B0AB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339978"/>
            <a:ext cx="9144000" cy="119113"/>
          </a:xfrm>
          <a:prstGeom prst="rect">
            <a:avLst/>
          </a:prstGeom>
        </p:spPr>
      </p:pic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F42DD567-1186-49B8-A231-03CEABF1CED3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 bwMode="white">
          <a:xfrm>
            <a:off x="4572001" y="2689227"/>
            <a:ext cx="3938588" cy="1204913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</a:lstStyle>
          <a:p>
            <a:pPr lvl="0"/>
            <a:r>
              <a:rPr lang="de-AT" dirty="0"/>
              <a:t>Untertitel bei Bedarf einfügen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D5E1691-11E2-4693-82B8-1F67551918AE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42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82137CFA-DF98-4295-8F3C-30F4557222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757962"/>
      </p:ext>
    </p:extLst>
  </p:cSld>
  <p:clrMapOvr>
    <a:masterClrMapping/>
  </p:clrMapOvr>
  <p:transition>
    <p:blinds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g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4EBA4E-8592-4E44-A0E7-2DB2E514D0C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8A77335-F2EE-4E1D-8DDD-D2D3F9867686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E882B4-C19D-4B5D-8FCC-B1DC208184E6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617539" y="1484315"/>
            <a:ext cx="7915277" cy="25390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52F21F59-0C1C-4396-ADAF-44BD5275D737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>
          <a:xfrm>
            <a:off x="2247900" y="4400552"/>
            <a:ext cx="6284914" cy="178586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136922" indent="0">
              <a:buNone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9C8952B-A3EC-4C11-ABCC-FDE58CE3B529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617539" y="4841558"/>
            <a:ext cx="1430336" cy="903922"/>
          </a:xfr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6258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11187" y="1484313"/>
            <a:ext cx="3816000" cy="4692650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716815" y="1484313"/>
            <a:ext cx="3816000" cy="4692650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5D3660E-ED7A-431F-81DC-239F05D5DDB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10C9813-2D7E-4CF7-ABDF-40EBAE63953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676157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10791" y="1484313"/>
            <a:ext cx="3816000" cy="774700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10791" y="2474915"/>
            <a:ext cx="3816000" cy="371474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717211" y="1484313"/>
            <a:ext cx="3816000" cy="774700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717211" y="2474915"/>
            <a:ext cx="3816000" cy="371474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294F1AE-24E7-4916-B3E3-EE9105054A2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42D4777-B231-49A7-96ED-267D5FC7446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0955973-E6A6-4E2A-B9B8-4963824BB7F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56998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11188" y="1484312"/>
            <a:ext cx="5372985" cy="4692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273801" y="1484313"/>
            <a:ext cx="2241550" cy="469265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BB7807-4A7A-483F-AC3D-6C24A3BADDA3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4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A04B487-743D-46D2-B05C-EFAB553F268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5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3117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3159827" y="1484313"/>
            <a:ext cx="5372985" cy="46926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11188" y="1484314"/>
            <a:ext cx="2259013" cy="46926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9639237-60D9-4A29-B2FD-7A2D9514D97E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4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81FC46-1371-4EC7-A0E1-E98E32195EE3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5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39678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1187" y="1484315"/>
            <a:ext cx="7921626" cy="8524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611188" y="2552704"/>
            <a:ext cx="7921625" cy="4125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B477257-E45D-4CF1-B73D-8F132F36596E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628650" y="163160"/>
            <a:ext cx="7886700" cy="21274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900" dirty="0">
                <a:solidFill>
                  <a:schemeClr val="tx2"/>
                </a:solidFill>
              </a:rPr>
              <a:t>Präsentationsvorlage V05</a:t>
            </a:r>
          </a:p>
        </p:txBody>
      </p:sp>
    </p:spTree>
    <p:extLst>
      <p:ext uri="{BB962C8B-B14F-4D97-AF65-F5344CB8AC3E}">
        <p14:creationId xmlns:p14="http://schemas.microsoft.com/office/powerpoint/2010/main" val="30161535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11187" y="2616200"/>
            <a:ext cx="3816000" cy="3560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97A9CC2D-BC01-4374-B43C-9071BFBF0A87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3"/>
            </p:custDataLst>
          </p:nvPr>
        </p:nvSpPr>
        <p:spPr>
          <a:xfrm>
            <a:off x="4699350" y="2616200"/>
            <a:ext cx="3816000" cy="3560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617538" y="1484315"/>
            <a:ext cx="7897812" cy="9159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FB45F28-4A54-4CCD-A193-FF74CDA7F59F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72398F3-F861-4952-AD96-563B719C499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90117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link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4F4D350-F011-4160-B3BB-96E1940E2709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2"/>
            </p:custDataLst>
          </p:nvPr>
        </p:nvSpPr>
        <p:spPr>
          <a:xfrm>
            <a:off x="611187" y="1484311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97A9CC2D-BC01-4374-B43C-9071BFBF0A87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3"/>
            </p:custDataLst>
          </p:nvPr>
        </p:nvSpPr>
        <p:spPr>
          <a:xfrm>
            <a:off x="611187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4724400" y="1484313"/>
            <a:ext cx="3816000" cy="46926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FB45F28-4A54-4CCD-A193-FF74CDA7F59F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72398F3-F861-4952-AD96-563B719C499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0784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recht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8" y="1484313"/>
            <a:ext cx="3816000" cy="469265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72ABA846-C76E-4029-88DD-E417FCD76E4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4716463" y="1484311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ECBD9ACA-802E-4657-A9C3-6FBA3A2A2125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4"/>
            </p:custDataLst>
          </p:nvPr>
        </p:nvSpPr>
        <p:spPr>
          <a:xfrm>
            <a:off x="4716463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74897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kurz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1187" y="1484314"/>
            <a:ext cx="3816000" cy="22679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72ABA846-C76E-4029-88DD-E417FCD76E4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3"/>
            </p:custDataLst>
          </p:nvPr>
        </p:nvSpPr>
        <p:spPr>
          <a:xfrm>
            <a:off x="4716463" y="1484311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ECBD9ACA-802E-4657-A9C3-6FBA3A2A2125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4"/>
            </p:custDataLst>
          </p:nvPr>
        </p:nvSpPr>
        <p:spPr>
          <a:xfrm>
            <a:off x="4716463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E820B74-F794-4C74-B45A-78A68C09CA73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7"/>
            </p:custDataLst>
          </p:nvPr>
        </p:nvSpPr>
        <p:spPr>
          <a:xfrm>
            <a:off x="620713" y="3908964"/>
            <a:ext cx="3816000" cy="22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573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E4EA92DC-A55B-4EE0-89B9-34D1E4CD81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8914"/>
      </p:ext>
    </p:extLst>
  </p:cSld>
  <p:clrMapOvr>
    <a:masterClrMapping/>
  </p:clrMapOvr>
  <p:transition>
    <p:blinds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9" y="3369693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3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7F926A06-341B-445C-BFA4-1D3D2EDC6C86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5"/>
            </p:custDataLst>
          </p:nvPr>
        </p:nvSpPr>
        <p:spPr>
          <a:xfrm>
            <a:off x="620713" y="1499141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9009F78-AC6D-4638-99C7-876D3DED4FA7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6"/>
            </p:custDataLst>
          </p:nvPr>
        </p:nvSpPr>
        <p:spPr>
          <a:xfrm>
            <a:off x="4703764" y="3369693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8C5778A2-99EA-474B-8DDB-3DE77B321727}"/>
              </a:ext>
            </a:extLst>
          </p:cNvPr>
          <p:cNvSpPr>
            <a:spLocks noGrp="1"/>
          </p:cNvSpPr>
          <p:nvPr>
            <p:ph type="pic" sz="quarter" idx="22"/>
            <p:custDataLst>
              <p:tags r:id="rId7"/>
            </p:custDataLst>
          </p:nvPr>
        </p:nvSpPr>
        <p:spPr>
          <a:xfrm>
            <a:off x="4706938" y="1499141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EA51A451-64E6-4254-8DED-45CCA2DBE60B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8"/>
            </p:custDataLst>
          </p:nvPr>
        </p:nvSpPr>
        <p:spPr>
          <a:xfrm>
            <a:off x="617539" y="5779518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59F6886C-7E10-44B5-B31C-E773E79E19EC}"/>
              </a:ext>
            </a:extLst>
          </p:cNvPr>
          <p:cNvSpPr>
            <a:spLocks noGrp="1"/>
          </p:cNvSpPr>
          <p:nvPr>
            <p:ph type="pic" sz="quarter" idx="24"/>
            <p:custDataLst>
              <p:tags r:id="rId9"/>
            </p:custDataLst>
          </p:nvPr>
        </p:nvSpPr>
        <p:spPr>
          <a:xfrm>
            <a:off x="620713" y="3908966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0A0D3A8C-5CA9-4CF8-93E5-E86A9E7358DA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0"/>
            </p:custDataLst>
          </p:nvPr>
        </p:nvSpPr>
        <p:spPr>
          <a:xfrm>
            <a:off x="4703764" y="5779518"/>
            <a:ext cx="3816350" cy="39951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FF2C662F-08B0-4AE3-BCA0-5CC7A5ACCE50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1"/>
            </p:custDataLst>
          </p:nvPr>
        </p:nvSpPr>
        <p:spPr>
          <a:xfrm>
            <a:off x="4706938" y="3908966"/>
            <a:ext cx="3816350" cy="18155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83321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3-spaltig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9" y="4543425"/>
            <a:ext cx="2430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3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E820B74-F794-4C74-B45A-78A68C09CA73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5"/>
            </p:custDataLst>
          </p:nvPr>
        </p:nvSpPr>
        <p:spPr>
          <a:xfrm>
            <a:off x="620713" y="1479819"/>
            <a:ext cx="2430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4206BBFC-7BF0-4974-BFF2-8E87197FB18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6"/>
            </p:custDataLst>
          </p:nvPr>
        </p:nvSpPr>
        <p:spPr>
          <a:xfrm>
            <a:off x="3356999" y="1479819"/>
            <a:ext cx="2430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DE21E02A-17E1-43BF-B14A-36E3CDC3C517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7"/>
            </p:custDataLst>
          </p:nvPr>
        </p:nvSpPr>
        <p:spPr>
          <a:xfrm>
            <a:off x="6102812" y="1479819"/>
            <a:ext cx="2430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64DD4014-87F5-4125-B31B-53DF24789A99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8"/>
            </p:custDataLst>
          </p:nvPr>
        </p:nvSpPr>
        <p:spPr>
          <a:xfrm>
            <a:off x="3357000" y="4543425"/>
            <a:ext cx="2430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245996EC-3A63-4625-8010-54A624FEB69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9"/>
            </p:custDataLst>
          </p:nvPr>
        </p:nvSpPr>
        <p:spPr>
          <a:xfrm>
            <a:off x="6096461" y="4543425"/>
            <a:ext cx="2430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52258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4-spaltig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147DA-2FBC-4899-BFA2-A7982E6A70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7E74A8C-74F9-401B-BEAD-DE24E452D3F1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17539" y="4543425"/>
            <a:ext cx="1728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359E329-BAEB-48BB-A517-9461C0612A8D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3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/>
          <a:lstStyle/>
          <a:p>
            <a:r>
              <a:rPr lang="de-AT"/>
              <a:t>Regionale Handlungsebene stärken</a:t>
            </a:r>
            <a:endParaRPr lang="de-AT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5E37623-3951-4358-AA0C-66298A85FACD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FE820B74-F794-4C74-B45A-78A68C09CA73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5"/>
            </p:custDataLst>
          </p:nvPr>
        </p:nvSpPr>
        <p:spPr>
          <a:xfrm>
            <a:off x="619125" y="1494377"/>
            <a:ext cx="1728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4D897B1-DE92-40D3-BA13-5E4459FF385D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6"/>
            </p:custDataLst>
          </p:nvPr>
        </p:nvSpPr>
        <p:spPr>
          <a:xfrm>
            <a:off x="2678025" y="1494377"/>
            <a:ext cx="1728000" cy="28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324ED77A-9441-435D-9580-205D7C38FEA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7"/>
            </p:custDataLst>
          </p:nvPr>
        </p:nvSpPr>
        <p:spPr>
          <a:xfrm>
            <a:off x="4736925" y="1494377"/>
            <a:ext cx="1728000" cy="28114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3DE15C51-0806-4534-AE2B-008E971FD250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8"/>
            </p:custDataLst>
          </p:nvPr>
        </p:nvSpPr>
        <p:spPr>
          <a:xfrm>
            <a:off x="6805350" y="1494377"/>
            <a:ext cx="1728000" cy="28114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66887384-31FE-4340-B2B3-6AB0776A24F1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2684464" y="4543425"/>
            <a:ext cx="1728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2A29A9A7-829E-49C1-B74A-DFFBA0B97667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0"/>
            </p:custDataLst>
          </p:nvPr>
        </p:nvSpPr>
        <p:spPr>
          <a:xfrm>
            <a:off x="4732339" y="4543425"/>
            <a:ext cx="1728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26E13DE6-76E7-4C1B-9AE9-746C91F291F6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1"/>
            </p:custDataLst>
          </p:nvPr>
        </p:nvSpPr>
        <p:spPr>
          <a:xfrm>
            <a:off x="6808789" y="4543425"/>
            <a:ext cx="1728000" cy="1639888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86062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5749FCB-5C7F-4F9E-8AA4-17EA29BE476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6111"/>
            <a:ext cx="9144000" cy="119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188" y="1844677"/>
            <a:ext cx="6576792" cy="1584325"/>
          </a:xfr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11188" y="3862333"/>
            <a:ext cx="6576792" cy="1013694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8" name="Grafik 7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463B2685-B073-4656-A592-5965828C008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086" y="345341"/>
            <a:ext cx="2981265" cy="4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3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pos="537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B46AF84-FB16-4176-B2B0-A693034B7497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invGray">
          <a:xfrm>
            <a:off x="0" y="0"/>
            <a:ext cx="9144000" cy="63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 bwMode="gray">
          <a:xfrm>
            <a:off x="611188" y="1844677"/>
            <a:ext cx="6576792" cy="1584325"/>
          </a:xfrm>
        </p:spPr>
        <p:txBody>
          <a:bodyPr anchor="b">
            <a:normAutofit/>
          </a:bodyPr>
          <a:lstStyle>
            <a:lvl1pPr algn="l">
              <a:defRPr sz="2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 bwMode="gray">
          <a:xfrm>
            <a:off x="611188" y="3862335"/>
            <a:ext cx="6576792" cy="731838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13" name="Grafik 12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A2393C6F-55F6-4CA9-A5CE-C32532D18D4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FD73BF-7954-43D3-8A3A-971BCFBEDE3C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6111"/>
            <a:ext cx="9144000" cy="119113"/>
          </a:xfrm>
          <a:prstGeom prst="rect">
            <a:avLst/>
          </a:prstGeom>
        </p:spPr>
      </p:pic>
      <p:pic>
        <p:nvPicPr>
          <p:cNvPr id="7" name="Bild 2"/>
          <p:cNvPicPr/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12190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8913523-641B-45A4-ABC8-DF4FE6D78417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22" y="6423890"/>
            <a:ext cx="694055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8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pos="537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 bwMode="gray">
          <a:xfrm>
            <a:off x="611188" y="1844677"/>
            <a:ext cx="6576792" cy="1584325"/>
          </a:xfrm>
        </p:spPr>
        <p:txBody>
          <a:bodyPr anchor="b">
            <a:normAutofit/>
          </a:bodyPr>
          <a:lstStyle>
            <a:lvl1pPr algn="l">
              <a:defRPr sz="2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 bwMode="gray">
          <a:xfrm>
            <a:off x="611188" y="3862335"/>
            <a:ext cx="6576792" cy="731838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13" name="Grafik 12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A2393C6F-55F6-4CA9-A5CE-C32532D18D4F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FD73BF-7954-43D3-8A3A-971BCFBEDE3C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6111"/>
            <a:ext cx="9144000" cy="119113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B6DB87E-E3F6-4159-8330-599E22E94518}"/>
              </a:ext>
            </a:extLst>
          </p:cNvPr>
          <p:cNvSpPr>
            <a:spLocks noGrp="1"/>
          </p:cNvSpPr>
          <p:nvPr>
            <p:ph type="pic" sz="quarter" idx="10" hasCustomPrompt="1"/>
            <p:custDataLst>
              <p:tags r:id="rId5"/>
            </p:custDataLst>
          </p:nvPr>
        </p:nvSpPr>
        <p:spPr>
          <a:xfrm>
            <a:off x="0" y="0"/>
            <a:ext cx="9144000" cy="6324600"/>
          </a:xfrm>
          <a:solidFill>
            <a:srgbClr val="A6A6A6">
              <a:alpha val="50196"/>
            </a:srgbClr>
          </a:solidFill>
        </p:spPr>
        <p:txBody>
          <a:bodyPr/>
          <a:lstStyle>
            <a:lvl1pPr marL="0" indent="0">
              <a:buNone/>
              <a:defRPr i="1">
                <a:sym typeface="Wingdings" panose="05000000000000000000" pitchFamily="2" charset="2"/>
              </a:defRPr>
            </a:lvl1pPr>
          </a:lstStyle>
          <a:p>
            <a:r>
              <a:rPr lang="de-AT" dirty="0"/>
              <a:t>Bild mittels Klick auf Platzhalter einfügen; dann Bild wieder in den Hintergrund bringen (Bildtools  Anordnen  In den Hintergrund bringen)</a:t>
            </a:r>
          </a:p>
        </p:txBody>
      </p:sp>
    </p:spTree>
    <p:extLst>
      <p:ext uri="{BB962C8B-B14F-4D97-AF65-F5344CB8AC3E}">
        <p14:creationId xmlns:p14="http://schemas.microsoft.com/office/powerpoint/2010/main" val="110965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4" pos="5375">
          <p15:clr>
            <a:srgbClr val="FBAE40"/>
          </p15:clr>
        </p15:guide>
        <p15:guide id="5" pos="385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4EBA4E-8592-4E44-A0E7-2DB2E514D0C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8A77335-F2EE-4E1D-8DDD-D2D3F9867686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6443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11188" y="2280621"/>
            <a:ext cx="7921625" cy="389634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4EBA4E-8592-4E44-A0E7-2DB2E514D0CB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8A77335-F2EE-4E1D-8DDD-D2D3F9867686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139C7-5988-45E9-B3EB-D28B544C243B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611189" y="1484315"/>
            <a:ext cx="7921625" cy="634943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BAA6BE-C75B-4D43-9B5F-34B32702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29777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wei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96BFF2D-944E-4639-BC44-3148271F2CA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352678"/>
            <a:ext cx="9144000" cy="119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962027"/>
            <a:ext cx="7886700" cy="1219201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ED403B-8E29-4AD4-AFCF-14FF7CFF35B4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CE03DA-2A15-484A-A4C0-8511C4079EE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4" name="Grafik 13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1AD85F8A-5CAC-4704-896F-153B6D94C296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C506FA7-9E05-45C1-9D3D-4690E204CF4D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664BF1D7-F9EA-4CF1-B11F-DE51C54FF208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>
          <a:xfrm>
            <a:off x="4572001" y="2689227"/>
            <a:ext cx="3938588" cy="1204913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</a:lstStyle>
          <a:p>
            <a:pPr lvl="0"/>
            <a:r>
              <a:rPr lang="de-AT" dirty="0"/>
              <a:t>Untertitel bei Bedarf einfügen</a:t>
            </a:r>
          </a:p>
        </p:txBody>
      </p:sp>
    </p:spTree>
    <p:extLst>
      <p:ext uri="{BB962C8B-B14F-4D97-AF65-F5344CB8AC3E}">
        <p14:creationId xmlns:p14="http://schemas.microsoft.com/office/powerpoint/2010/main" val="2299071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grü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4D60B03-F46D-4F5D-B932-6010DBD13372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0" y="0"/>
            <a:ext cx="9144000" cy="637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 bwMode="black">
          <a:xfrm>
            <a:off x="616454" y="962027"/>
            <a:ext cx="7886700" cy="1219201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Kapitelüberschrift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456B2F-8BE4-4768-9CF0-D43BE91BB933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1240406" y="6446485"/>
            <a:ext cx="4516338" cy="249114"/>
          </a:xfrm>
        </p:spPr>
        <p:txBody>
          <a:bodyPr/>
          <a:lstStyle/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A225EF-6BC2-4913-A302-A9928797017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5" name="Grafik 14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538293B7-9D83-4370-B61B-821EA5DE3107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0284A0C-74C3-4031-A971-AAD2F3DABA54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339978"/>
            <a:ext cx="9144000" cy="119113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3B53C4A-3746-43FD-9E72-F37E2563CA10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 bwMode="black">
          <a:xfrm>
            <a:off x="4564567" y="2689227"/>
            <a:ext cx="3938588" cy="1204913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</a:lstStyle>
          <a:p>
            <a:pPr lvl="0"/>
            <a:r>
              <a:rPr lang="de-AT" dirty="0"/>
              <a:t>Untertitel bei Bedarf einfügen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DBD7830-B01F-4491-A633-3AB7049602B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269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ags" Target="../tags/tag3.xml"/><Relationship Id="rId33" Type="http://schemas.openxmlformats.org/officeDocument/2006/relationships/image" Target="../media/image6.jpe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ags" Target="../tags/tag2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4.xml"/><Relationship Id="rId27" Type="http://schemas.openxmlformats.org/officeDocument/2006/relationships/tags" Target="../tags/tag5.xml"/><Relationship Id="rId30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tags" Target="../tags/tag144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tags" Target="../tags/tag143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tags" Target="../tags/tag281.xml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tags" Target="../tags/tag280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29" Type="http://schemas.openxmlformats.org/officeDocument/2006/relationships/tags" Target="../tags/tag28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ags" Target="../tags/tag279.xml"/><Relationship Id="rId32" Type="http://schemas.openxmlformats.org/officeDocument/2006/relationships/image" Target="../media/image6.jpeg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theme" Target="../theme/theme8.xml"/><Relationship Id="rId27" Type="http://schemas.openxmlformats.org/officeDocument/2006/relationships/tags" Target="../tags/tag282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ChangeArrowheads="1"/>
          </p:cNvSpPr>
          <p:nvPr/>
        </p:nvSpPr>
        <p:spPr bwMode="auto">
          <a:xfrm>
            <a:off x="1588" y="6629400"/>
            <a:ext cx="9144000" cy="228600"/>
          </a:xfrm>
          <a:prstGeom prst="rect">
            <a:avLst/>
          </a:prstGeom>
          <a:solidFill>
            <a:srgbClr val="FFEE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de-DE" sz="1100">
                <a:solidFill>
                  <a:schemeClr val="tx1"/>
                </a:solidFill>
                <a:latin typeface="Eurostile" pitchFamily="-16" charset="0"/>
              </a:rPr>
              <a:t>          www.oerok.gv.at</a:t>
            </a:r>
          </a:p>
        </p:txBody>
      </p:sp>
      <p:pic>
        <p:nvPicPr>
          <p:cNvPr id="1027" name="Picture 19" descr="ÖROK Briefkopf+ORE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933450"/>
            <a:ext cx="82184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2076450"/>
            <a:ext cx="829151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3225" y="66452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B18534C0-7395-4170-A9E2-1AD6087D5D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9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blinds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2075867"/>
            <a:ext cx="7978525" cy="4066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bmnt.gv.at</a:t>
            </a:r>
          </a:p>
        </p:txBody>
      </p:sp>
      <p:pic>
        <p:nvPicPr>
          <p:cNvPr id="14" name="Grafik 13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94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1" r:id="rId8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2075867"/>
            <a:ext cx="7978525" cy="4066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>
                <a:solidFill>
                  <a:srgbClr val="000000"/>
                </a:solidFill>
              </a:rPr>
              <a:t>Präsentationstitel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>
                <a:solidFill>
                  <a:srgbClr val="000000"/>
                </a:solidFill>
              </a:rPr>
              <a:pPr/>
              <a:t>‹Nr.›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rgbClr val="E6320F"/>
                </a:solidFill>
              </a:rPr>
              <a:t>bmnt.gv.at</a:t>
            </a:r>
          </a:p>
        </p:txBody>
      </p:sp>
      <p:pic>
        <p:nvPicPr>
          <p:cNvPr id="14" name="Grafik 13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74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11187" y="521179"/>
            <a:ext cx="7921625" cy="74723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11187" y="1484313"/>
            <a:ext cx="7921625" cy="4692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14.08.2019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17538" y="6454105"/>
            <a:ext cx="463839" cy="24911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5" name="Grafik 14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1F1C35C5-3742-4867-8B7F-0C37E9E4562E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3"/>
            <a:ext cx="1563674" cy="256767"/>
          </a:xfrm>
          <a:prstGeom prst="rect">
            <a:avLst/>
          </a:prstGeom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1DBF743-25D7-470B-8CCC-9450A7341E39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F654C3E2-E088-4CC1-8616-2670C6340152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628650" y="163158"/>
            <a:ext cx="7886700" cy="21274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>
                <a:solidFill>
                  <a:schemeClr val="tx2"/>
                </a:solidFill>
              </a:rPr>
              <a:t>Die</a:t>
            </a:r>
            <a:r>
              <a:rPr lang="de-AT" sz="1200" baseline="0" dirty="0">
                <a:solidFill>
                  <a:schemeClr val="tx2"/>
                </a:solidFill>
              </a:rPr>
              <a:t> regionale Handlungsebene nach Themen, Akteuren und Funktionsweisen in den Bundesländern</a:t>
            </a:r>
            <a:endParaRPr lang="de-AT" sz="1200" dirty="0">
              <a:solidFill>
                <a:schemeClr val="tx2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0A20050-76B6-4BD3-99A1-DC4BD357CA12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2241"/>
            <a:ext cx="9144000" cy="1191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913523-641B-45A4-ABC8-DF4FE6D78417}"/>
              </a:ext>
            </a:extLst>
          </p:cNvPr>
          <p:cNvPicPr/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96" y="6423890"/>
            <a:ext cx="694055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75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0">
          <p15:clr>
            <a:srgbClr val="F26B43"/>
          </p15:clr>
        </p15:guide>
        <p15:guide id="4" pos="385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3984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935">
          <p15:clr>
            <a:srgbClr val="F26B43"/>
          </p15:clr>
        </p15:guide>
        <p15:guide id="9" orient="horz" pos="4207">
          <p15:clr>
            <a:srgbClr val="F26B43"/>
          </p15:clr>
        </p15:guide>
        <p15:guide id="10" orient="horz" pos="389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658023-4F31-4F86-A4F6-72FBE9A9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35D954-8FDE-4B22-AB0B-E2DD03CF7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0C8271-7BF1-4FA6-924D-C6C653162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CCE64-17A8-48D8-BBB6-FE0643EBCA38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DC8472-4C5C-4ADB-9109-03BC889E3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311079-FD4D-4AC0-A6FA-9046454E5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617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658023-4F31-4F86-A4F6-72FBE9A9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35D954-8FDE-4B22-AB0B-E2DD03CF7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0C8271-7BF1-4FA6-924D-C6C653162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364F3-5005-4E24-B593-D77B37F925F1}" type="datetime1">
              <a:rPr lang="de-AT" smtClean="0"/>
              <a:t>26.11.2019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DC8472-4C5C-4ADB-9109-03BC889E3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Regionale Handlungsebene stärken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311079-FD4D-4AC0-A6FA-9046454E5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7BA35-3B2E-458F-9584-A658FC913A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319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11188" y="521179"/>
            <a:ext cx="7921625" cy="74723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11188" y="1484313"/>
            <a:ext cx="7921625" cy="4692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162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6922" indent="-136922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0969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6004" indent="-138113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6972" indent="-130969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3894" indent="-136922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75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0">
          <p15:clr>
            <a:srgbClr val="F26B43"/>
          </p15:clr>
        </p15:guide>
        <p15:guide id="4" pos="385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3984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935">
          <p15:clr>
            <a:srgbClr val="F26B43"/>
          </p15:clr>
        </p15:guide>
        <p15:guide id="9" orient="horz" pos="4207">
          <p15:clr>
            <a:srgbClr val="F26B43"/>
          </p15:clr>
        </p15:guide>
        <p15:guide id="10" orient="horz" pos="389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11188" y="521179"/>
            <a:ext cx="7921625" cy="74723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11188" y="1484313"/>
            <a:ext cx="7921625" cy="4692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1240406" y="6454105"/>
            <a:ext cx="4516338" cy="24911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26.06.2019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17539" y="6454105"/>
            <a:ext cx="463839" cy="24911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AT" dirty="0"/>
              <a:t>Seite </a:t>
            </a:r>
            <a:fld id="{2A8ADC0A-71BA-4BBC-BA49-A8C396545BD7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15" name="Grafik 14" descr="Ein Bild, das Objekt, Uhr enthält.&#10;&#10;Mit hoher Zuverlässigkeit generierte Beschreibung">
            <a:extLst>
              <a:ext uri="{FF2B5EF4-FFF2-40B4-BE49-F238E27FC236}">
                <a16:creationId xmlns:a16="http://schemas.microsoft.com/office/drawing/2014/main" id="{1F1C35C5-3742-4867-8B7F-0C37E9E4562E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51" y="6503675"/>
            <a:ext cx="1563674" cy="256767"/>
          </a:xfrm>
          <a:prstGeom prst="rect">
            <a:avLst/>
          </a:prstGeom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1DBF743-25D7-470B-8CCC-9450A7341E39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1152563" y="653415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F0A20050-76B6-4BD3-99A1-DC4BD357CA12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2243"/>
            <a:ext cx="9144000" cy="1191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913523-641B-45A4-ABC8-DF4FE6D78417}"/>
              </a:ext>
            </a:extLst>
          </p:cNvPr>
          <p:cNvPicPr/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97" y="6423890"/>
            <a:ext cx="694055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6922" indent="-136922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0969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6004" indent="-138113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6972" indent="-130969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3894" indent="-136922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75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0">
          <p15:clr>
            <a:srgbClr val="F26B43"/>
          </p15:clr>
        </p15:guide>
        <p15:guide id="4" pos="385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3984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935">
          <p15:clr>
            <a:srgbClr val="F26B43"/>
          </p15:clr>
        </p15:guide>
        <p15:guide id="9" orient="horz" pos="4207">
          <p15:clr>
            <a:srgbClr val="F26B43"/>
          </p15:clr>
        </p15:guide>
        <p15:guide id="10" orient="horz" pos="38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1527" y="746785"/>
            <a:ext cx="7978526" cy="1054449"/>
          </a:xfrm>
        </p:spPr>
        <p:txBody>
          <a:bodyPr/>
          <a:lstStyle/>
          <a:p>
            <a:r>
              <a:rPr lang="de-AT" sz="3200" dirty="0">
                <a:solidFill>
                  <a:srgbClr val="C00000"/>
                </a:solidFill>
              </a:rPr>
              <a:t>„Die regionale(n) Handlungsebene(n) stärken“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1527" y="6182576"/>
            <a:ext cx="5519527" cy="415529"/>
          </a:xfrm>
        </p:spPr>
        <p:txBody>
          <a:bodyPr/>
          <a:lstStyle/>
          <a:p>
            <a:r>
              <a:rPr lang="de-DE" dirty="0"/>
              <a:t>Roland </a:t>
            </a:r>
            <a:r>
              <a:rPr lang="de-DE" dirty="0" err="1"/>
              <a:t>Arbter,</a:t>
            </a:r>
            <a:r>
              <a:rPr lang="de-DE" dirty="0"/>
              <a:t> BMNT Abt. VII/5; email: roland.arbter@bmnt.gv.at</a:t>
            </a:r>
          </a:p>
          <a:p>
            <a:r>
              <a:rPr lang="de-DE" dirty="0"/>
              <a:t>Rohrbach an der </a:t>
            </a:r>
            <a:r>
              <a:rPr lang="de-DE" dirty="0" err="1"/>
              <a:t>Gölsen</a:t>
            </a:r>
            <a:r>
              <a:rPr lang="de-DE" dirty="0"/>
              <a:t>, 27. November 2019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31" y="2688961"/>
            <a:ext cx="3007022" cy="2511506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611560" y="2348880"/>
            <a:ext cx="3576533" cy="3475527"/>
            <a:chOff x="4801561" y="1966310"/>
            <a:chExt cx="4338895" cy="4337446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561" y="2090689"/>
              <a:ext cx="4338895" cy="4213067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7043624" y="2888880"/>
              <a:ext cx="1663587" cy="22632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v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7585502" y="4138771"/>
              <a:ext cx="735557" cy="4848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160581" y="4667885"/>
              <a:ext cx="610267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v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6493064" y="4319977"/>
              <a:ext cx="1747637" cy="13763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v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6930202" y="5083157"/>
              <a:ext cx="696709" cy="4419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v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7591367" y="4937906"/>
              <a:ext cx="486489" cy="318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/>
                <a:t>vv</a:t>
              </a:r>
              <a:endParaRPr lang="de-AT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728824" y="4269004"/>
              <a:ext cx="349032" cy="1080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/>
                <a:t>vv</a:t>
              </a:r>
              <a:endParaRPr lang="de-AT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441223" y="1966310"/>
              <a:ext cx="1145603" cy="21312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9" name="Ellipse 8"/>
          <p:cNvSpPr/>
          <p:nvPr/>
        </p:nvSpPr>
        <p:spPr>
          <a:xfrm>
            <a:off x="2776271" y="3813371"/>
            <a:ext cx="1411687" cy="6462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37230"/>
            <a:ext cx="1697771" cy="4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146" y="1233218"/>
            <a:ext cx="7677262" cy="622091"/>
          </a:xfrm>
        </p:spPr>
        <p:txBody>
          <a:bodyPr>
            <a:normAutofit/>
          </a:bodyPr>
          <a:lstStyle/>
          <a:p>
            <a:r>
              <a:rPr lang="de-AT" sz="3200" b="1" dirty="0">
                <a:solidFill>
                  <a:srgbClr val="C00000"/>
                </a:solidFill>
                <a:latin typeface="+mn-lt"/>
              </a:rPr>
              <a:t>Fokus auf Diskurs! </a:t>
            </a:r>
            <a:r>
              <a:rPr lang="de-AT" sz="3200" b="1" dirty="0">
                <a:solidFill>
                  <a:srgbClr val="C00000"/>
                </a:solidFill>
              </a:rPr>
              <a:t>  -  Zeitplan &amp; Umsetzung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1206269C-C24E-4E80-9A4B-E7E19BB59A67}" type="slidenum">
              <a:rPr lang="de-AT">
                <a:solidFill>
                  <a:srgbClr val="000000"/>
                </a:solidFill>
                <a:latin typeface="Corbel"/>
              </a:rPr>
              <a:pPr defTabSz="342900">
                <a:defRPr/>
              </a:pPr>
              <a:t>10</a:t>
            </a:fld>
            <a:endParaRPr lang="de-AT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1460" y="2204864"/>
            <a:ext cx="825901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de-AT" sz="2000" i="1" dirty="0">
                <a:solidFill>
                  <a:srgbClr val="000000"/>
                </a:solidFill>
                <a:latin typeface="Corbel"/>
              </a:rPr>
              <a:t>Juli /August/September: Vertiefende Recherchen zur RHE der Experten</a:t>
            </a:r>
          </a:p>
          <a:p>
            <a:pPr marL="214313" indent="-214313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de-AT" sz="2000" dirty="0">
                <a:solidFill>
                  <a:srgbClr val="C00000"/>
                </a:solidFill>
                <a:latin typeface="Corbel"/>
              </a:rPr>
              <a:t>24./25.09.19, </a:t>
            </a:r>
            <a:r>
              <a:rPr lang="de-AT" sz="2000" dirty="0" err="1">
                <a:solidFill>
                  <a:srgbClr val="C00000"/>
                </a:solidFill>
                <a:latin typeface="Corbel"/>
              </a:rPr>
              <a:t>Seggau</a:t>
            </a:r>
            <a:r>
              <a:rPr lang="de-AT" sz="2000" dirty="0">
                <a:solidFill>
                  <a:srgbClr val="C00000"/>
                </a:solidFill>
                <a:latin typeface="Corbel"/>
              </a:rPr>
              <a:t>/</a:t>
            </a:r>
            <a:r>
              <a:rPr lang="de-AT" sz="2000" dirty="0" err="1">
                <a:solidFill>
                  <a:srgbClr val="C00000"/>
                </a:solidFill>
                <a:latin typeface="Corbel"/>
              </a:rPr>
              <a:t>Stmk</a:t>
            </a:r>
            <a:r>
              <a:rPr lang="de-AT" sz="2000" dirty="0">
                <a:solidFill>
                  <a:srgbClr val="C00000"/>
                </a:solidFill>
                <a:latin typeface="Corbel"/>
              </a:rPr>
              <a:t>: Strukturwerkstatt / </a:t>
            </a:r>
            <a:r>
              <a:rPr lang="de-AT" sz="2000" dirty="0" err="1">
                <a:solidFill>
                  <a:srgbClr val="C00000"/>
                </a:solidFill>
                <a:latin typeface="Corbel"/>
              </a:rPr>
              <a:t>policy</a:t>
            </a:r>
            <a:r>
              <a:rPr lang="de-AT" sz="2000" dirty="0">
                <a:solidFill>
                  <a:srgbClr val="C00000"/>
                </a:solidFill>
                <a:latin typeface="Corbel"/>
              </a:rPr>
              <a:t> </a:t>
            </a:r>
            <a:r>
              <a:rPr lang="de-AT" sz="2000" dirty="0" err="1">
                <a:solidFill>
                  <a:srgbClr val="C00000"/>
                </a:solidFill>
                <a:latin typeface="Corbel"/>
              </a:rPr>
              <a:t>learning</a:t>
            </a:r>
            <a:r>
              <a:rPr lang="de-AT" sz="2000" dirty="0">
                <a:solidFill>
                  <a:srgbClr val="C00000"/>
                </a:solidFill>
                <a:latin typeface="Corbel"/>
              </a:rPr>
              <a:t> lab SW </a:t>
            </a:r>
            <a:r>
              <a:rPr lang="de-AT" sz="2000" dirty="0" err="1">
                <a:solidFill>
                  <a:srgbClr val="C00000"/>
                </a:solidFill>
                <a:latin typeface="Corbel"/>
              </a:rPr>
              <a:t>Stmk</a:t>
            </a:r>
            <a:r>
              <a:rPr lang="de-AT" sz="2000" dirty="0">
                <a:solidFill>
                  <a:srgbClr val="C00000"/>
                </a:solidFill>
                <a:latin typeface="Corbel"/>
              </a:rPr>
              <a:t>.</a:t>
            </a:r>
          </a:p>
          <a:p>
            <a:pPr marL="214313" indent="-214313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de-AT" sz="2000" dirty="0">
                <a:solidFill>
                  <a:srgbClr val="0070C0"/>
                </a:solidFill>
                <a:latin typeface="Corbel"/>
              </a:rPr>
              <a:t>23./24.10.2019: Stadtregionstag in </a:t>
            </a:r>
            <a:r>
              <a:rPr lang="de-AT" sz="2000" dirty="0" err="1">
                <a:solidFill>
                  <a:srgbClr val="0070C0"/>
                </a:solidFill>
                <a:latin typeface="Corbel"/>
              </a:rPr>
              <a:t>Wr</a:t>
            </a:r>
            <a:r>
              <a:rPr lang="de-AT" sz="2000" dirty="0">
                <a:solidFill>
                  <a:srgbClr val="0070C0"/>
                </a:solidFill>
                <a:latin typeface="Corbel"/>
              </a:rPr>
              <a:t>. Neustadt; inkl. Workshop zu RHE am 2. Tag</a:t>
            </a:r>
          </a:p>
          <a:p>
            <a:pPr marL="214313" indent="-214313" defTabSz="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rgbClr val="C00000"/>
                </a:solidFill>
                <a:latin typeface="Corbel"/>
              </a:rPr>
              <a:t>30./31.10.19, </a:t>
            </a:r>
            <a:r>
              <a:rPr lang="de-AT" sz="2000" dirty="0" err="1">
                <a:solidFill>
                  <a:srgbClr val="C00000"/>
                </a:solidFill>
                <a:latin typeface="Corbel"/>
              </a:rPr>
              <a:t>Matrei</a:t>
            </a:r>
            <a:r>
              <a:rPr lang="de-AT" sz="2000" dirty="0">
                <a:solidFill>
                  <a:srgbClr val="C00000"/>
                </a:solidFill>
                <a:latin typeface="Corbel"/>
              </a:rPr>
              <a:t> </a:t>
            </a:r>
            <a:r>
              <a:rPr lang="de-AT" sz="2000" dirty="0" err="1">
                <a:solidFill>
                  <a:srgbClr val="C00000"/>
                </a:solidFill>
                <a:latin typeface="Corbel"/>
              </a:rPr>
              <a:t>a.B</a:t>
            </a:r>
            <a:r>
              <a:rPr lang="de-AT" sz="2000" dirty="0">
                <a:solidFill>
                  <a:srgbClr val="C00000"/>
                </a:solidFill>
                <a:latin typeface="Corbel"/>
              </a:rPr>
              <a:t>./T: (EU)-Programm- Werkstatt / Policy Learning Lab Region Landeck</a:t>
            </a:r>
          </a:p>
          <a:p>
            <a:pPr marL="214313" indent="-214313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de-AT" sz="2000" b="1" dirty="0">
                <a:solidFill>
                  <a:srgbClr val="0070C0"/>
                </a:solidFill>
                <a:latin typeface="Corbel"/>
              </a:rPr>
              <a:t>27.11.2019: Netzwerk Zukunftsraum Land zu IKK/RHE in Rohrbach a. G. </a:t>
            </a:r>
          </a:p>
          <a:p>
            <a:pPr marL="214313" indent="-214313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de-AT" sz="2000" b="1" dirty="0">
                <a:solidFill>
                  <a:srgbClr val="C00000"/>
                </a:solidFill>
                <a:latin typeface="Corbel"/>
              </a:rPr>
              <a:t>März 2020: Strategiewerkstatt / Policy Learning Lab in OÖ (</a:t>
            </a:r>
            <a:r>
              <a:rPr lang="de-AT" sz="2000" b="1" dirty="0" err="1">
                <a:solidFill>
                  <a:srgbClr val="C00000"/>
                </a:solidFill>
                <a:latin typeface="Corbel"/>
              </a:rPr>
              <a:t>tbd</a:t>
            </a:r>
            <a:r>
              <a:rPr lang="de-AT" sz="2000" b="1" dirty="0">
                <a:solidFill>
                  <a:srgbClr val="C00000"/>
                </a:solidFill>
                <a:latin typeface="Corbel"/>
              </a:rPr>
              <a:t>)</a:t>
            </a:r>
            <a:r>
              <a:rPr lang="de-AT" sz="2000" b="1" i="1" dirty="0">
                <a:solidFill>
                  <a:srgbClr val="C00000"/>
                </a:solidFill>
                <a:latin typeface="Corbel"/>
              </a:rPr>
              <a:t> </a:t>
            </a:r>
          </a:p>
          <a:p>
            <a:pPr marL="214313" indent="-214313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de-AT" sz="2000" b="1" dirty="0">
                <a:solidFill>
                  <a:srgbClr val="C00000"/>
                </a:solidFill>
                <a:latin typeface="Corbel"/>
              </a:rPr>
              <a:t>Juni 2020: Abschlussveranstaltung in </a:t>
            </a:r>
            <a:r>
              <a:rPr lang="de-AT" sz="2000" b="1" dirty="0" err="1">
                <a:solidFill>
                  <a:srgbClr val="C00000"/>
                </a:solidFill>
                <a:latin typeface="Corbel"/>
              </a:rPr>
              <a:t>Ktn</a:t>
            </a:r>
            <a:r>
              <a:rPr lang="de-AT" sz="2000" b="1" dirty="0">
                <a:solidFill>
                  <a:srgbClr val="C00000"/>
                </a:solidFill>
                <a:latin typeface="Corbel"/>
              </a:rPr>
              <a:t>. (</a:t>
            </a:r>
            <a:r>
              <a:rPr lang="de-AT" sz="2000" b="1" dirty="0" err="1">
                <a:solidFill>
                  <a:srgbClr val="C00000"/>
                </a:solidFill>
                <a:latin typeface="Corbel"/>
              </a:rPr>
              <a:t>tbd</a:t>
            </a:r>
            <a:r>
              <a:rPr lang="de-AT" sz="2000" b="1" dirty="0">
                <a:solidFill>
                  <a:srgbClr val="C00000"/>
                </a:solidFill>
                <a:latin typeface="Corbel"/>
              </a:rPr>
              <a:t>)</a:t>
            </a:r>
            <a:r>
              <a:rPr lang="de-AT" sz="2000" b="1" i="1" dirty="0">
                <a:solidFill>
                  <a:srgbClr val="C00000"/>
                </a:solidFill>
                <a:latin typeface="Corbel"/>
              </a:rPr>
              <a:t> </a:t>
            </a:r>
            <a:endParaRPr lang="de-AT" sz="2000" b="1" dirty="0">
              <a:solidFill>
                <a:srgbClr val="C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3482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169" y="1125025"/>
            <a:ext cx="7886700" cy="994172"/>
          </a:xfrm>
        </p:spPr>
        <p:txBody>
          <a:bodyPr>
            <a:noAutofit/>
          </a:bodyPr>
          <a:lstStyle/>
          <a:p>
            <a:r>
              <a:rPr lang="de-A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Aufgaben? </a:t>
            </a:r>
            <a:r>
              <a:rPr lang="de-AT" sz="3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-&gt; kaum thematische Einschränkungen für die regionale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7244" y="2492896"/>
            <a:ext cx="7921625" cy="3724604"/>
          </a:xfrm>
        </p:spPr>
        <p:txBody>
          <a:bodyPr>
            <a:normAutofit/>
          </a:bodyPr>
          <a:lstStyle/>
          <a:p>
            <a:r>
              <a:rPr lang="de-AT" sz="2000" dirty="0"/>
              <a:t>Die Eignung der regionalen Handlungsebene für Themen wird bestimmt durch</a:t>
            </a:r>
          </a:p>
          <a:p>
            <a:pPr marL="330994" indent="-129779"/>
            <a:r>
              <a:rPr lang="de-AT" sz="2000" dirty="0"/>
              <a:t>die regionalen Handlungsträger in einem </a:t>
            </a:r>
            <a:r>
              <a:rPr lang="de-AT" sz="2000" b="1" dirty="0" err="1"/>
              <a:t>bottom</a:t>
            </a:r>
            <a:r>
              <a:rPr lang="de-AT" sz="2000" b="1" dirty="0"/>
              <a:t> </a:t>
            </a:r>
            <a:r>
              <a:rPr lang="de-AT" sz="2000" b="1" dirty="0" err="1"/>
              <a:t>up</a:t>
            </a:r>
            <a:r>
              <a:rPr lang="de-AT" sz="2000" b="1" dirty="0"/>
              <a:t>-Prozess</a:t>
            </a:r>
            <a:r>
              <a:rPr lang="de-AT" sz="2000" dirty="0"/>
              <a:t>: Städte, Gemeinden, Interessensvertreter,  regionale Akteure</a:t>
            </a:r>
          </a:p>
          <a:p>
            <a:pPr marL="330994" indent="-129779"/>
            <a:r>
              <a:rPr lang="de-AT" sz="2000" dirty="0"/>
              <a:t>Bund und Länder durch Delegation von Aufgaben </a:t>
            </a:r>
            <a:r>
              <a:rPr lang="de-AT" sz="2000" b="1" dirty="0"/>
              <a:t>top down</a:t>
            </a:r>
          </a:p>
          <a:p>
            <a:pPr marL="330994" indent="-129779"/>
            <a:r>
              <a:rPr lang="de-AT" sz="2000" b="1" dirty="0"/>
              <a:t>gemeinsame</a:t>
            </a:r>
            <a:r>
              <a:rPr lang="de-AT" sz="2000" dirty="0"/>
              <a:t> Strategieprozesse (</a:t>
            </a:r>
            <a:r>
              <a:rPr lang="de-AT" sz="2000" dirty="0" err="1"/>
              <a:t>bottom</a:t>
            </a:r>
            <a:r>
              <a:rPr lang="de-AT" sz="2000" dirty="0"/>
              <a:t> </a:t>
            </a:r>
            <a:r>
              <a:rPr lang="de-AT" sz="2000" dirty="0" err="1"/>
              <a:t>up</a:t>
            </a:r>
            <a:r>
              <a:rPr lang="de-AT" sz="2000" dirty="0"/>
              <a:t> + top down)</a:t>
            </a:r>
            <a:endParaRPr lang="de-AT" sz="2000" b="1" dirty="0"/>
          </a:p>
          <a:p>
            <a:pPr marL="201216" indent="-201216"/>
            <a:r>
              <a:rPr lang="de-AT" sz="2000" dirty="0"/>
              <a:t>Die Eignung  von Themen wird </a:t>
            </a:r>
            <a:r>
              <a:rPr lang="de-AT" sz="2000" b="1" dirty="0"/>
              <a:t>situationsspezifisch</a:t>
            </a:r>
            <a:r>
              <a:rPr lang="de-AT" sz="2000" dirty="0"/>
              <a:t> und a</a:t>
            </a:r>
            <a:r>
              <a:rPr lang="de-AT" sz="2000" b="1" dirty="0"/>
              <a:t>ufgaben-orientiert </a:t>
            </a:r>
            <a:r>
              <a:rPr lang="de-AT" sz="2000" dirty="0"/>
              <a:t> festgelegt.</a:t>
            </a:r>
          </a:p>
          <a:p>
            <a:pPr marL="201216" indent="-201216"/>
            <a:endParaRPr lang="de-AT" sz="2000" dirty="0"/>
          </a:p>
          <a:p>
            <a:pPr marL="201216" indent="-201216"/>
            <a:r>
              <a:rPr lang="de-AT" sz="2000" i="1" dirty="0">
                <a:solidFill>
                  <a:srgbClr val="C00000"/>
                </a:solidFill>
              </a:rPr>
              <a:t>„Große Vielfalt von Entwicklungspfaden und Kulturen in ÖST!“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7BA35-3B2E-458F-9584-A658FC913A65}" type="slidenum">
              <a:rPr lang="de-A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11</a:t>
            </a:fld>
            <a:endParaRPr lang="de-A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719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8A054-7954-4ECA-98EC-98F9CA45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8622605" cy="994172"/>
          </a:xfrm>
        </p:spPr>
        <p:txBody>
          <a:bodyPr>
            <a:noAutofit/>
          </a:bodyPr>
          <a:lstStyle/>
          <a:p>
            <a:r>
              <a:rPr lang="de-AT" sz="3200" u="sng" dirty="0">
                <a:solidFill>
                  <a:srgbClr val="C00000"/>
                </a:solidFill>
                <a:cs typeface="Arial" panose="020B0604020202020204" pitchFamily="34" charset="0"/>
              </a:rPr>
              <a:t>Beispiel</a:t>
            </a:r>
            <a:r>
              <a:rPr lang="de-AT" sz="3200" dirty="0">
                <a:solidFill>
                  <a:srgbClr val="C00000"/>
                </a:solidFill>
                <a:cs typeface="Arial" panose="020B0604020202020204" pitchFamily="34" charset="0"/>
              </a:rPr>
              <a:t>: Welche Aufgaben sehen Regionen bei…</a:t>
            </a:r>
            <a:br>
              <a:rPr lang="de-AT" sz="3200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de-AT" sz="3200" b="1" i="1" dirty="0">
                <a:solidFill>
                  <a:srgbClr val="C00000"/>
                </a:solidFill>
                <a:cs typeface="Arial" panose="020B0604020202020204" pitchFamily="34" charset="0"/>
              </a:rPr>
              <a:t>Standortentwicklung / Daseinsvorsorge</a:t>
            </a:r>
            <a:r>
              <a:rPr lang="de-AT" sz="3200" i="1" dirty="0">
                <a:solidFill>
                  <a:srgbClr val="C00000"/>
                </a:solidFill>
                <a:cs typeface="Arial" panose="020B0604020202020204" pitchFamily="34" charset="0"/>
              </a:rPr>
              <a:t> / (Mobilität)</a:t>
            </a:r>
            <a:endParaRPr lang="de-AT" sz="3200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D4ED3A-5252-40A9-86AC-5A677FF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7BA35-3B2E-458F-9584-A658FC913A65}" type="slidenum">
              <a:rPr lang="de-A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12</a:t>
            </a:fld>
            <a:endParaRPr lang="de-A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CAB3F80-5579-41D5-B943-93D68331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90" y="1628800"/>
            <a:ext cx="8515351" cy="39929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de-DE" sz="2000" b="1" dirty="0">
                <a:cs typeface="Arial" panose="020B0604020202020204" pitchFamily="34" charset="0"/>
              </a:rPr>
              <a:t>Harmonisierung</a:t>
            </a:r>
            <a:r>
              <a:rPr lang="de-DE" sz="2000" dirty="0">
                <a:cs typeface="Arial" panose="020B0604020202020204" pitchFamily="34" charset="0"/>
              </a:rPr>
              <a:t> der räumlichen Funktionen Wohnen, Arbeit, Freizeit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de-DE" sz="2000" b="1" dirty="0">
                <a:cs typeface="Arial" panose="020B0604020202020204" pitchFamily="34" charset="0"/>
              </a:rPr>
              <a:t>Die Region als Wirtschaftsstandort entwickeln</a:t>
            </a:r>
            <a:r>
              <a:rPr lang="de-DE" sz="2000" dirty="0">
                <a:cs typeface="Arial" panose="020B0604020202020204" pitchFamily="34" charset="0"/>
              </a:rPr>
              <a:t>: u.a. Anstoß und Management von interkommunalen Lösungen; gezielte Wachstumsimpulse setzen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de-DE" sz="2000" b="1" dirty="0">
                <a:cs typeface="Arial" panose="020B0604020202020204" pitchFamily="34" charset="0"/>
              </a:rPr>
              <a:t>Die Region als Standort nach außen positionieren</a:t>
            </a:r>
            <a:r>
              <a:rPr lang="de-DE" sz="2000" dirty="0">
                <a:cs typeface="Arial" panose="020B0604020202020204" pitchFamily="34" charset="0"/>
              </a:rPr>
              <a:t>: Standortmarketing für Arbeits- und Lebensstandorte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de-DE" sz="2000" b="1" dirty="0">
                <a:cs typeface="Arial" panose="020B0604020202020204" pitchFamily="34" charset="0"/>
              </a:rPr>
              <a:t>Mobilität </a:t>
            </a:r>
            <a:r>
              <a:rPr lang="de-DE" sz="2000" dirty="0">
                <a:cs typeface="Arial" panose="020B0604020202020204" pitchFamily="34" charset="0"/>
              </a:rPr>
              <a:t>regional optimieren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de-DE" sz="2000" b="1" dirty="0">
                <a:cs typeface="Arial" panose="020B0604020202020204" pitchFamily="34" charset="0"/>
              </a:rPr>
              <a:t>Wohnen</a:t>
            </a:r>
            <a:r>
              <a:rPr lang="de-DE" sz="2000" dirty="0">
                <a:cs typeface="Arial" panose="020B0604020202020204" pitchFamily="34" charset="0"/>
              </a:rPr>
              <a:t>: abgestimmte, regionale Siedlungsentwicklung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de-DE" sz="2000" b="1" dirty="0">
                <a:cs typeface="Arial" panose="020B0604020202020204" pitchFamily="34" charset="0"/>
              </a:rPr>
              <a:t>Strategische Planung und Begleitung</a:t>
            </a:r>
            <a:r>
              <a:rPr lang="de-DE" sz="2000" dirty="0">
                <a:cs typeface="Arial" panose="020B0604020202020204" pitchFamily="34" charset="0"/>
              </a:rPr>
              <a:t>: Bedarfsanalyse für Standortentwicklung; gemeindeübergreifende Daseinsvorsorge; Professionelle Begleitung von gemeindeübergreifender Standortentwicklung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de-DE" sz="2000" dirty="0">
                <a:cs typeface="Arial" panose="020B0604020202020204" pitchFamily="34" charset="0"/>
              </a:rPr>
              <a:t>„</a:t>
            </a:r>
            <a:r>
              <a:rPr lang="de-DE" sz="2000" b="1" dirty="0">
                <a:cs typeface="Arial" panose="020B0604020202020204" pitchFamily="34" charset="0"/>
              </a:rPr>
              <a:t>Weiche</a:t>
            </a:r>
            <a:r>
              <a:rPr lang="de-DE" sz="2000" dirty="0">
                <a:cs typeface="Arial" panose="020B0604020202020204" pitchFamily="34" charset="0"/>
              </a:rPr>
              <a:t>“ Standortfaktoren entwickeln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de-DE" sz="2000" dirty="0">
                <a:cs typeface="Arial" panose="020B0604020202020204" pitchFamily="34" charset="0"/>
              </a:rPr>
              <a:t>Belebung der </a:t>
            </a:r>
            <a:r>
              <a:rPr lang="de-DE" sz="2000" b="1" dirty="0">
                <a:cs typeface="Arial" panose="020B0604020202020204" pitchFamily="34" charset="0"/>
              </a:rPr>
              <a:t>Orte/ Ortsentwicklung</a:t>
            </a:r>
          </a:p>
          <a:p>
            <a:pPr>
              <a:lnSpc>
                <a:spcPct val="110000"/>
              </a:lnSpc>
              <a:spcBef>
                <a:spcPts val="450"/>
              </a:spcBef>
            </a:pPr>
            <a:endParaRPr lang="de-DE" sz="1650" dirty="0"/>
          </a:p>
          <a:p>
            <a:pPr>
              <a:lnSpc>
                <a:spcPct val="110000"/>
              </a:lnSpc>
              <a:spcBef>
                <a:spcPts val="450"/>
              </a:spcBef>
            </a:pPr>
            <a:endParaRPr lang="de-AT" sz="1650" dirty="0"/>
          </a:p>
        </p:txBody>
      </p:sp>
    </p:spTree>
    <p:extLst>
      <p:ext uri="{BB962C8B-B14F-4D97-AF65-F5344CB8AC3E}">
        <p14:creationId xmlns:p14="http://schemas.microsoft.com/office/powerpoint/2010/main" val="79845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CDDF3-0A23-450E-A52F-38AC2002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81870"/>
            <a:ext cx="8568952" cy="1325563"/>
          </a:xfrm>
        </p:spPr>
        <p:txBody>
          <a:bodyPr>
            <a:noAutofit/>
          </a:bodyPr>
          <a:lstStyle/>
          <a:p>
            <a:r>
              <a:rPr lang="de-AT" sz="3200" b="1" dirty="0">
                <a:solidFill>
                  <a:srgbClr val="C00000"/>
                </a:solidFill>
                <a:latin typeface="+mn-lt"/>
              </a:rPr>
              <a:t>Welche Rollen? </a:t>
            </a:r>
            <a:r>
              <a:rPr lang="de-AT" sz="2800" dirty="0">
                <a:solidFill>
                  <a:srgbClr val="C00000"/>
                </a:solidFill>
              </a:rPr>
              <a:t>Regionale Handlungsebene kann je nach Kontext unterschiedliche Funktionen einnehmen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0D190C-38E4-4D16-BA52-8E763F234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608570" cy="3774281"/>
          </a:xfrm>
        </p:spPr>
        <p:txBody>
          <a:bodyPr>
            <a:normAutofit/>
          </a:bodyPr>
          <a:lstStyle/>
          <a:p>
            <a:r>
              <a:rPr lang="de-AT" b="1" dirty="0"/>
              <a:t>Support für die Umsetzung </a:t>
            </a:r>
            <a:r>
              <a:rPr lang="de-AT" dirty="0"/>
              <a:t>von Maßnahmen (Vernetzung von regionalen AkteurInnen, Information über Fördermaßnahmen, Unterstützung bei der Projekterarbeitung,…)</a:t>
            </a:r>
          </a:p>
          <a:p>
            <a:r>
              <a:rPr lang="de-AT" b="1" dirty="0"/>
              <a:t>Regionale Entwicklungs-/Koordinationseinheit </a:t>
            </a:r>
            <a:r>
              <a:rPr lang="de-AT" dirty="0"/>
              <a:t>– integrierte Strategien und Projekte entwickeln und umsetzen</a:t>
            </a:r>
          </a:p>
          <a:p>
            <a:r>
              <a:rPr lang="de-AT" dirty="0"/>
              <a:t>Trägerin von regionalen </a:t>
            </a:r>
            <a:r>
              <a:rPr lang="de-AT" b="1" dirty="0"/>
              <a:t>Projekten</a:t>
            </a:r>
            <a:r>
              <a:rPr lang="de-AT" dirty="0"/>
              <a:t> (z.B. LEADER-Vereine, Regionalentwicklungs-/Standortentwicklungsorganisationen, etc.)</a:t>
            </a:r>
          </a:p>
          <a:p>
            <a:r>
              <a:rPr lang="de-AT" dirty="0"/>
              <a:t>„</a:t>
            </a:r>
            <a:r>
              <a:rPr lang="de-AT" b="1" dirty="0"/>
              <a:t>Förderstelle</a:t>
            </a:r>
            <a:r>
              <a:rPr lang="de-AT" dirty="0"/>
              <a:t>“</a:t>
            </a:r>
          </a:p>
          <a:p>
            <a:r>
              <a:rPr lang="de-AT" b="1" dirty="0"/>
              <a:t>Drehscheibe</a:t>
            </a:r>
            <a:r>
              <a:rPr lang="de-AT" dirty="0"/>
              <a:t> für Finanzierungen (z.B. Crowdfunding, Bündelung verschiedener Eigenmittelquellen, …)</a:t>
            </a:r>
          </a:p>
          <a:p>
            <a:r>
              <a:rPr lang="de-AT" dirty="0"/>
              <a:t>…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BDFC71-9D35-41EB-A91C-80CBDA32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7BA35-3B2E-458F-9584-A658FC913A65}" type="slidenum">
              <a:rPr lang="de-A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13</a:t>
            </a:fld>
            <a:endParaRPr lang="de-A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009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03F1E-3F76-4B78-BE85-72870E0D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515351" cy="994172"/>
          </a:xfrm>
        </p:spPr>
        <p:txBody>
          <a:bodyPr>
            <a:normAutofit/>
          </a:bodyPr>
          <a:lstStyle/>
          <a:p>
            <a:r>
              <a:rPr lang="de-AT" sz="3000" b="1" u="sng" dirty="0">
                <a:solidFill>
                  <a:srgbClr val="C00000"/>
                </a:solidFill>
              </a:rPr>
              <a:t>Exkurs</a:t>
            </a:r>
            <a:r>
              <a:rPr lang="de-AT" sz="3000" b="1" dirty="0">
                <a:solidFill>
                  <a:srgbClr val="C00000"/>
                </a:solidFill>
              </a:rPr>
              <a:t>: </a:t>
            </a:r>
            <a:r>
              <a:rPr lang="de-AT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Dilemmata </a:t>
            </a:r>
            <a:r>
              <a:rPr lang="de-AT" sz="3000" b="1" dirty="0">
                <a:solidFill>
                  <a:srgbClr val="C00000"/>
                </a:solidFill>
              </a:rPr>
              <a:t>der regionalen Handlungsebene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9BE1C7-CAF3-449D-91AE-A4BBBEB7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1D7BA35-3B2E-458F-9584-A658FC913A65}" type="slidenum">
              <a:rPr lang="de-A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14</a:t>
            </a:fld>
            <a:endParaRPr lang="de-A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139279"/>
              </p:ext>
            </p:extLst>
          </p:nvPr>
        </p:nvGraphicFramePr>
        <p:xfrm>
          <a:off x="179512" y="2257827"/>
          <a:ext cx="8856983" cy="3028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de-AT" sz="1500" b="0" dirty="0"/>
                        <a:t>Kooperation / Vertrauen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/>
                        <a:t>versus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500" b="0" dirty="0"/>
                        <a:t>Konkurrenz</a:t>
                      </a:r>
                      <a:r>
                        <a:rPr lang="de-AT" sz="1500" b="0" baseline="0" dirty="0"/>
                        <a:t> / Misstrauen</a:t>
                      </a:r>
                      <a:endParaRPr lang="de-AT" sz="15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de-AT" sz="1500" dirty="0"/>
                        <a:t>Eigenständigkeit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/>
                        <a:t>versus</a:t>
                      </a:r>
                      <a:endParaRPr lang="de-AT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500" dirty="0"/>
                        <a:t>Kontrolle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63">
                <a:tc>
                  <a:txBody>
                    <a:bodyPr/>
                    <a:lstStyle/>
                    <a:p>
                      <a:pPr algn="r"/>
                      <a:r>
                        <a:rPr lang="de-AT" sz="1500" dirty="0"/>
                        <a:t>Unternehmerisches Handeln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/>
                        <a:t>versus</a:t>
                      </a:r>
                      <a:endParaRPr lang="de-AT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500" dirty="0"/>
                        <a:t>Verwaltungstechnische Erfordernisse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63">
                <a:tc>
                  <a:txBody>
                    <a:bodyPr/>
                    <a:lstStyle/>
                    <a:p>
                      <a:pPr algn="r"/>
                      <a:r>
                        <a:rPr lang="de-AT" sz="1500" dirty="0"/>
                        <a:t>Schwer messbare Wirkungen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/>
                        <a:t>versus</a:t>
                      </a:r>
                      <a:endParaRPr lang="de-AT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500" dirty="0"/>
                        <a:t>Budgetär sichtbarer Aufwand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63">
                <a:tc>
                  <a:txBody>
                    <a:bodyPr/>
                    <a:lstStyle/>
                    <a:p>
                      <a:pPr algn="r"/>
                      <a:r>
                        <a:rPr lang="de-AT" sz="1500" b="1" dirty="0">
                          <a:solidFill>
                            <a:srgbClr val="C00000"/>
                          </a:solidFill>
                        </a:rPr>
                        <a:t>Regionsinteresse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/>
                        <a:t>versus</a:t>
                      </a:r>
                      <a:endParaRPr lang="de-AT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500" b="1" dirty="0">
                          <a:solidFill>
                            <a:srgbClr val="C00000"/>
                          </a:solidFill>
                        </a:rPr>
                        <a:t>Überregionale und lokale Interessen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63">
                <a:tc>
                  <a:txBody>
                    <a:bodyPr/>
                    <a:lstStyle/>
                    <a:p>
                      <a:pPr algn="r"/>
                      <a:r>
                        <a:rPr lang="de-AT" sz="1500" dirty="0" err="1"/>
                        <a:t>Resilienz</a:t>
                      </a:r>
                      <a:endParaRPr lang="de-AT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/>
                        <a:t>versus</a:t>
                      </a:r>
                      <a:endParaRPr lang="de-AT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500" dirty="0"/>
                        <a:t>Effizienz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63">
                <a:tc>
                  <a:txBody>
                    <a:bodyPr/>
                    <a:lstStyle/>
                    <a:p>
                      <a:pPr algn="r"/>
                      <a:r>
                        <a:rPr lang="de-AT" sz="1500" dirty="0"/>
                        <a:t>Funktionsräumlichkeit und Flexibilität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/>
                        <a:t>versus</a:t>
                      </a:r>
                      <a:endParaRPr lang="de-AT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500" dirty="0"/>
                        <a:t>Grenzen und Identität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63">
                <a:tc>
                  <a:txBody>
                    <a:bodyPr/>
                    <a:lstStyle/>
                    <a:p>
                      <a:pPr algn="r"/>
                      <a:r>
                        <a:rPr lang="de-AT" sz="1500" dirty="0"/>
                        <a:t>Langfristiger Nutzen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/>
                        <a:t>versus</a:t>
                      </a:r>
                      <a:endParaRPr lang="de-AT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500" dirty="0"/>
                        <a:t>Kurzfristiger Aufwand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63">
                <a:tc>
                  <a:txBody>
                    <a:bodyPr/>
                    <a:lstStyle/>
                    <a:p>
                      <a:pPr algn="r"/>
                      <a:r>
                        <a:rPr lang="de-AT" sz="1500" dirty="0"/>
                        <a:t>Überzeugung und Akzeptanz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/>
                        <a:t>versus</a:t>
                      </a:r>
                      <a:endParaRPr lang="de-AT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500" dirty="0"/>
                        <a:t>Regeln und Verordnungen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63">
                <a:tc>
                  <a:txBody>
                    <a:bodyPr/>
                    <a:lstStyle/>
                    <a:p>
                      <a:pPr algn="r"/>
                      <a:r>
                        <a:rPr lang="de-AT" sz="1500" b="1" dirty="0">
                          <a:solidFill>
                            <a:srgbClr val="C00000"/>
                          </a:solidFill>
                        </a:rPr>
                        <a:t>Effiziente</a:t>
                      </a:r>
                      <a:r>
                        <a:rPr lang="de-AT" sz="1500" b="1" baseline="0" dirty="0">
                          <a:solidFill>
                            <a:srgbClr val="C00000"/>
                          </a:solidFill>
                        </a:rPr>
                        <a:t> Strukturen, Delegation</a:t>
                      </a:r>
                      <a:endParaRPr lang="de-AT" sz="15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0" dirty="0"/>
                        <a:t>versus</a:t>
                      </a:r>
                      <a:endParaRPr lang="de-AT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500" b="1" dirty="0">
                          <a:solidFill>
                            <a:srgbClr val="C00000"/>
                          </a:solidFill>
                        </a:rPr>
                        <a:t>Demokratische Legitimation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8" name="Gerade Verbindung mit Pfeil 7"/>
          <p:cNvCxnSpPr/>
          <p:nvPr/>
        </p:nvCxnSpPr>
        <p:spPr>
          <a:xfrm>
            <a:off x="3791218" y="2412374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5056566" y="2402714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3791218" y="2700539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5056566" y="2690879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791217" y="2999972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5056565" y="2990313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791217" y="3318725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5056564" y="3309065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791216" y="3627818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5056563" y="3618158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791215" y="3898274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5056563" y="3888614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791214" y="4188048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5056562" y="4178389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797655" y="4506800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5063002" y="4497141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3797655" y="4796575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5063002" y="4786916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3791214" y="5115327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5056561" y="5105668"/>
            <a:ext cx="47329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74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8A054-7954-4ECA-98EC-98F9CA45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5" y="959644"/>
            <a:ext cx="8294725" cy="994172"/>
          </a:xfrm>
        </p:spPr>
        <p:txBody>
          <a:bodyPr>
            <a:normAutofit/>
          </a:bodyPr>
          <a:lstStyle/>
          <a:p>
            <a:r>
              <a:rPr lang="de-AT" sz="28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Beispiel</a:t>
            </a:r>
            <a:r>
              <a:rPr lang="de-AT" sz="28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Erfolgsfaktoren der Kooperationen zwischen (regionalen) Zentren und Umland</a:t>
            </a:r>
            <a:endParaRPr lang="de-AT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D4ED3A-5252-40A9-86AC-5A677FF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7BA35-3B2E-458F-9584-A658FC913A65}" type="slidenum">
              <a:rPr lang="de-A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15</a:t>
            </a:fld>
            <a:endParaRPr lang="de-A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C0DB681-A842-409C-80C8-858DB7E1D5AD}"/>
              </a:ext>
            </a:extLst>
          </p:cNvPr>
          <p:cNvSpPr/>
          <p:nvPr/>
        </p:nvSpPr>
        <p:spPr>
          <a:xfrm>
            <a:off x="530625" y="2028118"/>
            <a:ext cx="8182356" cy="4542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de-AT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Klarheit in der Sache</a:t>
            </a:r>
            <a:r>
              <a:rPr lang="de-AT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Strategie (mit Arbeitsplan) + Umsetzung (Erfolge sichtbar machen)</a:t>
            </a:r>
          </a:p>
          <a:p>
            <a:pPr marL="257175" indent="-257175" defTabSz="685800"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de-AT" sz="20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Commitment</a:t>
            </a:r>
            <a:r>
              <a:rPr lang="de-AT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Beteiligung der Stakeholder, klares Bekenntnis zur Sache</a:t>
            </a:r>
          </a:p>
          <a:p>
            <a:pPr marL="257175" indent="-257175" defTabSz="685800"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de-AT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Respekt</a:t>
            </a:r>
            <a:r>
              <a:rPr lang="de-AT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(„Augenhöhe“) und </a:t>
            </a:r>
            <a:r>
              <a:rPr lang="de-AT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Empathie</a:t>
            </a:r>
          </a:p>
          <a:p>
            <a:pPr marL="257175" indent="-257175" defTabSz="685800"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de-AT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Sicherheit</a:t>
            </a:r>
            <a:r>
              <a:rPr lang="de-AT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durch klare und stabile Rahmenbedingungen: territorialer Mehrwert</a:t>
            </a:r>
          </a:p>
          <a:p>
            <a:pPr marL="257175" indent="-257175" defTabSz="685800"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de-AT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Interessenausgleich</a:t>
            </a:r>
            <a:r>
              <a:rPr lang="de-AT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(z.B. über Finanzausgleich oder langfristig angelegte Kooperationen) – individueller Kooperationsnutzen und regionaler Mehrwert</a:t>
            </a:r>
          </a:p>
          <a:p>
            <a:pPr marL="257175" indent="-257175" defTabSz="685800"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de-AT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Handlungsfähig</a:t>
            </a:r>
            <a:r>
              <a:rPr lang="de-AT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kompetente Organisationsstrukturen (Management + Stakeholder)</a:t>
            </a:r>
          </a:p>
          <a:p>
            <a:pPr marL="257175" indent="-257175" defTabSz="685800"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de-AT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Relative </a:t>
            </a:r>
            <a:r>
              <a:rPr lang="de-AT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Stabilität</a:t>
            </a:r>
            <a:r>
              <a:rPr lang="de-AT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(Überdauern von Legislaturperioden)</a:t>
            </a:r>
          </a:p>
          <a:p>
            <a:pPr marL="257175" indent="-257175" defTabSz="685800">
              <a:spcBef>
                <a:spcPts val="450"/>
              </a:spcBef>
              <a:buFont typeface="Symbol" panose="05050102010706020507" pitchFamily="18" charset="2"/>
              <a:buChar char=""/>
            </a:pPr>
            <a:r>
              <a:rPr lang="de-AT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Klare Strukturen</a:t>
            </a:r>
            <a:r>
              <a:rPr lang="de-AT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AT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Zuständigkeiten</a:t>
            </a:r>
          </a:p>
        </p:txBody>
      </p:sp>
    </p:spTree>
    <p:extLst>
      <p:ext uri="{BB962C8B-B14F-4D97-AF65-F5344CB8AC3E}">
        <p14:creationId xmlns:p14="http://schemas.microsoft.com/office/powerpoint/2010/main" val="18643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03F1E-3F76-4B78-BE85-72870E0D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86" y="1006970"/>
            <a:ext cx="8111613" cy="999785"/>
          </a:xfrm>
        </p:spPr>
        <p:txBody>
          <a:bodyPr>
            <a:noAutofit/>
          </a:bodyPr>
          <a:lstStyle/>
          <a:p>
            <a:r>
              <a:rPr lang="de-AT" sz="3200" dirty="0">
                <a:solidFill>
                  <a:srgbClr val="C00000"/>
                </a:solidFill>
                <a:cs typeface="Arial" panose="020B0604020202020204" pitchFamily="34" charset="0"/>
              </a:rPr>
              <a:t>Leitsätze zum </a:t>
            </a:r>
            <a:r>
              <a:rPr lang="de-A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Steuerungsmodell </a:t>
            </a:r>
            <a:r>
              <a:rPr lang="de-AT" sz="2800" dirty="0">
                <a:solidFill>
                  <a:srgbClr val="C00000"/>
                </a:solidFill>
                <a:cs typeface="Arial" panose="020B0604020202020204" pitchFamily="34" charset="0"/>
              </a:rPr>
              <a:t>-&gt;Komplexität im Inneren – klar nach außen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9BE1C7-CAF3-449D-91AE-A4BBBEB7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7BA35-3B2E-458F-9584-A658FC913A65}" type="slidenum">
              <a:rPr lang="de-A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16</a:t>
            </a:fld>
            <a:endParaRPr lang="de-A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916243" y="2130879"/>
            <a:ext cx="7886700" cy="446647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AT" sz="2000" i="1" dirty="0"/>
              <a:t>Für die regionale Handlungsebene ist die </a:t>
            </a:r>
            <a:r>
              <a:rPr lang="de-AT" sz="2000" b="1" i="1" dirty="0"/>
              <a:t>Auseinandersetzung mit vielen verschiedenen Ebenen </a:t>
            </a:r>
            <a:r>
              <a:rPr lang="de-AT" sz="2000" i="1" dirty="0"/>
              <a:t>relevant 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000" i="1" dirty="0"/>
              <a:t>Gleichzeitig müssen auf regionaler Ebene unterschiedliche Interessen, Ziele und Logiken berücksichtigt werden </a:t>
            </a:r>
            <a:r>
              <a:rPr lang="de-AT" sz="2000" i="1" dirty="0">
                <a:sym typeface="Wingdings" panose="05000000000000000000" pitchFamily="2" charset="2"/>
              </a:rPr>
              <a:t> </a:t>
            </a:r>
            <a:r>
              <a:rPr lang="de-AT" sz="2000" b="1" i="1" dirty="0">
                <a:sym typeface="Wingdings" panose="05000000000000000000" pitchFamily="2" charset="2"/>
              </a:rPr>
              <a:t>Komplexität!</a:t>
            </a:r>
            <a:r>
              <a:rPr lang="de-AT" sz="2000" b="1" i="1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000" i="1" dirty="0"/>
              <a:t>Hierarchische Steuerung ist daher oft nicht zielführend. </a:t>
            </a:r>
            <a:r>
              <a:rPr lang="de-AT" sz="2000" b="1" i="1" dirty="0"/>
              <a:t>Selbststeuerung</a:t>
            </a:r>
            <a:r>
              <a:rPr lang="de-AT" sz="2000" i="1" dirty="0"/>
              <a:t> (Beteiligung/Strategie) und </a:t>
            </a:r>
            <a:r>
              <a:rPr lang="de-AT" sz="2000" b="1" i="1" dirty="0"/>
              <a:t>Kontextsteuerung</a:t>
            </a:r>
            <a:r>
              <a:rPr lang="de-AT" sz="2000" i="1" dirty="0"/>
              <a:t> (Gesetz, Förderprogramme) als .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000" i="1" dirty="0"/>
              <a:t>Dabei soll die </a:t>
            </a:r>
            <a:r>
              <a:rPr lang="de-AT" sz="2000" b="1" i="1" dirty="0"/>
              <a:t>Schnittstelle nach außen </a:t>
            </a:r>
            <a:r>
              <a:rPr lang="de-AT" sz="2000" i="1" dirty="0"/>
              <a:t>zu den NutzerInnen möglichst </a:t>
            </a:r>
            <a:r>
              <a:rPr lang="de-AT" sz="2000" b="1" i="1" dirty="0"/>
              <a:t>klar</a:t>
            </a:r>
            <a:r>
              <a:rPr lang="de-AT" sz="2000" i="1" dirty="0"/>
              <a:t> </a:t>
            </a:r>
            <a:r>
              <a:rPr lang="de-AT" sz="2000" b="1" i="1" dirty="0"/>
              <a:t>und</a:t>
            </a:r>
            <a:r>
              <a:rPr lang="de-AT" sz="2000" i="1" dirty="0"/>
              <a:t> </a:t>
            </a:r>
            <a:r>
              <a:rPr lang="de-AT" sz="2000" b="1" i="1" dirty="0"/>
              <a:t>gebündelt</a:t>
            </a:r>
            <a:r>
              <a:rPr lang="de-AT" sz="2000" i="1" dirty="0"/>
              <a:t> gestaltet sein 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000" i="1" dirty="0"/>
              <a:t>Die dafür notwendige </a:t>
            </a:r>
            <a:r>
              <a:rPr lang="de-AT" sz="2000" b="1" i="1" dirty="0"/>
              <a:t>Organisation im Inneren </a:t>
            </a:r>
            <a:r>
              <a:rPr lang="de-AT" sz="2000" i="1" dirty="0"/>
              <a:t>des regionalen Handlungssystems soll so gewählt werden, dass ein bestmöglicher </a:t>
            </a:r>
            <a:r>
              <a:rPr lang="de-AT" sz="2000" b="1" i="1" dirty="0"/>
              <a:t>Informationstransfer </a:t>
            </a:r>
            <a:r>
              <a:rPr lang="de-AT" sz="2000" i="1" dirty="0"/>
              <a:t>gewährleistet wird.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000" b="1" i="1" dirty="0"/>
              <a:t>Förderprogramme</a:t>
            </a:r>
            <a:r>
              <a:rPr lang="de-AT" sz="2000" i="1" dirty="0"/>
              <a:t> sollen dafür größtmögliche </a:t>
            </a:r>
            <a:r>
              <a:rPr lang="de-AT" sz="2000" b="1" i="1" dirty="0"/>
              <a:t>Flexibilität</a:t>
            </a:r>
            <a:r>
              <a:rPr lang="de-AT" sz="2000" i="1" dirty="0"/>
              <a:t> bieten.</a:t>
            </a:r>
          </a:p>
        </p:txBody>
      </p:sp>
    </p:spTree>
    <p:extLst>
      <p:ext uri="{BB962C8B-B14F-4D97-AF65-F5344CB8AC3E}">
        <p14:creationId xmlns:p14="http://schemas.microsoft.com/office/powerpoint/2010/main" val="335285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916406"/>
          </a:xfrm>
        </p:spPr>
        <p:txBody>
          <a:bodyPr/>
          <a:lstStyle/>
          <a:p>
            <a:r>
              <a:rPr lang="de-AT" sz="3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Leitsätze zur </a:t>
            </a:r>
            <a:r>
              <a:rPr lang="de-A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räumlichen</a:t>
            </a:r>
            <a:r>
              <a:rPr lang="de-AT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Abgrenzung </a:t>
            </a:r>
            <a:r>
              <a:rPr lang="de-AT" sz="3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 </a:t>
            </a:r>
            <a:r>
              <a:rPr lang="de-A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strategischen Integration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1625" cy="50405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Abgrenzung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von Regionen soll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Kontinuität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in der Kooperation 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mit Flexibilität in der funktionsräumlichen thematische Zusammenarbeit ermöglichen.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Großregionen 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mit klaren Grenzen, innerhalb derer funktionsräumliche Aktivitäten – auch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interkommunale Kooperation 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- im gesamt-regionalen strategischen Kontext erfolgen, werden als zweckmäßig angesehen</a:t>
            </a:r>
            <a:r>
              <a:rPr lang="de-A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Legitimation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der regionale Handlungsebene soll am Besten durch eine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rechtliche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Absicherung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(in Gesetzen, Verordnungen) und durch die institutionelle und organisatorische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Einbindung der Gemeinden und Städte 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als Eigentümer und Entscheidungsorgane regionaler Institutionen (Verbände, Vereine, GmbH) erfolgen.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Regionale Entwicklung soll auf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regionalen </a:t>
            </a:r>
            <a:r>
              <a:rPr lang="de-A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sektorübergreifenden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Entwicklungsstrategien 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basieren, die mit </a:t>
            </a:r>
            <a:r>
              <a:rPr lang="de-A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sektorübergreifenden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und/oder sektoralen Bundes- und Landesstrategien abgestimmt sind.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Regionalisierte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Bundes- und Landesstrategien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die auf der regionalen Ebene von regionalen Akteuren umgesetzt werden sollen, sollen mit den Vertretern der Regionen gemeinsam entwickelt werden.</a:t>
            </a:r>
            <a:endParaRPr lang="de-AT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A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6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539" y="707509"/>
            <a:ext cx="7921625" cy="652304"/>
          </a:xfrm>
        </p:spPr>
        <p:txBody>
          <a:bodyPr/>
          <a:lstStyle/>
          <a:p>
            <a:r>
              <a:rPr lang="de-AT" sz="3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Leitsätze zur </a:t>
            </a:r>
            <a:r>
              <a:rPr lang="de-A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de-AT" sz="3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und </a:t>
            </a:r>
            <a:r>
              <a:rPr lang="de-A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Finanzierung</a:t>
            </a:r>
            <a:r>
              <a:rPr lang="de-AT" sz="32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de-AT" sz="32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538" y="1700808"/>
            <a:ext cx="8058918" cy="43924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Zur Reduktion der Komplexität auf der regionalen Handlungsebene soll eine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Bündelung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von Aufgaben, Strukturen und Managementeinheiten möglichst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„unter einem Dach“ 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erfolgen. Damit kann eine rasche, unbürokratische Koordination und Vernetzung gesichert werden und ein </a:t>
            </a:r>
            <a:r>
              <a:rPr lang="de-A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A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-Shop-Zugang für die regionalen Akteure 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angeboten werden.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Das Management der regionalen Handlungsebene ist durch unauflösliche Dilemmata geprägt, die ausreichend personelle Ressourcen mit hoher Qualifikation und Erfahrung erfordern.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Zeitliche, organisatorische und unterstützende Ressourcen 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sollen bereit gestellt werden: Raum und Zeit für Reflexion, Intervision, Personalentwicklung, Aus- und Weiterbildung, Organisationsentwicklung und externe Beratung.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Die regionale Handlungsebene ist angewiesen auf Kooperation und Vertrauen; inkl. aktive Mitwirkung der Gemeinden. Dafür braucht es Zeit und Kontinuität. Eine </a:t>
            </a:r>
            <a:r>
              <a:rPr lang="de-A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langfristig gesicherte Finanzierung </a:t>
            </a: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ist dafür eine wesentliche Bedingung.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/>
            <a:r>
              <a:rPr lang="de-AT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t>26.06.2019</a:t>
            </a:r>
            <a:endParaRPr lang="de-AT" dirty="0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 defTabSz="685800"/>
            <a:r>
              <a:rPr lang="de-AT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t>Seite </a:t>
            </a:r>
            <a:fld id="{2A8ADC0A-71BA-4BBC-BA49-A8C396545BD7}" type="slidenum">
              <a:rPr lang="de-AT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algn="l" defTabSz="685800"/>
              <a:t>18</a:t>
            </a:fld>
            <a:endParaRPr lang="de-AT" dirty="0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3189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03F1E-3F76-4B78-BE85-72870E0D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70" y="764704"/>
            <a:ext cx="7886700" cy="1276742"/>
          </a:xfrm>
        </p:spPr>
        <p:txBody>
          <a:bodyPr>
            <a:noAutofit/>
          </a:bodyPr>
          <a:lstStyle/>
          <a:p>
            <a:r>
              <a:rPr lang="de-AT" sz="3200" b="1" u="sng" dirty="0">
                <a:solidFill>
                  <a:srgbClr val="C00000"/>
                </a:solidFill>
              </a:rPr>
              <a:t>Abschließend nochmals</a:t>
            </a:r>
            <a:r>
              <a:rPr lang="de-AT" sz="3200" b="1" dirty="0">
                <a:solidFill>
                  <a:srgbClr val="C00000"/>
                </a:solidFill>
              </a:rPr>
              <a:t>: Warum es Sinn macht, auf der regionalen Ebene zu handeln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9BE1C7-CAF3-449D-91AE-A4BBBEB7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7BA35-3B2E-458F-9584-A658FC913A65}" type="slidenum">
              <a:rPr kumimoji="0" lang="de-A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A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21970" y="2144853"/>
            <a:ext cx="8514526" cy="4403506"/>
          </a:xfrm>
        </p:spPr>
        <p:txBody>
          <a:bodyPr>
            <a:normAutofit fontScale="85000" lnSpcReduction="10000"/>
          </a:bodyPr>
          <a:lstStyle/>
          <a:p>
            <a:pPr marL="270272" indent="-270272">
              <a:lnSpc>
                <a:spcPct val="120000"/>
              </a:lnSpc>
              <a:buFont typeface="Arial" panose="020B0604020202020204" pitchFamily="34" charset="0"/>
              <a:buChar char="»"/>
            </a:pPr>
            <a:r>
              <a:rPr lang="de-AT" sz="2400" b="1" dirty="0"/>
              <a:t>Sektorübergreifende Lösungen </a:t>
            </a:r>
            <a:r>
              <a:rPr lang="de-AT" sz="2400" dirty="0"/>
              <a:t>konzipieren und umsetzen (aus der Region heraus aber auch von außen)</a:t>
            </a:r>
          </a:p>
          <a:p>
            <a:pPr marL="270272" indent="-270272">
              <a:lnSpc>
                <a:spcPct val="120000"/>
              </a:lnSpc>
              <a:buFont typeface="Arial" panose="020B0604020202020204" pitchFamily="34" charset="0"/>
              <a:buChar char="»"/>
            </a:pPr>
            <a:r>
              <a:rPr lang="de-AT" sz="2400" b="1" dirty="0"/>
              <a:t>Kooperative Lösungen </a:t>
            </a:r>
            <a:r>
              <a:rPr lang="de-AT" sz="2400" dirty="0"/>
              <a:t>unterschiedlicher Akteure realisieren</a:t>
            </a:r>
          </a:p>
          <a:p>
            <a:pPr marL="270272" indent="-270272">
              <a:lnSpc>
                <a:spcPct val="120000"/>
              </a:lnSpc>
              <a:buFont typeface="Arial" panose="020B0604020202020204" pitchFamily="34" charset="0"/>
              <a:buChar char="»"/>
            </a:pPr>
            <a:r>
              <a:rPr lang="de-AT" sz="2400" b="1" dirty="0">
                <a:solidFill>
                  <a:srgbClr val="C00000"/>
                </a:solidFill>
              </a:rPr>
              <a:t>Gemeindeübergreifende Lösungen </a:t>
            </a:r>
            <a:r>
              <a:rPr lang="de-AT" sz="2400" dirty="0"/>
              <a:t>konzipieren, unterstützen und umsetzen</a:t>
            </a:r>
          </a:p>
          <a:p>
            <a:pPr marL="270272" indent="-270272">
              <a:lnSpc>
                <a:spcPct val="120000"/>
              </a:lnSpc>
              <a:buFont typeface="Arial" panose="020B0604020202020204" pitchFamily="34" charset="0"/>
              <a:buChar char="»"/>
            </a:pPr>
            <a:endParaRPr lang="de-AT" sz="1200" b="1" dirty="0">
              <a:solidFill>
                <a:srgbClr val="C00000"/>
              </a:solidFill>
            </a:endParaRPr>
          </a:p>
          <a:p>
            <a:pPr marL="270272" indent="-270272">
              <a:lnSpc>
                <a:spcPct val="120000"/>
              </a:lnSpc>
              <a:buFont typeface="Arial" panose="020B0604020202020204" pitchFamily="34" charset="0"/>
              <a:buChar char="»"/>
            </a:pPr>
            <a:r>
              <a:rPr lang="de-AT" sz="2400" b="1" dirty="0"/>
              <a:t>Finanzierung</a:t>
            </a:r>
            <a:r>
              <a:rPr lang="de-AT" sz="2400" dirty="0"/>
              <a:t>squellen aktivieren und </a:t>
            </a:r>
            <a:r>
              <a:rPr lang="de-AT" sz="2400" b="1" dirty="0"/>
              <a:t>bündeln</a:t>
            </a:r>
          </a:p>
          <a:p>
            <a:pPr marL="270272" indent="-270272">
              <a:lnSpc>
                <a:spcPct val="120000"/>
              </a:lnSpc>
              <a:buFont typeface="Arial" panose="020B0604020202020204" pitchFamily="34" charset="0"/>
              <a:buChar char="»"/>
            </a:pPr>
            <a:endParaRPr lang="de-AT" sz="1200" b="1" dirty="0"/>
          </a:p>
          <a:p>
            <a:pPr marL="270272" indent="-270272">
              <a:lnSpc>
                <a:spcPct val="120000"/>
              </a:lnSpc>
              <a:buFont typeface="Arial" panose="020B0604020202020204" pitchFamily="34" charset="0"/>
              <a:buChar char="»"/>
            </a:pPr>
            <a:r>
              <a:rPr lang="de-AT" sz="2400" b="1" dirty="0"/>
              <a:t>Themen zu den Akteuren bringen</a:t>
            </a:r>
            <a:r>
              <a:rPr lang="de-AT" sz="2400" dirty="0"/>
              <a:t>/ Anschlussfähigkeit sicherstellen -&gt; v.a. bei übergeordneten Interessen wichtig (z.B. Klimaschutz, Gleichstellung, etc.)</a:t>
            </a:r>
          </a:p>
          <a:p>
            <a:pPr marL="270272" indent="-270272">
              <a:lnSpc>
                <a:spcPct val="120000"/>
              </a:lnSpc>
              <a:buFont typeface="Arial" panose="020B0604020202020204" pitchFamily="34" charset="0"/>
              <a:buChar char="»"/>
            </a:pPr>
            <a:r>
              <a:rPr lang="de-AT" sz="2400" dirty="0"/>
              <a:t>„</a:t>
            </a:r>
            <a:r>
              <a:rPr lang="de-AT" sz="2400" b="1" dirty="0"/>
              <a:t>Raumbezogene Betroffenheit</a:t>
            </a:r>
            <a:r>
              <a:rPr lang="de-AT" sz="2400" dirty="0"/>
              <a:t>“ herstellen</a:t>
            </a:r>
          </a:p>
          <a:p>
            <a:pPr marL="270272" indent="-270272">
              <a:lnSpc>
                <a:spcPct val="120000"/>
              </a:lnSpc>
              <a:buFont typeface="Arial" panose="020B0604020202020204" pitchFamily="34" charset="0"/>
              <a:buChar char="»"/>
            </a:pPr>
            <a:r>
              <a:rPr lang="de-AT" sz="2400" b="1" dirty="0"/>
              <a:t>Soziale Nähe </a:t>
            </a:r>
            <a:r>
              <a:rPr lang="de-AT" sz="2400" dirty="0"/>
              <a:t>nutzen</a:t>
            </a:r>
          </a:p>
          <a:p>
            <a:pPr marL="270272" indent="-270272">
              <a:lnSpc>
                <a:spcPct val="120000"/>
              </a:lnSpc>
              <a:buFont typeface="Arial" panose="020B0604020202020204" pitchFamily="34" charset="0"/>
              <a:buChar char="»"/>
            </a:pPr>
            <a:endParaRPr lang="de-AT" dirty="0"/>
          </a:p>
          <a:p>
            <a:pPr marL="270272" indent="-270272">
              <a:buFont typeface="Arial" panose="020B0604020202020204" pitchFamily="34" charset="0"/>
              <a:buChar char="»"/>
            </a:pP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85293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A5368-0A20-4DBB-8797-C6D82954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7BA35-3B2E-458F-9584-A658FC913A65}" type="slidenum">
              <a:rPr lang="de-A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</a:t>
            </a:fld>
            <a:endParaRPr lang="de-A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124744"/>
            <a:ext cx="8824548" cy="47903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726446-6D73-4C74-90CB-BB91D4AE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212976"/>
            <a:ext cx="8752541" cy="994172"/>
          </a:xfrm>
        </p:spPr>
        <p:txBody>
          <a:bodyPr>
            <a:noAutofit/>
          </a:bodyPr>
          <a:lstStyle/>
          <a:p>
            <a:r>
              <a:rPr lang="de-AT" sz="4000" b="1" dirty="0">
                <a:solidFill>
                  <a:srgbClr val="C00000"/>
                </a:solidFill>
              </a:rPr>
              <a:t>Wo liegt die „regionale Handlungsebene“?</a:t>
            </a:r>
          </a:p>
        </p:txBody>
      </p:sp>
    </p:spTree>
    <p:extLst>
      <p:ext uri="{BB962C8B-B14F-4D97-AF65-F5344CB8AC3E}">
        <p14:creationId xmlns:p14="http://schemas.microsoft.com/office/powerpoint/2010/main" val="254726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26446-6D73-4C74-90CB-BB91D4AE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37" y="476672"/>
            <a:ext cx="8148527" cy="994172"/>
          </a:xfrm>
        </p:spPr>
        <p:txBody>
          <a:bodyPr>
            <a:normAutofit/>
          </a:bodyPr>
          <a:lstStyle/>
          <a:p>
            <a:r>
              <a:rPr lang="de-AT" sz="3200" b="1" dirty="0">
                <a:solidFill>
                  <a:srgbClr val="C00000"/>
                </a:solidFill>
              </a:rPr>
              <a:t>Was verstehen wir unter der „regionalen Handlungsebene“?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340E84-FF25-4D65-9185-B5F00C15E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37" y="1700808"/>
            <a:ext cx="8148527" cy="52506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AT" sz="2000" dirty="0"/>
              <a:t>ist geografisch und institutionell </a:t>
            </a:r>
            <a:r>
              <a:rPr lang="de-AT" sz="2000" b="1" dirty="0"/>
              <a:t>zwischen einer einzelnen Gemeinde und einem gesamten Bundesland</a:t>
            </a:r>
            <a:r>
              <a:rPr lang="de-AT" sz="2000" dirty="0"/>
              <a:t> angesiedelt, kann auch Landes- und Bundesgrenzen überschreiten</a:t>
            </a:r>
          </a:p>
          <a:p>
            <a:pPr>
              <a:lnSpc>
                <a:spcPct val="120000"/>
              </a:lnSpc>
            </a:pPr>
            <a:r>
              <a:rPr lang="de-AT" sz="2000" dirty="0"/>
              <a:t>ist geprägt durch </a:t>
            </a:r>
            <a:r>
              <a:rPr lang="de-AT" sz="2000" b="1" dirty="0"/>
              <a:t>funktionale Verflechtungen</a:t>
            </a:r>
          </a:p>
          <a:p>
            <a:pPr>
              <a:lnSpc>
                <a:spcPct val="120000"/>
              </a:lnSpc>
            </a:pPr>
            <a:r>
              <a:rPr lang="de-AT" sz="2000" dirty="0"/>
              <a:t>ist ein </a:t>
            </a:r>
            <a:r>
              <a:rPr lang="de-AT" sz="2000" b="1" dirty="0">
                <a:solidFill>
                  <a:srgbClr val="C00000"/>
                </a:solidFill>
              </a:rPr>
              <a:t>(kooperativer) Akteur mit Entwicklungsanspruch </a:t>
            </a:r>
            <a:r>
              <a:rPr lang="de-AT" sz="2000" dirty="0"/>
              <a:t>und</a:t>
            </a:r>
            <a:r>
              <a:rPr lang="de-AT" sz="2000" b="1" dirty="0"/>
              <a:t> </a:t>
            </a:r>
            <a:r>
              <a:rPr lang="de-AT" sz="2000" dirty="0"/>
              <a:t>arbeitet auf Basis einer mehr oder weniger expliziten Strategie</a:t>
            </a:r>
          </a:p>
          <a:p>
            <a:pPr>
              <a:lnSpc>
                <a:spcPct val="120000"/>
              </a:lnSpc>
            </a:pPr>
            <a:r>
              <a:rPr lang="de-AT" sz="2000" dirty="0"/>
              <a:t>ist eine Möglichkeit </a:t>
            </a:r>
          </a:p>
          <a:p>
            <a:pPr lvl="1">
              <a:lnSpc>
                <a:spcPct val="120000"/>
              </a:lnSpc>
            </a:pPr>
            <a:r>
              <a:rPr lang="de-AT" sz="2000" dirty="0"/>
              <a:t>ein Anliegen zu konkretisieren bzw. „</a:t>
            </a:r>
            <a:r>
              <a:rPr lang="de-AT" sz="2000" b="1" dirty="0"/>
              <a:t>auf den Boden“</a:t>
            </a:r>
            <a:r>
              <a:rPr lang="de-AT" sz="2000" dirty="0"/>
              <a:t> zu bringen</a:t>
            </a:r>
          </a:p>
          <a:p>
            <a:pPr lvl="1">
              <a:lnSpc>
                <a:spcPct val="120000"/>
              </a:lnSpc>
            </a:pPr>
            <a:r>
              <a:rPr lang="de-AT" sz="2000" dirty="0"/>
              <a:t>ein Anliegen </a:t>
            </a:r>
            <a:r>
              <a:rPr lang="de-AT" sz="2000" b="1" dirty="0"/>
              <a:t>auf eine breitere Basis </a:t>
            </a:r>
            <a:r>
              <a:rPr lang="de-AT" sz="2000" dirty="0"/>
              <a:t>zu stellen</a:t>
            </a:r>
          </a:p>
          <a:p>
            <a:pPr>
              <a:lnSpc>
                <a:spcPct val="120000"/>
              </a:lnSpc>
            </a:pPr>
            <a:r>
              <a:rPr lang="de-AT" sz="2000" dirty="0"/>
              <a:t>sieht </a:t>
            </a:r>
            <a:r>
              <a:rPr lang="de-AT" sz="2000" b="1" dirty="0"/>
              <a:t>Stadt und Land nicht als Gegensätze </a:t>
            </a:r>
            <a:r>
              <a:rPr lang="de-AT" sz="2000" dirty="0"/>
              <a:t>sondern deren wechselseitige Ergänzung und Verflechtungen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A5368-0A20-4DBB-8797-C6D82954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7BA35-3B2E-458F-9584-A658FC913A65}" type="slidenum">
              <a:rPr kumimoji="0" lang="de-A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10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4</a:t>
            </a:fld>
            <a:endParaRPr lang="de-AT" dirty="0"/>
          </a:p>
        </p:txBody>
      </p:sp>
      <p:grpSp>
        <p:nvGrpSpPr>
          <p:cNvPr id="67" name="Gruppieren 66"/>
          <p:cNvGrpSpPr/>
          <p:nvPr/>
        </p:nvGrpSpPr>
        <p:grpSpPr>
          <a:xfrm>
            <a:off x="3830992" y="1674834"/>
            <a:ext cx="1525646" cy="4695408"/>
            <a:chOff x="1273215" y="1758627"/>
            <a:chExt cx="1296144" cy="405186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8" name="Gleichschenkliges Dreieck 67"/>
            <p:cNvSpPr/>
            <p:nvPr/>
          </p:nvSpPr>
          <p:spPr>
            <a:xfrm>
              <a:off x="1273215" y="4329185"/>
              <a:ext cx="1261641" cy="1481306"/>
            </a:xfrm>
            <a:prstGeom prst="triangle">
              <a:avLst>
                <a:gd name="adj" fmla="val 51250"/>
              </a:avLst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Gleichschenkliges Dreieck 68"/>
            <p:cNvSpPr/>
            <p:nvPr/>
          </p:nvSpPr>
          <p:spPr>
            <a:xfrm flipV="1">
              <a:off x="1273215" y="1758627"/>
              <a:ext cx="1296144" cy="2570558"/>
            </a:xfrm>
            <a:prstGeom prst="triangle">
              <a:avLst>
                <a:gd name="adj" fmla="val 49375"/>
              </a:avLst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3583635" y="1648056"/>
            <a:ext cx="1525646" cy="4695408"/>
            <a:chOff x="1273215" y="1758627"/>
            <a:chExt cx="1296144" cy="405186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5" name="Gleichschenkliges Dreieck 64"/>
            <p:cNvSpPr/>
            <p:nvPr/>
          </p:nvSpPr>
          <p:spPr>
            <a:xfrm>
              <a:off x="1273215" y="4329185"/>
              <a:ext cx="1261641" cy="1481306"/>
            </a:xfrm>
            <a:prstGeom prst="triangle">
              <a:avLst>
                <a:gd name="adj" fmla="val 51250"/>
              </a:avLst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Gleichschenkliges Dreieck 65"/>
            <p:cNvSpPr/>
            <p:nvPr/>
          </p:nvSpPr>
          <p:spPr>
            <a:xfrm flipV="1">
              <a:off x="1273215" y="1758627"/>
              <a:ext cx="1296144" cy="2570558"/>
            </a:xfrm>
            <a:prstGeom prst="triangle">
              <a:avLst>
                <a:gd name="adj" fmla="val 49375"/>
              </a:avLst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2952897" y="1654480"/>
            <a:ext cx="1485033" cy="4695407"/>
            <a:chOff x="1273215" y="1758628"/>
            <a:chExt cx="1261641" cy="40518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2" name="Gleichschenkliges Dreieck 61"/>
            <p:cNvSpPr/>
            <p:nvPr/>
          </p:nvSpPr>
          <p:spPr>
            <a:xfrm>
              <a:off x="1273215" y="3796496"/>
              <a:ext cx="1261641" cy="2013995"/>
            </a:xfrm>
            <a:prstGeom prst="triangle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Gleichschenkliges Dreieck 62"/>
            <p:cNvSpPr/>
            <p:nvPr/>
          </p:nvSpPr>
          <p:spPr>
            <a:xfrm flipV="1">
              <a:off x="1273215" y="1758628"/>
              <a:ext cx="1261641" cy="2013995"/>
            </a:xfrm>
            <a:prstGeom prst="triangle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2644371" y="1661889"/>
            <a:ext cx="1485033" cy="4695407"/>
            <a:chOff x="1273215" y="1758628"/>
            <a:chExt cx="1261641" cy="405186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9" name="Gleichschenkliges Dreieck 58"/>
            <p:cNvSpPr/>
            <p:nvPr/>
          </p:nvSpPr>
          <p:spPr>
            <a:xfrm>
              <a:off x="1273215" y="3796496"/>
              <a:ext cx="1261641" cy="2013995"/>
            </a:xfrm>
            <a:prstGeom prst="triangle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Gleichschenkliges Dreieck 59"/>
            <p:cNvSpPr/>
            <p:nvPr/>
          </p:nvSpPr>
          <p:spPr>
            <a:xfrm flipV="1">
              <a:off x="1273215" y="1758628"/>
              <a:ext cx="1261641" cy="2013995"/>
            </a:xfrm>
            <a:prstGeom prst="triangle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2437680" y="1657685"/>
            <a:ext cx="1485033" cy="4695407"/>
            <a:chOff x="1273215" y="1758628"/>
            <a:chExt cx="1261641" cy="4051863"/>
          </a:xfrm>
        </p:grpSpPr>
        <p:sp>
          <p:nvSpPr>
            <p:cNvPr id="50" name="Gleichschenkliges Dreieck 49"/>
            <p:cNvSpPr/>
            <p:nvPr/>
          </p:nvSpPr>
          <p:spPr>
            <a:xfrm>
              <a:off x="1273215" y="3796496"/>
              <a:ext cx="1261641" cy="201399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Gleichschenkliges Dreieck 50"/>
            <p:cNvSpPr/>
            <p:nvPr/>
          </p:nvSpPr>
          <p:spPr>
            <a:xfrm flipV="1">
              <a:off x="1273215" y="1758628"/>
              <a:ext cx="1261641" cy="201399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3427501" y="1671517"/>
            <a:ext cx="1525646" cy="4695408"/>
            <a:chOff x="1273215" y="1758627"/>
            <a:chExt cx="1296144" cy="405186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6" name="Gleichschenkliges Dreieck 55"/>
            <p:cNvSpPr/>
            <p:nvPr/>
          </p:nvSpPr>
          <p:spPr>
            <a:xfrm>
              <a:off x="1273215" y="4329185"/>
              <a:ext cx="1261641" cy="1481306"/>
            </a:xfrm>
            <a:prstGeom prst="triangle">
              <a:avLst>
                <a:gd name="adj" fmla="val 5125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Gleichschenkliges Dreieck 56"/>
            <p:cNvSpPr/>
            <p:nvPr/>
          </p:nvSpPr>
          <p:spPr>
            <a:xfrm flipV="1">
              <a:off x="1273215" y="1758627"/>
              <a:ext cx="1296144" cy="2570558"/>
            </a:xfrm>
            <a:prstGeom prst="triangle">
              <a:avLst>
                <a:gd name="adj" fmla="val 4937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937990" y="3951219"/>
            <a:ext cx="4504668" cy="53499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AT" sz="2400" b="1" i="1" dirty="0">
                <a:solidFill>
                  <a:srgbClr val="C00000"/>
                </a:solidFill>
              </a:rPr>
              <a:t>Regionale Handlungsebene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2197193" y="4673615"/>
            <a:ext cx="3935418" cy="46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i="1" dirty="0"/>
              <a:t>Interkommunale Kooperation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6210005" y="5711677"/>
            <a:ext cx="1660796" cy="820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i="1" dirty="0"/>
              <a:t>Städte / </a:t>
            </a:r>
          </a:p>
          <a:p>
            <a:r>
              <a:rPr lang="de-AT" sz="2000" b="1" i="1" dirty="0"/>
              <a:t>Gemeinden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6063241" y="1182173"/>
            <a:ext cx="883418" cy="1711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AT" sz="2000" b="1" i="1" dirty="0"/>
              <a:t>EU</a:t>
            </a:r>
          </a:p>
          <a:p>
            <a:pPr algn="ctr">
              <a:spcAft>
                <a:spcPts val="1800"/>
              </a:spcAft>
            </a:pPr>
            <a:r>
              <a:rPr lang="de-AT" sz="2000" b="1" i="1" dirty="0"/>
              <a:t>Bund</a:t>
            </a:r>
          </a:p>
          <a:p>
            <a:pPr algn="ctr">
              <a:spcAft>
                <a:spcPts val="1800"/>
              </a:spcAft>
            </a:pPr>
            <a:r>
              <a:rPr lang="de-AT" sz="2000" b="1" i="1" dirty="0"/>
              <a:t>Land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7127664" y="1563324"/>
            <a:ext cx="12503" cy="2387895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V="1">
            <a:off x="7140167" y="4536060"/>
            <a:ext cx="0" cy="1059333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16200000">
            <a:off x="1272677" y="2659081"/>
            <a:ext cx="1815249" cy="833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b="1" i="1" dirty="0">
                <a:solidFill>
                  <a:srgbClr val="C00000"/>
                </a:solidFill>
              </a:rPr>
              <a:t>Sektoren-</a:t>
            </a:r>
          </a:p>
          <a:p>
            <a:pPr algn="ctr"/>
            <a:r>
              <a:rPr lang="de-AT" sz="2000" b="1" i="1" dirty="0">
                <a:solidFill>
                  <a:srgbClr val="C00000"/>
                </a:solidFill>
              </a:rPr>
              <a:t>übergreifend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210005" y="4058559"/>
            <a:ext cx="1929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AT" sz="2000" i="1" dirty="0">
                <a:solidFill>
                  <a:srgbClr val="C00000"/>
                </a:solidFill>
              </a:rPr>
              <a:t>„Kooperationen“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843947" y="1207573"/>
            <a:ext cx="1931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b="1" i="1" dirty="0">
                <a:solidFill>
                  <a:srgbClr val="C00000"/>
                </a:solidFill>
              </a:rPr>
              <a:t>Sektor-Politiken</a:t>
            </a:r>
          </a:p>
        </p:txBody>
      </p:sp>
    </p:spTree>
    <p:extLst>
      <p:ext uri="{BB962C8B-B14F-4D97-AF65-F5344CB8AC3E}">
        <p14:creationId xmlns:p14="http://schemas.microsoft.com/office/powerpoint/2010/main" val="427456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92149" cy="479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2B03F1E-3F76-4B78-BE85-72870E0D6A1E}"/>
              </a:ext>
            </a:extLst>
          </p:cNvPr>
          <p:cNvSpPr txBox="1">
            <a:spLocks/>
          </p:cNvSpPr>
          <p:nvPr/>
        </p:nvSpPr>
        <p:spPr>
          <a:xfrm>
            <a:off x="179511" y="548680"/>
            <a:ext cx="879214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de-AT" sz="3200" b="1" u="sng" dirty="0">
                <a:solidFill>
                  <a:srgbClr val="C00000"/>
                </a:solidFill>
                <a:latin typeface="Calibri Light" panose="020F0302020204030204"/>
              </a:rPr>
              <a:t>Beispiel</a:t>
            </a:r>
            <a:r>
              <a:rPr lang="de-AT" sz="3200" b="1" dirty="0">
                <a:solidFill>
                  <a:srgbClr val="C00000"/>
                </a:solidFill>
                <a:latin typeface="Calibri Light" panose="020F0302020204030204"/>
              </a:rPr>
              <a:t>: Regionale Handlungsebene Steiermark 2019</a:t>
            </a:r>
          </a:p>
        </p:txBody>
      </p:sp>
    </p:spTree>
    <p:extLst>
      <p:ext uri="{BB962C8B-B14F-4D97-AF65-F5344CB8AC3E}">
        <p14:creationId xmlns:p14="http://schemas.microsoft.com/office/powerpoint/2010/main" val="161372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9BE1C7-CAF3-449D-91AE-A4BBBEB7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7BA35-3B2E-458F-9584-A658FC913A65}" type="slidenum">
              <a:rPr lang="de-A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6</a:t>
            </a:fld>
            <a:endParaRPr lang="de-A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9552" y="1556792"/>
            <a:ext cx="8367866" cy="393915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3500" b="1" dirty="0">
                <a:solidFill>
                  <a:srgbClr val="C00000"/>
                </a:solidFill>
                <a:latin typeface="+mj-lt"/>
              </a:rPr>
              <a:t>Die </a:t>
            </a:r>
            <a:r>
              <a:rPr lang="de-DE" sz="3500" b="1" dirty="0">
                <a:solidFill>
                  <a:srgbClr val="C00000"/>
                </a:solidFill>
              </a:rPr>
              <a:t>Gründe für die regionale Handlungsebene </a:t>
            </a:r>
            <a:r>
              <a:rPr lang="de-DE" sz="3500" b="1" dirty="0">
                <a:solidFill>
                  <a:srgbClr val="C00000"/>
                </a:solidFill>
                <a:latin typeface="+mj-lt"/>
              </a:rPr>
              <a:t>nehmen zu…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/>
              <a:t>Funktionale Verflechtungen /  vergrößerte Alltagsräume / Kostendruck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4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3500" b="1" dirty="0">
                <a:solidFill>
                  <a:srgbClr val="C00000"/>
                </a:solidFill>
                <a:latin typeface="+mj-lt"/>
              </a:rPr>
              <a:t>…der Handlungsspielraum wächst…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/>
              <a:t>Budgetmittel / Förderinstrumente / Personal / Beteiligte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400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3500" b="1" dirty="0">
                <a:solidFill>
                  <a:srgbClr val="C00000"/>
                </a:solidFill>
                <a:latin typeface="+mj-lt"/>
              </a:rPr>
              <a:t>… aber auch unbeabsichtigte Effekte werden spürbar.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/>
              <a:t>viele Strukturen/ tlw. unklare Rollen und Aufgaben / Komplexität der Rahmenbedingungen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5334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E3CA53F0-4628-45D2-878B-3FA419AAC2D5}"/>
              </a:ext>
            </a:extLst>
          </p:cNvPr>
          <p:cNvSpPr/>
          <p:nvPr/>
        </p:nvSpPr>
        <p:spPr>
          <a:xfrm>
            <a:off x="380863" y="1973896"/>
            <a:ext cx="7267575" cy="21726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1C5A6CB-3823-4C3E-BAF0-23CB91D5781B}"/>
              </a:ext>
            </a:extLst>
          </p:cNvPr>
          <p:cNvSpPr/>
          <p:nvPr/>
        </p:nvSpPr>
        <p:spPr>
          <a:xfrm>
            <a:off x="5090681" y="2448447"/>
            <a:ext cx="1966082" cy="14299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726446-6D73-4C74-90CB-BB91D4AE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0861"/>
            <a:ext cx="7886700" cy="994172"/>
          </a:xfrm>
        </p:spPr>
        <p:txBody>
          <a:bodyPr>
            <a:normAutofit/>
          </a:bodyPr>
          <a:lstStyle/>
          <a:p>
            <a:r>
              <a:rPr lang="de-AT" sz="3200" b="1" dirty="0">
                <a:solidFill>
                  <a:srgbClr val="C00000"/>
                </a:solidFill>
                <a:latin typeface="+mn-lt"/>
              </a:rPr>
              <a:t>Das ÖROK-Projekt</a:t>
            </a:r>
            <a:r>
              <a:rPr lang="de-AT" sz="3200" b="1" dirty="0">
                <a:solidFill>
                  <a:srgbClr val="C00000"/>
                </a:solidFill>
              </a:rPr>
              <a:t>: </a:t>
            </a:r>
            <a:r>
              <a:rPr lang="de-AT" sz="3200" b="1" dirty="0" err="1">
                <a:solidFill>
                  <a:srgbClr val="C00000"/>
                </a:solidFill>
              </a:rPr>
              <a:t>AkteurInnen</a:t>
            </a:r>
            <a:r>
              <a:rPr lang="de-AT" sz="3200" b="1" dirty="0">
                <a:solidFill>
                  <a:srgbClr val="C00000"/>
                </a:solidFill>
              </a:rPr>
              <a:t> und Formate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A5368-0A20-4DBB-8797-C6D82954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7BA35-3B2E-458F-9584-A658FC913A65}" type="slidenum">
              <a:rPr lang="de-AT" sz="105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7</a:t>
            </a:fld>
            <a:endParaRPr lang="de-AT" sz="105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71F8C14-9C7D-41E3-B0CA-0018FBA23FD8}"/>
              </a:ext>
            </a:extLst>
          </p:cNvPr>
          <p:cNvSpPr/>
          <p:nvPr/>
        </p:nvSpPr>
        <p:spPr>
          <a:xfrm>
            <a:off x="1143839" y="2079744"/>
            <a:ext cx="2381250" cy="20931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F391069-1E4F-4085-A810-AE14060329A9}"/>
              </a:ext>
            </a:extLst>
          </p:cNvPr>
          <p:cNvSpPr txBox="1"/>
          <p:nvPr/>
        </p:nvSpPr>
        <p:spPr>
          <a:xfrm>
            <a:off x="1220039" y="2208866"/>
            <a:ext cx="2305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Projektarbeitsgruppe:</a:t>
            </a:r>
          </a:p>
          <a:p>
            <a:pPr defTabSz="685800"/>
            <a:r>
              <a:rPr lang="de-AT" sz="15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BMNT</a:t>
            </a:r>
          </a:p>
          <a:p>
            <a:pPr defTabSz="685800"/>
            <a:r>
              <a:rPr lang="de-AT" sz="15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Land Steiermark</a:t>
            </a:r>
          </a:p>
          <a:p>
            <a:pPr defTabSz="685800"/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Land Oberösterreich</a:t>
            </a:r>
          </a:p>
          <a:p>
            <a:pPr defTabSz="685800"/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Land Tirol, Land Kärnten</a:t>
            </a:r>
          </a:p>
          <a:p>
            <a:pPr defTabSz="685800"/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Gemeindebund, Städtebund</a:t>
            </a:r>
          </a:p>
          <a:p>
            <a:pPr defTabSz="685800"/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ÖROK-</a:t>
            </a:r>
            <a:r>
              <a:rPr lang="de-AT" sz="1500" dirty="0" err="1">
                <a:solidFill>
                  <a:prstClr val="black"/>
                </a:solidFill>
                <a:latin typeface="Calibri" panose="020F0502020204030204"/>
              </a:rPr>
              <a:t>GSt</a:t>
            </a:r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30C80B-4EC2-4620-9BA6-310F69A87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58" y="2918306"/>
            <a:ext cx="500159" cy="242367"/>
          </a:xfrm>
          <a:prstGeom prst="rect">
            <a:avLst/>
          </a:prstGeom>
        </p:spPr>
      </p:pic>
      <p:pic>
        <p:nvPicPr>
          <p:cNvPr id="10" name="Grafik 9" descr="Y:\ROSINAK\INTERNES\VORLAGEN\Logo_2017\Jpg\Logo_Rosinak_2017_CMYK.jpg">
            <a:extLst>
              <a:ext uri="{FF2B5EF4-FFF2-40B4-BE49-F238E27FC236}">
                <a16:creationId xmlns:a16="http://schemas.microsoft.com/office/drawing/2014/main" id="{96D1C5FF-B5E8-4178-8398-FE3CB5733A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78" y="3320918"/>
            <a:ext cx="1194972" cy="2423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E1E6680-5DDE-4BF8-B81C-06A2C5C55439}"/>
              </a:ext>
            </a:extLst>
          </p:cNvPr>
          <p:cNvSpPr txBox="1"/>
          <p:nvPr/>
        </p:nvSpPr>
        <p:spPr>
          <a:xfrm>
            <a:off x="5147613" y="2529051"/>
            <a:ext cx="16064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Projektbegleitung</a:t>
            </a:r>
            <a:endParaRPr lang="de-AT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Pfeil: nach links und rechts 12">
            <a:extLst>
              <a:ext uri="{FF2B5EF4-FFF2-40B4-BE49-F238E27FC236}">
                <a16:creationId xmlns:a16="http://schemas.microsoft.com/office/drawing/2014/main" id="{B792D536-7768-4F4F-8B81-49186928C6BA}"/>
              </a:ext>
            </a:extLst>
          </p:cNvPr>
          <p:cNvSpPr/>
          <p:nvPr/>
        </p:nvSpPr>
        <p:spPr>
          <a:xfrm>
            <a:off x="3482506" y="3157552"/>
            <a:ext cx="1518119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F5A700F-BC48-40F0-A4C9-EA457452E376}"/>
              </a:ext>
            </a:extLst>
          </p:cNvPr>
          <p:cNvSpPr/>
          <p:nvPr/>
        </p:nvSpPr>
        <p:spPr>
          <a:xfrm>
            <a:off x="1295400" y="5070290"/>
            <a:ext cx="5972175" cy="828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Pfeil: nach links und rechts 15">
            <a:extLst>
              <a:ext uri="{FF2B5EF4-FFF2-40B4-BE49-F238E27FC236}">
                <a16:creationId xmlns:a16="http://schemas.microsoft.com/office/drawing/2014/main" id="{FF7FAB0D-59A5-460C-BFFB-4D942532F331}"/>
              </a:ext>
            </a:extLst>
          </p:cNvPr>
          <p:cNvSpPr/>
          <p:nvPr/>
        </p:nvSpPr>
        <p:spPr>
          <a:xfrm rot="16200000">
            <a:off x="3561214" y="4359526"/>
            <a:ext cx="1074896" cy="4139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7BEDB3D-9223-46DE-ACE3-13C4482A6047}"/>
              </a:ext>
            </a:extLst>
          </p:cNvPr>
          <p:cNvSpPr txBox="1"/>
          <p:nvPr/>
        </p:nvSpPr>
        <p:spPr>
          <a:xfrm>
            <a:off x="1379590" y="5120290"/>
            <a:ext cx="59721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Stakeholder/ breitere Öffentlichkeit:</a:t>
            </a:r>
          </a:p>
          <a:p>
            <a:pPr defTabSz="685800"/>
            <a:r>
              <a:rPr lang="de-AT" sz="1500" dirty="0">
                <a:solidFill>
                  <a:prstClr val="black"/>
                </a:solidFill>
                <a:latin typeface="Calibri" panose="020F0502020204030204"/>
              </a:rPr>
              <a:t>Regionalmanagements, LEADER-Managements, KEM/Klar!, Stadtregionen, Gemeinden/ Gemeindekooperationen, Landes- und Bundesverwaltung, …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E6897FC-CB60-42C8-96AB-462B4D8C2D96}"/>
              </a:ext>
            </a:extLst>
          </p:cNvPr>
          <p:cNvSpPr txBox="1"/>
          <p:nvPr/>
        </p:nvSpPr>
        <p:spPr>
          <a:xfrm>
            <a:off x="3611238" y="2629080"/>
            <a:ext cx="175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5 Workshops, </a:t>
            </a:r>
          </a:p>
          <a:p>
            <a:pPr defTabSz="685800"/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digitale Komm.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AA58102-8D97-4E5E-A63C-BF932916AD92}"/>
              </a:ext>
            </a:extLst>
          </p:cNvPr>
          <p:cNvSpPr txBox="1"/>
          <p:nvPr/>
        </p:nvSpPr>
        <p:spPr>
          <a:xfrm>
            <a:off x="4365677" y="4110961"/>
            <a:ext cx="43974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3 Werkstätten &amp; Policy Learning Labs (</a:t>
            </a:r>
            <a:r>
              <a:rPr lang="de-AT" sz="1500" b="1" dirty="0" err="1">
                <a:solidFill>
                  <a:prstClr val="black"/>
                </a:solidFill>
                <a:latin typeface="Calibri" panose="020F0502020204030204"/>
              </a:rPr>
              <a:t>Stmk</a:t>
            </a:r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, T, OÖ)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40449B3-5E49-4A57-A451-5CEB855C3F82}"/>
              </a:ext>
            </a:extLst>
          </p:cNvPr>
          <p:cNvSpPr txBox="1"/>
          <p:nvPr/>
        </p:nvSpPr>
        <p:spPr>
          <a:xfrm>
            <a:off x="4365678" y="4324692"/>
            <a:ext cx="49021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2 assoziierte Veranstaltungen (Stadtregionstag / IKK NZL)</a:t>
            </a:r>
          </a:p>
          <a:p>
            <a:pPr defTabSz="685800"/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1 Abschlussveranstaltung in Ktn.</a:t>
            </a:r>
          </a:p>
          <a:p>
            <a:pPr defTabSz="685800"/>
            <a:r>
              <a:rPr lang="de-AT" sz="1500" b="1" dirty="0">
                <a:solidFill>
                  <a:prstClr val="black"/>
                </a:solidFill>
                <a:latin typeface="Calibri" panose="020F0502020204030204"/>
              </a:rPr>
              <a:t>Kleinere Workshops/ Besprechungen</a:t>
            </a:r>
          </a:p>
        </p:txBody>
      </p:sp>
    </p:spTree>
    <p:extLst>
      <p:ext uri="{BB962C8B-B14F-4D97-AF65-F5344CB8AC3E}">
        <p14:creationId xmlns:p14="http://schemas.microsoft.com/office/powerpoint/2010/main" val="144775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03F1E-3F76-4B78-BE85-72870E0D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17" y="776060"/>
            <a:ext cx="7886700" cy="1325563"/>
          </a:xfrm>
        </p:spPr>
        <p:txBody>
          <a:bodyPr>
            <a:normAutofit/>
          </a:bodyPr>
          <a:lstStyle/>
          <a:p>
            <a:r>
              <a:rPr lang="de-AT" sz="3200" b="1" dirty="0">
                <a:solidFill>
                  <a:srgbClr val="C00000"/>
                </a:solidFill>
                <a:latin typeface="+mn-lt"/>
              </a:rPr>
              <a:t>2 </a:t>
            </a:r>
            <a:r>
              <a:rPr lang="de-A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Kernfragen</a:t>
            </a:r>
            <a:r>
              <a:rPr lang="de-AT" sz="3200" b="1" dirty="0">
                <a:solidFill>
                  <a:srgbClr val="C00000"/>
                </a:solidFill>
              </a:rPr>
              <a:t> des ÖROK-Projekts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5CAC90-5EE7-47A1-BF95-D40C82634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34" y="2500313"/>
            <a:ext cx="7900383" cy="279456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2800" dirty="0"/>
              <a:t>Wie kann die regionale (inklusive stadtregionale) Handlungsebene in ihrer </a:t>
            </a:r>
            <a:r>
              <a:rPr lang="de-AT" sz="2800" b="1" dirty="0"/>
              <a:t>Wirksamkeit</a:t>
            </a:r>
            <a:r>
              <a:rPr lang="de-AT" sz="2800" dirty="0"/>
              <a:t> für eine nachhaltige räumliche Entwicklung gestärkt werden? </a:t>
            </a:r>
          </a:p>
          <a:p>
            <a:pPr marL="514350" indent="-514350">
              <a:buFont typeface="+mj-lt"/>
              <a:buAutoNum type="arabicPeriod"/>
            </a:pPr>
            <a:endParaRPr lang="de-AT" sz="2700" dirty="0"/>
          </a:p>
          <a:p>
            <a:pPr marL="514350" indent="-514350">
              <a:buFont typeface="+mj-lt"/>
              <a:buAutoNum type="arabicPeriod"/>
            </a:pPr>
            <a:r>
              <a:rPr lang="de-AT" sz="2700" b="1" dirty="0"/>
              <a:t>Was braucht es </a:t>
            </a:r>
            <a:r>
              <a:rPr lang="de-AT" sz="2700" dirty="0"/>
              <a:t>für eine wirksame Umsetzung heute (2019) und in Zukunft?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9BE1C7-CAF3-449D-91AE-A4BBBEB7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1D7BA35-3B2E-458F-9584-A658FC913A65}" type="slidenum">
              <a:rPr lang="de-A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8</a:t>
            </a:fld>
            <a:endParaRPr lang="de-A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331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26446-6D73-4C74-90CB-BB91D4AE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3897"/>
            <a:ext cx="7886700" cy="994172"/>
          </a:xfrm>
        </p:spPr>
        <p:txBody>
          <a:bodyPr>
            <a:normAutofit/>
          </a:bodyPr>
          <a:lstStyle/>
          <a:p>
            <a:r>
              <a:rPr lang="de-AT" sz="3200" b="1" dirty="0">
                <a:solidFill>
                  <a:srgbClr val="C00000"/>
                </a:solidFill>
              </a:rPr>
              <a:t>Angestrebte </a:t>
            </a:r>
            <a:r>
              <a:rPr lang="de-AT" sz="3200" b="1" dirty="0">
                <a:solidFill>
                  <a:srgbClr val="C00000"/>
                </a:solidFill>
                <a:latin typeface="+mn-lt"/>
              </a:rPr>
              <a:t>Ergebnisse</a:t>
            </a:r>
            <a:r>
              <a:rPr lang="de-AT" sz="3200" b="1" dirty="0">
                <a:solidFill>
                  <a:srgbClr val="C00000"/>
                </a:solidFill>
              </a:rPr>
              <a:t> und </a:t>
            </a:r>
            <a:r>
              <a:rPr lang="de-AT" sz="3200" b="1" dirty="0">
                <a:solidFill>
                  <a:srgbClr val="C00000"/>
                </a:solidFill>
                <a:latin typeface="+mn-lt"/>
              </a:rPr>
              <a:t>Produkte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340E84-FF25-4D65-9185-B5F00C15E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74" y="2052959"/>
            <a:ext cx="7886700" cy="3921211"/>
          </a:xfrm>
        </p:spPr>
        <p:txBody>
          <a:bodyPr>
            <a:normAutofit/>
          </a:bodyPr>
          <a:lstStyle/>
          <a:p>
            <a:r>
              <a:rPr lang="de-AT" sz="1650" dirty="0"/>
              <a:t>Bestandsaufnahme zum </a:t>
            </a:r>
            <a:r>
              <a:rPr lang="de-AT" sz="1650" b="1" dirty="0"/>
              <a:t>Status Quo </a:t>
            </a:r>
            <a:r>
              <a:rPr lang="de-AT" sz="1650" dirty="0"/>
              <a:t>der regionalen Handlungsebene in Österreich und relevante Erfolgsfaktoren </a:t>
            </a:r>
          </a:p>
          <a:p>
            <a:r>
              <a:rPr lang="de-AT" sz="1650" dirty="0"/>
              <a:t>Beispielhafte </a:t>
            </a:r>
            <a:r>
              <a:rPr lang="de-AT" sz="1650" b="1" dirty="0"/>
              <a:t>Erfolgsgeschichten</a:t>
            </a:r>
            <a:r>
              <a:rPr lang="de-AT" sz="1650" dirty="0"/>
              <a:t> (Fokus auf Umsetzungsorientierung).</a:t>
            </a:r>
          </a:p>
          <a:p>
            <a:r>
              <a:rPr lang="de-AT" sz="1650" b="1" dirty="0"/>
              <a:t>Gemeinsame Haltung </a:t>
            </a:r>
            <a:r>
              <a:rPr lang="de-AT" sz="1650" dirty="0"/>
              <a:t>der ÖROK‐Mitglieder zur aktuellen Bedeutung und Umsetzung sowie ausgewählte Herausforderungen der regionalen Handlungsebene in ihrer Wirksamkeit für nachhaltige räumliche Entwicklung sind formuliert.</a:t>
            </a:r>
          </a:p>
          <a:p>
            <a:r>
              <a:rPr lang="de-AT" sz="1650" b="1" dirty="0"/>
              <a:t>Roadmap</a:t>
            </a:r>
            <a:r>
              <a:rPr lang="de-AT" sz="1650" dirty="0"/>
              <a:t> für eine übergeordnete Kooperationsstrategie </a:t>
            </a:r>
            <a:r>
              <a:rPr lang="de-AT" sz="1650" b="1" dirty="0"/>
              <a:t>mit Perspektive 2030</a:t>
            </a:r>
          </a:p>
          <a:p>
            <a:r>
              <a:rPr lang="de-AT" sz="1650" dirty="0"/>
              <a:t>Vorschläge mit Optionen zur Vorgehensweise für eine mögliche „</a:t>
            </a:r>
            <a:r>
              <a:rPr lang="de-AT" sz="1650" b="1" dirty="0"/>
              <a:t>Österreich‐Plattform</a:t>
            </a:r>
            <a:r>
              <a:rPr lang="de-AT" sz="1650" dirty="0"/>
              <a:t>“</a:t>
            </a:r>
          </a:p>
          <a:p>
            <a:r>
              <a:rPr lang="de-AT" sz="1650" dirty="0"/>
              <a:t>Mögliche </a:t>
            </a:r>
            <a:r>
              <a:rPr lang="de-AT" sz="1650" b="1" dirty="0"/>
              <a:t>Inputs für die EU‐Fonds </a:t>
            </a:r>
            <a:r>
              <a:rPr lang="de-AT" sz="1650" dirty="0"/>
              <a:t>und nationale Finanzierungsmittel sowie Vorschläge für eine verbesserte Abstimmung </a:t>
            </a:r>
          </a:p>
          <a:p>
            <a:r>
              <a:rPr lang="de-AT" sz="1650" dirty="0"/>
              <a:t>Identifizierung weiterer </a:t>
            </a:r>
            <a:r>
              <a:rPr lang="de-AT" sz="1650" b="1" dirty="0"/>
              <a:t>geeigneter Instrumente</a:t>
            </a:r>
          </a:p>
          <a:p>
            <a:r>
              <a:rPr lang="de-AT" sz="1650" dirty="0"/>
              <a:t>Reflexion und Schärfung der jeweiligen Zwischenergebnisse des Projekts im Rahmen der </a:t>
            </a:r>
            <a:r>
              <a:rPr lang="de-AT" sz="1650" b="1" dirty="0"/>
              <a:t>Policy Learning Labs</a:t>
            </a:r>
          </a:p>
          <a:p>
            <a:endParaRPr lang="de-AT" dirty="0"/>
          </a:p>
        </p:txBody>
      </p:sp>
      <p:sp>
        <p:nvSpPr>
          <p:cNvPr id="4" name="Eckige Klammer links 3">
            <a:extLst>
              <a:ext uri="{FF2B5EF4-FFF2-40B4-BE49-F238E27FC236}">
                <a16:creationId xmlns:a16="http://schemas.microsoft.com/office/drawing/2014/main" id="{E77B9991-122B-4DA2-96C6-AF839D7356A8}"/>
              </a:ext>
            </a:extLst>
          </p:cNvPr>
          <p:cNvSpPr/>
          <p:nvPr/>
        </p:nvSpPr>
        <p:spPr>
          <a:xfrm>
            <a:off x="642998" y="2046327"/>
            <a:ext cx="174539" cy="1248017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ckige Klammer links 4">
            <a:extLst>
              <a:ext uri="{FF2B5EF4-FFF2-40B4-BE49-F238E27FC236}">
                <a16:creationId xmlns:a16="http://schemas.microsoft.com/office/drawing/2014/main" id="{EBDA9F55-2EB8-49EF-9266-69D767633A79}"/>
              </a:ext>
            </a:extLst>
          </p:cNvPr>
          <p:cNvSpPr/>
          <p:nvPr/>
        </p:nvSpPr>
        <p:spPr>
          <a:xfrm>
            <a:off x="642998" y="3466695"/>
            <a:ext cx="174539" cy="717334"/>
          </a:xfrm>
          <a:prstGeom prst="leftBracke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ckige Klammer links 5">
            <a:extLst>
              <a:ext uri="{FF2B5EF4-FFF2-40B4-BE49-F238E27FC236}">
                <a16:creationId xmlns:a16="http://schemas.microsoft.com/office/drawing/2014/main" id="{3EEC5AA5-3DA2-4E19-8AC8-05C9D05685B1}"/>
              </a:ext>
            </a:extLst>
          </p:cNvPr>
          <p:cNvSpPr/>
          <p:nvPr/>
        </p:nvSpPr>
        <p:spPr>
          <a:xfrm>
            <a:off x="642998" y="4331234"/>
            <a:ext cx="174539" cy="846968"/>
          </a:xfrm>
          <a:prstGeom prst="lef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131A695-B600-42D1-8BD2-A604D76C1A72}"/>
              </a:ext>
            </a:extLst>
          </p:cNvPr>
          <p:cNvSpPr/>
          <p:nvPr/>
        </p:nvSpPr>
        <p:spPr>
          <a:xfrm>
            <a:off x="305258" y="2457831"/>
            <a:ext cx="425009" cy="42500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9B672EE-3814-4BA0-8CAF-C9D0C88BE573}"/>
              </a:ext>
            </a:extLst>
          </p:cNvPr>
          <p:cNvSpPr/>
          <p:nvPr/>
        </p:nvSpPr>
        <p:spPr>
          <a:xfrm>
            <a:off x="305258" y="3586669"/>
            <a:ext cx="425009" cy="4250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B0D403C-DA9E-4AF0-A145-E76BCC12A370}"/>
              </a:ext>
            </a:extLst>
          </p:cNvPr>
          <p:cNvSpPr/>
          <p:nvPr/>
        </p:nvSpPr>
        <p:spPr>
          <a:xfrm>
            <a:off x="305257" y="4503587"/>
            <a:ext cx="425009" cy="42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68676C0-71F7-46CD-AE5B-8B1DBE33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0087" y="6381328"/>
            <a:ext cx="2057400" cy="365125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7BA35-3B2E-458F-9584-A658FC913A65}" type="slidenum">
              <a:rPr kumimoji="0" lang="de-A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950070" y="5946839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marR="0" lvl="1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ÖAR / </a:t>
            </a:r>
            <a:r>
              <a:rPr kumimoji="0" lang="de-A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Rosinak</a:t>
            </a: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E6EFF3">
                    <a:lumMod val="1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&amp; Partner ZT (2019)</a:t>
            </a:r>
          </a:p>
        </p:txBody>
      </p:sp>
    </p:spTree>
    <p:extLst>
      <p:ext uri="{BB962C8B-B14F-4D97-AF65-F5344CB8AC3E}">
        <p14:creationId xmlns:p14="http://schemas.microsoft.com/office/powerpoint/2010/main" val="4008799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7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rgbClr val="336699"/>
          </a:solidFill>
          <a:miter lim="800000"/>
          <a:headEnd/>
          <a:tailEnd/>
        </a:ln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FF9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5F5F5F"/>
          </a:buClr>
          <a:buSzTx/>
          <a:buFont typeface="Wingdings" pitchFamily="2" charset="2"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publik-AT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epublik-AT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Rosinak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9B6"/>
      </a:accent1>
      <a:accent2>
        <a:srgbClr val="92D050"/>
      </a:accent2>
      <a:accent3>
        <a:srgbClr val="A6A6A6"/>
      </a:accent3>
      <a:accent4>
        <a:srgbClr val="FFC000"/>
      </a:accent4>
      <a:accent5>
        <a:srgbClr val="4597A0"/>
      </a:accent5>
      <a:accent6>
        <a:srgbClr val="FF5050"/>
      </a:accent6>
      <a:hlink>
        <a:srgbClr val="4597A0"/>
      </a:hlink>
      <a:folHlink>
        <a:srgbClr val="4597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C1AD8668-66BF-4A6F-9349-4A7472EF5576}" vid="{47142BFB-161C-4D87-8336-1A20AE581670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lank">
  <a:themeElements>
    <a:clrScheme name="Rosinak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9B6"/>
      </a:accent1>
      <a:accent2>
        <a:srgbClr val="92D050"/>
      </a:accent2>
      <a:accent3>
        <a:srgbClr val="A6A6A6"/>
      </a:accent3>
      <a:accent4>
        <a:srgbClr val="FFC000"/>
      </a:accent4>
      <a:accent5>
        <a:srgbClr val="4597A0"/>
      </a:accent5>
      <a:accent6>
        <a:srgbClr val="FF5050"/>
      </a:accent6>
      <a:hlink>
        <a:srgbClr val="4597A0"/>
      </a:hlink>
      <a:folHlink>
        <a:srgbClr val="4597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C1AD8668-66BF-4A6F-9349-4A7472EF5576}" vid="{47142BFB-161C-4D87-8336-1A20AE581670}"/>
    </a:ext>
  </a:extLst>
</a:theme>
</file>

<file path=ppt/theme/theme8.xml><?xml version="1.0" encoding="utf-8"?>
<a:theme xmlns:a="http://schemas.openxmlformats.org/drawingml/2006/main" name="2_Blank">
  <a:themeElements>
    <a:clrScheme name="Rosinak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9B6"/>
      </a:accent1>
      <a:accent2>
        <a:srgbClr val="92D050"/>
      </a:accent2>
      <a:accent3>
        <a:srgbClr val="A6A6A6"/>
      </a:accent3>
      <a:accent4>
        <a:srgbClr val="FFC000"/>
      </a:accent4>
      <a:accent5>
        <a:srgbClr val="4597A0"/>
      </a:accent5>
      <a:accent6>
        <a:srgbClr val="FF5050"/>
      </a:accent6>
      <a:hlink>
        <a:srgbClr val="4597A0"/>
      </a:hlink>
      <a:folHlink>
        <a:srgbClr val="4597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C1AD8668-66BF-4A6F-9349-4A7472EF5576}" vid="{47142BFB-161C-4D87-8336-1A20AE581670}"/>
    </a:ext>
  </a:extLst>
</a:theme>
</file>

<file path=ppt/theme/theme9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text="ÖROK-Projekt &quot;Regionale Handlungsebene stärken&quot;, PPT ARBTER 27.11.19, final " edit="true"/>
    <f:field ref="objsubject" par="" text="" edit="true"/>
    <f:field ref="objcreatedby" par="" text="ARBTER, Roland, Mag."/>
    <f:field ref="objcreatedat" par="" date="2019-11-23T09:56:52" text="23.11.2019 09:56:52"/>
    <f:field ref="objchangedby" par="" text="ARBTER, Roland, Mag."/>
    <f:field ref="objmodifiedat" par="" date="2019-11-26T16:04:53" text="26.11.2019 16:04:53"/>
    <f:field ref="doc_FSCFOLIO_1_1001_FieldDocumentNumber" par="" text=""/>
    <f:field ref="doc_FSCFOLIO_1_1001_FieldSubject" par="" text="" edit="true"/>
    <f:field ref="FSCFOLIO_1_1001_FieldCurrentUser" par="" text="Mag. Roland ARBTER"/>
    <f:field ref="CCAPRECONFIG_15_1001_Objektname" par="" text="ÖROK-Projekt &quot;Regionale Handlungsebene stärken&quot;, PPT ARBTER 27.11.19, final " edit="true"/>
    <f:field ref="CCAPRECONFIG_15_1001_Objektname" par="" text="ÖROK-Projekt &quot;Regionale Handlungsebene stärken&quot;, PPT ARBTER 27.11.19, final " edit="true"/>
    <f:field ref="EIBPRECONFIG_1_1001_FieldEIBAttachments" par="" text=""/>
    <f:field ref="EIBPRECONFIG_1_1001_FieldEIBNextFiles" par="" text=""/>
    <f:field ref="EIBPRECONFIG_1_1001_FieldEIBPreviousFiles" par="" text=""/>
    <f:field ref="EIBPRECONFIG_1_1001_FieldEIBRelatedFiles" par="" text=""/>
    <f:field ref="EIBPRECONFIG_1_1001_FieldEIBCompletedOrdinals" par="" text=""/>
    <f:field ref="EIBPRECONFIG_1_1001_FieldEIBOUAddr" par="" text="Ballhausplatz 2, 1010 Wien"/>
    <f:field ref="EIBPRECONFIG_1_1001_FieldEIBRecipients" par="" text=""/>
    <f:field ref="EIBPRECONFIG_1_1001_FieldEIBSignatures" par="" text=""/>
    <f:field ref="EIBPRECONFIG_1_1001_FieldCCAAddrAbschriftsbemerkung" par="" text=""/>
    <f:field ref="EIBPRECONFIG_1_1001_FieldCCAAddrAdresse" par="" text=""/>
    <f:field ref="EIBPRECONFIG_1_1001_FieldCCAAddrPostalischeAdresse" par="" text=""/>
    <f:field ref="EIBPRECONFIG_1_1001_FieldCCAIncomingSubject" par="" text=""/>
    <f:field ref="EIBPRECONFIG_1_1001_FieldCCAPersonalSubjAddress" par="" text=""/>
    <f:field ref="EIBPRECONFIG_1_1001_FieldCCASubfileSubject" par="" text=""/>
    <f:field ref="EIBPRECONFIG_1_1001_FieldCCASubject" par="" text=""/>
    <f:field ref="EIBVFGH_15_1700_FieldPartPlaintiffList" par="" text=""/>
    <f:field ref="EIBVFGH_15_1700_FieldGoesOutToList" par="" text=""/>
  </f:record>
  <f:display par="" text="Allgemein">
    <f:field ref="objname" text="Name"/>
    <f:field ref="objsubject" text="Anmerkungen"/>
    <f:field ref="objcreatedby" text="Erzeugt von"/>
    <f:field ref="objcreatedat" text="Erzeugt am/um"/>
    <f:field ref="objchangedby" text="Letzte Änderung von"/>
    <f:field ref="objmodifiedat" text="Letzte Änderung am/um"/>
    <f:field ref="FSCFOLIO_1_1001_FieldCurrentUser" text="Aktueller Benutzer"/>
    <f:field ref="CCAPRECONFIG_15_1001_Objektname" text="Objektname"/>
    <f:field ref="EIBPRECONFIG_1_1001_FieldEIBAttachments" text="Beilagen"/>
    <f:field ref="EIBPRECONFIG_1_1001_FieldEIBNextFiles" text="Nachzahlen"/>
    <f:field ref="EIBPRECONFIG_1_1001_FieldEIBPreviousFiles" text="Vorzahlen"/>
    <f:field ref="EIBPRECONFIG_1_1001_FieldEIBRelatedFiles" text="Bezugszahlen"/>
    <f:field ref="EIBPRECONFIG_1_1001_FieldEIBCompletedOrdinals" text="Miterledigte Akten"/>
    <f:field ref="EIBPRECONFIG_1_1001_FieldEIBOUAddr" text="Adresse der OE"/>
    <f:field ref="EIBPRECONFIG_1_1001_FieldEIBRecipients" text="Empfänger"/>
    <f:field ref="EIBPRECONFIG_1_1001_FieldEIBSignatures" text="Unterschriften"/>
    <f:field ref="EIBPRECONFIG_1_1001_FieldCCAAddrAbschriftsbemerkung" text="Abschriftsbemerkung"/>
    <f:field ref="EIBPRECONFIG_1_1001_FieldCCAAddrAdresse" text="Adresse"/>
    <f:field ref="EIBPRECONFIG_1_1001_FieldCCAAddrPostalischeAdresse" text="PostalischeAdresse"/>
    <f:field ref="EIBPRECONFIG_1_1001_FieldCCAIncomingSubject" text="EST-Betreff"/>
    <f:field ref="EIBPRECONFIG_1_1001_FieldCCAPersonalSubjAddress" text="Adresse (Namenszahl)"/>
    <f:field ref="EIBPRECONFIG_1_1001_FieldCCASubfileSubject" text="Betreff des Geschäftsstücks"/>
    <f:field ref="EIBPRECONFIG_1_1001_FieldCCASubject" text="Gegenstand"/>
    <f:field ref="EIBVFGH_15_1700_FieldPartPlaintiffList" text="Liste der Antragsteller"/>
    <f:field ref="EIBVFGH_15_1700_FieldGoesOutToList" text="Ergeht an Liste"/>
  </f:display>
  <f:display par="" text="Serienbrief">
    <f:field ref="doc_FSCFOLIO_1_1001_FieldDocumentNumber" text="Dokument Nummer"/>
    <f:field ref="doc_FSCFOLIO_1_1001_FieldSubject" text="Betreff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1466</Words>
  <Application>Microsoft Office PowerPoint</Application>
  <PresentationFormat>Bildschirmpräsentation (4:3)</PresentationFormat>
  <Paragraphs>192</Paragraphs>
  <Slides>19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19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Eurostile</vt:lpstr>
      <vt:lpstr>Symbol</vt:lpstr>
      <vt:lpstr>Times</vt:lpstr>
      <vt:lpstr>Verdana</vt:lpstr>
      <vt:lpstr>Wingdings</vt:lpstr>
      <vt:lpstr>7_Benutzerdefiniertes Design</vt:lpstr>
      <vt:lpstr>Republik-AT-4x3</vt:lpstr>
      <vt:lpstr>2_Republik-AT-4x3</vt:lpstr>
      <vt:lpstr>Blank</vt:lpstr>
      <vt:lpstr>Office</vt:lpstr>
      <vt:lpstr>1_Office</vt:lpstr>
      <vt:lpstr>1_Blank</vt:lpstr>
      <vt:lpstr>2_Blank</vt:lpstr>
      <vt:lpstr>„Die regionale(n) Handlungsebene(n) stärken“</vt:lpstr>
      <vt:lpstr>Wo liegt die „regionale Handlungsebene“?</vt:lpstr>
      <vt:lpstr>Was verstehen wir unter der „regionalen Handlungsebene“?</vt:lpstr>
      <vt:lpstr>PowerPoint-Präsentation</vt:lpstr>
      <vt:lpstr>PowerPoint-Präsentation</vt:lpstr>
      <vt:lpstr>PowerPoint-Präsentation</vt:lpstr>
      <vt:lpstr>Das ÖROK-Projekt: AkteurInnen und Formate</vt:lpstr>
      <vt:lpstr>2 Kernfragen des ÖROK-Projekts</vt:lpstr>
      <vt:lpstr>Angestrebte Ergebnisse und Produkte</vt:lpstr>
      <vt:lpstr>Fokus auf Diskurs!   -  Zeitplan &amp; Umsetzung</vt:lpstr>
      <vt:lpstr>Welche Aufgaben? -&gt; kaum thematische Einschränkungen für die regionale Ebene</vt:lpstr>
      <vt:lpstr>Beispiel: Welche Aufgaben sehen Regionen bei… Standortentwicklung / Daseinsvorsorge / (Mobilität)</vt:lpstr>
      <vt:lpstr>Welche Rollen? Regionale Handlungsebene kann je nach Kontext unterschiedliche Funktionen einnehmen </vt:lpstr>
      <vt:lpstr>Exkurs: 10 Dilemmata der regionalen Handlungsebene</vt:lpstr>
      <vt:lpstr>Beispiel: Erfolgsfaktoren der Kooperationen zwischen (regionalen) Zentren und Umland</vt:lpstr>
      <vt:lpstr>Leitsätze zum Steuerungsmodell -&gt;Komplexität im Inneren – klar nach außen</vt:lpstr>
      <vt:lpstr>Leitsätze zur räumlichen Abgrenzung und strategischen Integration </vt:lpstr>
      <vt:lpstr>Leitsätze zur Organisation und Finanzierung  </vt:lpstr>
      <vt:lpstr>Abschließend nochmals: Warum es Sinn macht, auf der regionalen Ebene zu handeln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Andi</dc:creator>
  <cp:lastModifiedBy>Georg Keuschnigg</cp:lastModifiedBy>
  <cp:revision>1114</cp:revision>
  <cp:lastPrinted>2019-11-26T15:03:48Z</cp:lastPrinted>
  <dcterms:created xsi:type="dcterms:W3CDTF">2014-04-04T08:09:18Z</dcterms:created>
  <dcterms:modified xsi:type="dcterms:W3CDTF">2019-11-26T15:47:17Z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EIBPRECONFIG@1.1001:EIBInternalApprovedAt">
    <vt:lpwstr/>
  </property>
  <property fmtid="{D5CDD505-2E9C-101B-9397-08002B2CF9AE}" pid="3" name="FSC#EIBPRECONFIG@1.1001:EIBInternalApprovedBy">
    <vt:lpwstr/>
  </property>
  <property fmtid="{D5CDD505-2E9C-101B-9397-08002B2CF9AE}" pid="4" name="FSC#EIBPRECONFIG@1.1001:EIBInternalApprovedByPostTitle">
    <vt:lpwstr/>
  </property>
  <property fmtid="{D5CDD505-2E9C-101B-9397-08002B2CF9AE}" pid="5" name="FSC#EIBPRECONFIG@1.1001:EIBSettlementApprovedBy">
    <vt:lpwstr/>
  </property>
  <property fmtid="{D5CDD505-2E9C-101B-9397-08002B2CF9AE}" pid="6" name="FSC#EIBPRECONFIG@1.1001:EIBSettlementApprovedByPostTitle">
    <vt:lpwstr/>
  </property>
  <property fmtid="{D5CDD505-2E9C-101B-9397-08002B2CF9AE}" pid="7" name="FSC#EIBPRECONFIG@1.1001:EIBApprovedAt">
    <vt:lpwstr/>
  </property>
  <property fmtid="{D5CDD505-2E9C-101B-9397-08002B2CF9AE}" pid="8" name="FSC#EIBPRECONFIG@1.1001:EIBApprovedBy">
    <vt:lpwstr/>
  </property>
  <property fmtid="{D5CDD505-2E9C-101B-9397-08002B2CF9AE}" pid="9" name="FSC#EIBPRECONFIG@1.1001:EIBApprovedBySubst">
    <vt:lpwstr/>
  </property>
  <property fmtid="{D5CDD505-2E9C-101B-9397-08002B2CF9AE}" pid="10" name="FSC#EIBPRECONFIG@1.1001:EIBApprovedByTitle">
    <vt:lpwstr/>
  </property>
  <property fmtid="{D5CDD505-2E9C-101B-9397-08002B2CF9AE}" pid="11" name="FSC#EIBPRECONFIG@1.1001:EIBApprovedByPostTitle">
    <vt:lpwstr/>
  </property>
  <property fmtid="{D5CDD505-2E9C-101B-9397-08002B2CF9AE}" pid="12" name="FSC#EIBPRECONFIG@1.1001:EIBDepartment">
    <vt:lpwstr>BMNT - VII/5 (Abt. Koordination Regionalpolitik und Raumordnung)</vt:lpwstr>
  </property>
  <property fmtid="{D5CDD505-2E9C-101B-9397-08002B2CF9AE}" pid="13" name="FSC#EIBPRECONFIG@1.1001:EIBDispatchedBy">
    <vt:lpwstr/>
  </property>
  <property fmtid="{D5CDD505-2E9C-101B-9397-08002B2CF9AE}" pid="14" name="FSC#EIBPRECONFIG@1.1001:EIBDispatchedByPostTitle">
    <vt:lpwstr/>
  </property>
  <property fmtid="{D5CDD505-2E9C-101B-9397-08002B2CF9AE}" pid="15" name="FSC#EIBPRECONFIG@1.1001:ExtRefInc">
    <vt:lpwstr/>
  </property>
  <property fmtid="{D5CDD505-2E9C-101B-9397-08002B2CF9AE}" pid="16" name="FSC#EIBPRECONFIG@1.1001:IncomingAddrdate">
    <vt:lpwstr/>
  </property>
  <property fmtid="{D5CDD505-2E9C-101B-9397-08002B2CF9AE}" pid="17" name="FSC#EIBPRECONFIG@1.1001:IncomingDelivery">
    <vt:lpwstr/>
  </property>
  <property fmtid="{D5CDD505-2E9C-101B-9397-08002B2CF9AE}" pid="18" name="FSC#EIBPRECONFIG@1.1001:OwnerEmail">
    <vt:lpwstr>roland.arbter@bmnt.gv.at</vt:lpwstr>
  </property>
  <property fmtid="{D5CDD505-2E9C-101B-9397-08002B2CF9AE}" pid="19" name="FSC#EIBPRECONFIG@1.1001:OUEmail">
    <vt:lpwstr>iv4@bka.gv.at</vt:lpwstr>
  </property>
  <property fmtid="{D5CDD505-2E9C-101B-9397-08002B2CF9AE}" pid="20" name="FSC#EIBPRECONFIG@1.1001:OwnerGender">
    <vt:lpwstr>Männlich</vt:lpwstr>
  </property>
  <property fmtid="{D5CDD505-2E9C-101B-9397-08002B2CF9AE}" pid="21" name="FSC#EIBPRECONFIG@1.1001:Priority">
    <vt:lpwstr>Nein</vt:lpwstr>
  </property>
  <property fmtid="{D5CDD505-2E9C-101B-9397-08002B2CF9AE}" pid="22" name="FSC#EIBPRECONFIG@1.1001:PreviousFiles">
    <vt:lpwstr/>
  </property>
  <property fmtid="{D5CDD505-2E9C-101B-9397-08002B2CF9AE}" pid="23" name="FSC#EIBPRECONFIG@1.1001:NextFiles">
    <vt:lpwstr/>
  </property>
  <property fmtid="{D5CDD505-2E9C-101B-9397-08002B2CF9AE}" pid="24" name="FSC#EIBPRECONFIG@1.1001:RelatedFiles">
    <vt:lpwstr/>
  </property>
  <property fmtid="{D5CDD505-2E9C-101B-9397-08002B2CF9AE}" pid="25" name="FSC#EIBPRECONFIG@1.1001:CompletedOrdinals">
    <vt:lpwstr/>
  </property>
  <property fmtid="{D5CDD505-2E9C-101B-9397-08002B2CF9AE}" pid="26" name="FSC#EIBPRECONFIG@1.1001:NrAttachments">
    <vt:lpwstr/>
  </property>
  <property fmtid="{D5CDD505-2E9C-101B-9397-08002B2CF9AE}" pid="27" name="FSC#EIBPRECONFIG@1.1001:Attachments">
    <vt:lpwstr/>
  </property>
  <property fmtid="{D5CDD505-2E9C-101B-9397-08002B2CF9AE}" pid="28" name="FSC#EIBPRECONFIG@1.1001:SubjectArea">
    <vt:lpwstr/>
  </property>
  <property fmtid="{D5CDD505-2E9C-101B-9397-08002B2CF9AE}" pid="29" name="FSC#EIBPRECONFIG@1.1001:Recipients">
    <vt:lpwstr/>
  </property>
  <property fmtid="{D5CDD505-2E9C-101B-9397-08002B2CF9AE}" pid="30" name="FSC#EIBPRECONFIG@1.1001:Classified">
    <vt:lpwstr/>
  </property>
  <property fmtid="{D5CDD505-2E9C-101B-9397-08002B2CF9AE}" pid="31" name="FSC#EIBPRECONFIG@1.1001:Deadline">
    <vt:lpwstr/>
  </property>
  <property fmtid="{D5CDD505-2E9C-101B-9397-08002B2CF9AE}" pid="32" name="FSC#EIBPRECONFIG@1.1001:SettlementSubj">
    <vt:lpwstr/>
  </property>
  <property fmtid="{D5CDD505-2E9C-101B-9397-08002B2CF9AE}" pid="33" name="FSC#EIBPRECONFIG@1.1001:OUAddr">
    <vt:lpwstr>Ballhausplatz 2, 1010 Wien</vt:lpwstr>
  </property>
  <property fmtid="{D5CDD505-2E9C-101B-9397-08002B2CF9AE}" pid="34" name="FSC#EIBPRECONFIG@1.1001:OUDescr">
    <vt:lpwstr/>
  </property>
  <property fmtid="{D5CDD505-2E9C-101B-9397-08002B2CF9AE}" pid="35" name="FSC#EIBPRECONFIG@1.1001:Signatures">
    <vt:lpwstr/>
  </property>
  <property fmtid="{D5CDD505-2E9C-101B-9397-08002B2CF9AE}" pid="36" name="FSC#EIBPRECONFIG@1.1001:currentuser">
    <vt:lpwstr>COO.3000.100.1.171</vt:lpwstr>
  </property>
  <property fmtid="{D5CDD505-2E9C-101B-9397-08002B2CF9AE}" pid="37" name="FSC#EIBPRECONFIG@1.1001:currentuserrolegroup">
    <vt:lpwstr>COO.3000.100.1.3080</vt:lpwstr>
  </property>
  <property fmtid="{D5CDD505-2E9C-101B-9397-08002B2CF9AE}" pid="38" name="FSC#EIBPRECONFIG@1.1001:currentuserroleposition">
    <vt:lpwstr>COO.1.1001.1.66925</vt:lpwstr>
  </property>
  <property fmtid="{D5CDD505-2E9C-101B-9397-08002B2CF9AE}" pid="39" name="FSC#EIBPRECONFIG@1.1001:currentuserroot">
    <vt:lpwstr>COO.3000.103.2.2262971</vt:lpwstr>
  </property>
  <property fmtid="{D5CDD505-2E9C-101B-9397-08002B2CF9AE}" pid="40" name="FSC#EIBPRECONFIG@1.1001:toplevelobject">
    <vt:lpwstr/>
  </property>
  <property fmtid="{D5CDD505-2E9C-101B-9397-08002B2CF9AE}" pid="41" name="FSC#EIBPRECONFIG@1.1001:objchangedby">
    <vt:lpwstr>Mag. Roland ARBTER</vt:lpwstr>
  </property>
  <property fmtid="{D5CDD505-2E9C-101B-9397-08002B2CF9AE}" pid="42" name="FSC#EIBPRECONFIG@1.1001:objchangedbyPostTitle">
    <vt:lpwstr/>
  </property>
  <property fmtid="{D5CDD505-2E9C-101B-9397-08002B2CF9AE}" pid="43" name="FSC#EIBPRECONFIG@1.1001:objchangedat">
    <vt:lpwstr>26.11.2019</vt:lpwstr>
  </property>
  <property fmtid="{D5CDD505-2E9C-101B-9397-08002B2CF9AE}" pid="44" name="FSC#EIBPRECONFIG@1.1001:objname">
    <vt:lpwstr>ÖROK-Projekt "Regionale Handlungsebene stärken", PPT ARBTER 27.11.19, final </vt:lpwstr>
  </property>
  <property fmtid="{D5CDD505-2E9C-101B-9397-08002B2CF9AE}" pid="45" name="FSC#EIBPRECONFIG@1.1001:EIBProcessResponsiblePhone">
    <vt:lpwstr/>
  </property>
  <property fmtid="{D5CDD505-2E9C-101B-9397-08002B2CF9AE}" pid="46" name="FSC#EIBPRECONFIG@1.1001:EIBProcessResponsibleMail">
    <vt:lpwstr/>
  </property>
  <property fmtid="{D5CDD505-2E9C-101B-9397-08002B2CF9AE}" pid="47" name="FSC#EIBPRECONFIG@1.1001:EIBProcessResponsibleFax">
    <vt:lpwstr/>
  </property>
  <property fmtid="{D5CDD505-2E9C-101B-9397-08002B2CF9AE}" pid="48" name="FSC#EIBPRECONFIG@1.1001:EIBProcessResponsiblePostTitle">
    <vt:lpwstr/>
  </property>
  <property fmtid="{D5CDD505-2E9C-101B-9397-08002B2CF9AE}" pid="49" name="FSC#EIBPRECONFIG@1.1001:EIBProcessResponsible">
    <vt:lpwstr/>
  </property>
  <property fmtid="{D5CDD505-2E9C-101B-9397-08002B2CF9AE}" pid="50" name="FSC#EIBPRECONFIG@1.1001:OwnerPostTitle">
    <vt:lpwstr/>
  </property>
  <property fmtid="{D5CDD505-2E9C-101B-9397-08002B2CF9AE}" pid="51" name="FSC#COOELAK@1.1001:Subject">
    <vt:lpwstr/>
  </property>
  <property fmtid="{D5CDD505-2E9C-101B-9397-08002B2CF9AE}" pid="52" name="FSC#COOELAK@1.1001:FileReference">
    <vt:lpwstr/>
  </property>
  <property fmtid="{D5CDD505-2E9C-101B-9397-08002B2CF9AE}" pid="53" name="FSC#COOELAK@1.1001:FileRefYear">
    <vt:lpwstr/>
  </property>
  <property fmtid="{D5CDD505-2E9C-101B-9397-08002B2CF9AE}" pid="54" name="FSC#COOELAK@1.1001:FileRefOrdinal">
    <vt:lpwstr/>
  </property>
  <property fmtid="{D5CDD505-2E9C-101B-9397-08002B2CF9AE}" pid="55" name="FSC#COOELAK@1.1001:FileRefOU">
    <vt:lpwstr/>
  </property>
  <property fmtid="{D5CDD505-2E9C-101B-9397-08002B2CF9AE}" pid="56" name="FSC#COOELAK@1.1001:Organization">
    <vt:lpwstr/>
  </property>
  <property fmtid="{D5CDD505-2E9C-101B-9397-08002B2CF9AE}" pid="57" name="FSC#COOELAK@1.1001:Owner">
    <vt:lpwstr>Mag. Roland ARBTER</vt:lpwstr>
  </property>
  <property fmtid="{D5CDD505-2E9C-101B-9397-08002B2CF9AE}" pid="58" name="FSC#COOELAK@1.1001:OwnerExtension">
    <vt:lpwstr>202911</vt:lpwstr>
  </property>
  <property fmtid="{D5CDD505-2E9C-101B-9397-08002B2CF9AE}" pid="59" name="FSC#COOELAK@1.1001:OwnerFaxExtension">
    <vt:lpwstr/>
  </property>
  <property fmtid="{D5CDD505-2E9C-101B-9397-08002B2CF9AE}" pid="60" name="FSC#COOELAK@1.1001:DispatchedBy">
    <vt:lpwstr/>
  </property>
  <property fmtid="{D5CDD505-2E9C-101B-9397-08002B2CF9AE}" pid="61" name="FSC#COOELAK@1.1001:DispatchedAt">
    <vt:lpwstr/>
  </property>
  <property fmtid="{D5CDD505-2E9C-101B-9397-08002B2CF9AE}" pid="62" name="FSC#COOELAK@1.1001:ApprovedBy">
    <vt:lpwstr/>
  </property>
  <property fmtid="{D5CDD505-2E9C-101B-9397-08002B2CF9AE}" pid="63" name="FSC#COOELAK@1.1001:ApprovedAt">
    <vt:lpwstr/>
  </property>
  <property fmtid="{D5CDD505-2E9C-101B-9397-08002B2CF9AE}" pid="64" name="FSC#COOELAK@1.1001:Department">
    <vt:lpwstr>BMNT - VII/5 (Abt. Koordination Regionalpolitik und Raumordnung)</vt:lpwstr>
  </property>
  <property fmtid="{D5CDD505-2E9C-101B-9397-08002B2CF9AE}" pid="65" name="FSC#COOELAK@1.1001:CreatedAt">
    <vt:lpwstr>23.11.2019</vt:lpwstr>
  </property>
  <property fmtid="{D5CDD505-2E9C-101B-9397-08002B2CF9AE}" pid="66" name="FSC#COOELAK@1.1001:OU">
    <vt:lpwstr>BMNT - VII/5 (Abt. Koordination Regionalpolitik und Raumordnung)</vt:lpwstr>
  </property>
  <property fmtid="{D5CDD505-2E9C-101B-9397-08002B2CF9AE}" pid="67" name="FSC#COOELAK@1.1001:Priority">
    <vt:lpwstr> ()</vt:lpwstr>
  </property>
  <property fmtid="{D5CDD505-2E9C-101B-9397-08002B2CF9AE}" pid="68" name="FSC#COOELAK@1.1001:ObjBarCode">
    <vt:lpwstr>*COO.3000.103.7.10919668*</vt:lpwstr>
  </property>
  <property fmtid="{D5CDD505-2E9C-101B-9397-08002B2CF9AE}" pid="69" name="FSC#COOELAK@1.1001:RefBarCode">
    <vt:lpwstr/>
  </property>
  <property fmtid="{D5CDD505-2E9C-101B-9397-08002B2CF9AE}" pid="70" name="FSC#COOELAK@1.1001:FileRefBarCode">
    <vt:lpwstr>**</vt:lpwstr>
  </property>
  <property fmtid="{D5CDD505-2E9C-101B-9397-08002B2CF9AE}" pid="71" name="FSC#COOELAK@1.1001:ExternalRef">
    <vt:lpwstr/>
  </property>
  <property fmtid="{D5CDD505-2E9C-101B-9397-08002B2CF9AE}" pid="72" name="FSC#COOELAK@1.1001:IncomingNumber">
    <vt:lpwstr/>
  </property>
  <property fmtid="{D5CDD505-2E9C-101B-9397-08002B2CF9AE}" pid="73" name="FSC#COOELAK@1.1001:IncomingSubject">
    <vt:lpwstr/>
  </property>
  <property fmtid="{D5CDD505-2E9C-101B-9397-08002B2CF9AE}" pid="74" name="FSC#COOELAK@1.1001:ProcessResponsible">
    <vt:lpwstr/>
  </property>
  <property fmtid="{D5CDD505-2E9C-101B-9397-08002B2CF9AE}" pid="75" name="FSC#COOELAK@1.1001:ProcessResponsiblePhone">
    <vt:lpwstr/>
  </property>
  <property fmtid="{D5CDD505-2E9C-101B-9397-08002B2CF9AE}" pid="76" name="FSC#COOELAK@1.1001:ProcessResponsibleMail">
    <vt:lpwstr/>
  </property>
  <property fmtid="{D5CDD505-2E9C-101B-9397-08002B2CF9AE}" pid="77" name="FSC#COOELAK@1.1001:ProcessResponsibleFax">
    <vt:lpwstr/>
  </property>
  <property fmtid="{D5CDD505-2E9C-101B-9397-08002B2CF9AE}" pid="78" name="FSC#COOELAK@1.1001:ApproverFirstName">
    <vt:lpwstr/>
  </property>
  <property fmtid="{D5CDD505-2E9C-101B-9397-08002B2CF9AE}" pid="79" name="FSC#COOELAK@1.1001:ApproverSurName">
    <vt:lpwstr/>
  </property>
  <property fmtid="{D5CDD505-2E9C-101B-9397-08002B2CF9AE}" pid="80" name="FSC#COOELAK@1.1001:ApproverTitle">
    <vt:lpwstr/>
  </property>
  <property fmtid="{D5CDD505-2E9C-101B-9397-08002B2CF9AE}" pid="81" name="FSC#COOELAK@1.1001:ExternalDate">
    <vt:lpwstr/>
  </property>
  <property fmtid="{D5CDD505-2E9C-101B-9397-08002B2CF9AE}" pid="82" name="FSC#COOELAK@1.1001:SettlementApprovedAt">
    <vt:lpwstr/>
  </property>
  <property fmtid="{D5CDD505-2E9C-101B-9397-08002B2CF9AE}" pid="83" name="FSC#COOELAK@1.1001:BaseNumber">
    <vt:lpwstr/>
  </property>
  <property fmtid="{D5CDD505-2E9C-101B-9397-08002B2CF9AE}" pid="84" name="FSC#COOELAK@1.1001:CurrentUserRolePos">
    <vt:lpwstr>Genehmiger/in</vt:lpwstr>
  </property>
  <property fmtid="{D5CDD505-2E9C-101B-9397-08002B2CF9AE}" pid="85" name="FSC#COOELAK@1.1001:CurrentUserEmail">
    <vt:lpwstr>roland.arbter@bmnt.gv.at</vt:lpwstr>
  </property>
  <property fmtid="{D5CDD505-2E9C-101B-9397-08002B2CF9AE}" pid="86" name="FSC#ELAKGOV@1.1001:PersonalSubjGender">
    <vt:lpwstr/>
  </property>
  <property fmtid="{D5CDD505-2E9C-101B-9397-08002B2CF9AE}" pid="87" name="FSC#ELAKGOV@1.1001:PersonalSubjFirstName">
    <vt:lpwstr/>
  </property>
  <property fmtid="{D5CDD505-2E9C-101B-9397-08002B2CF9AE}" pid="88" name="FSC#ELAKGOV@1.1001:PersonalSubjSurName">
    <vt:lpwstr/>
  </property>
  <property fmtid="{D5CDD505-2E9C-101B-9397-08002B2CF9AE}" pid="89" name="FSC#ELAKGOV@1.1001:PersonalSubjSalutation">
    <vt:lpwstr/>
  </property>
  <property fmtid="{D5CDD505-2E9C-101B-9397-08002B2CF9AE}" pid="90" name="FSC#ELAKGOV@1.1001:PersonalSubjAddress">
    <vt:lpwstr/>
  </property>
  <property fmtid="{D5CDD505-2E9C-101B-9397-08002B2CF9AE}" pid="91" name="FSC#ATSTATECFG@1.1001:Office">
    <vt:lpwstr/>
  </property>
  <property fmtid="{D5CDD505-2E9C-101B-9397-08002B2CF9AE}" pid="92" name="FSC#ATSTATECFG@1.1001:Agent">
    <vt:lpwstr/>
  </property>
  <property fmtid="{D5CDD505-2E9C-101B-9397-08002B2CF9AE}" pid="93" name="FSC#ATSTATECFG@1.1001:AgentPhone">
    <vt:lpwstr/>
  </property>
  <property fmtid="{D5CDD505-2E9C-101B-9397-08002B2CF9AE}" pid="94" name="FSC#ATSTATECFG@1.1001:DepartmentFax">
    <vt:lpwstr/>
  </property>
  <property fmtid="{D5CDD505-2E9C-101B-9397-08002B2CF9AE}" pid="95" name="FSC#ATSTATECFG@1.1001:DepartmentEmail">
    <vt:lpwstr/>
  </property>
  <property fmtid="{D5CDD505-2E9C-101B-9397-08002B2CF9AE}" pid="96" name="FSC#ATSTATECFG@1.1001:SubfileDate">
    <vt:lpwstr/>
  </property>
  <property fmtid="{D5CDD505-2E9C-101B-9397-08002B2CF9AE}" pid="97" name="FSC#ATSTATECFG@1.1001:SubfileSubject">
    <vt:lpwstr/>
  </property>
  <property fmtid="{D5CDD505-2E9C-101B-9397-08002B2CF9AE}" pid="98" name="FSC#ATSTATECFG@1.1001:DepartmentZipCode">
    <vt:lpwstr/>
  </property>
  <property fmtid="{D5CDD505-2E9C-101B-9397-08002B2CF9AE}" pid="99" name="FSC#ATSTATECFG@1.1001:DepartmentCountry">
    <vt:lpwstr/>
  </property>
  <property fmtid="{D5CDD505-2E9C-101B-9397-08002B2CF9AE}" pid="100" name="FSC#ATSTATECFG@1.1001:DepartmentCity">
    <vt:lpwstr/>
  </property>
  <property fmtid="{D5CDD505-2E9C-101B-9397-08002B2CF9AE}" pid="101" name="FSC#ATSTATECFG@1.1001:DepartmentStreet">
    <vt:lpwstr/>
  </property>
  <property fmtid="{D5CDD505-2E9C-101B-9397-08002B2CF9AE}" pid="102" name="FSC#ATSTATECFG@1.1001:DepartmentDVR">
    <vt:lpwstr/>
  </property>
  <property fmtid="{D5CDD505-2E9C-101B-9397-08002B2CF9AE}" pid="103" name="FSC#ATSTATECFG@1.1001:DepartmentUID">
    <vt:lpwstr/>
  </property>
  <property fmtid="{D5CDD505-2E9C-101B-9397-08002B2CF9AE}" pid="104" name="FSC#ATSTATECFG@1.1001:SubfileReference">
    <vt:lpwstr/>
  </property>
  <property fmtid="{D5CDD505-2E9C-101B-9397-08002B2CF9AE}" pid="105" name="FSC#ATSTATECFG@1.1001:Clause">
    <vt:lpwstr/>
  </property>
  <property fmtid="{D5CDD505-2E9C-101B-9397-08002B2CF9AE}" pid="106" name="FSC#ATSTATECFG@1.1001:ApprovedSignature">
    <vt:lpwstr/>
  </property>
  <property fmtid="{D5CDD505-2E9C-101B-9397-08002B2CF9AE}" pid="107" name="FSC#ATSTATECFG@1.1001:BankAccount">
    <vt:lpwstr/>
  </property>
  <property fmtid="{D5CDD505-2E9C-101B-9397-08002B2CF9AE}" pid="108" name="FSC#ATSTATECFG@1.1001:BankAccountOwner">
    <vt:lpwstr/>
  </property>
  <property fmtid="{D5CDD505-2E9C-101B-9397-08002B2CF9AE}" pid="109" name="FSC#ATSTATECFG@1.1001:BankInstitute">
    <vt:lpwstr/>
  </property>
  <property fmtid="{D5CDD505-2E9C-101B-9397-08002B2CF9AE}" pid="110" name="FSC#ATSTATECFG@1.1001:BankAccountID">
    <vt:lpwstr/>
  </property>
  <property fmtid="{D5CDD505-2E9C-101B-9397-08002B2CF9AE}" pid="111" name="FSC#ATSTATECFG@1.1001:BankAccountIBAN">
    <vt:lpwstr/>
  </property>
  <property fmtid="{D5CDD505-2E9C-101B-9397-08002B2CF9AE}" pid="112" name="FSC#ATSTATECFG@1.1001:BankAccountBIC">
    <vt:lpwstr/>
  </property>
  <property fmtid="{D5CDD505-2E9C-101B-9397-08002B2CF9AE}" pid="113" name="FSC#ATSTATECFG@1.1001:BankName">
    <vt:lpwstr/>
  </property>
  <property fmtid="{D5CDD505-2E9C-101B-9397-08002B2CF9AE}" pid="114" name="FSC#ATPRECONFIG@1.1001:ChargePreview">
    <vt:lpwstr/>
  </property>
  <property fmtid="{D5CDD505-2E9C-101B-9397-08002B2CF9AE}" pid="115" name="FSC#ATSTATECFG@1.1001:ExternalFile">
    <vt:lpwstr/>
  </property>
  <property fmtid="{D5CDD505-2E9C-101B-9397-08002B2CF9AE}" pid="116" name="FSC#COOSYSTEM@1.1:Container">
    <vt:lpwstr>COO.3000.103.7.10919668</vt:lpwstr>
  </property>
  <property fmtid="{D5CDD505-2E9C-101B-9397-08002B2CF9AE}" pid="117" name="FSC#FSCFOLIO@1.1001:docpropproject">
    <vt:lpwstr/>
  </property>
  <property fmtid="{D5CDD505-2E9C-101B-9397-08002B2CF9AE}" pid="118" name="FSC#EIBPRECONFIG@1.1001:IsFileAttachment">
    <vt:lpwstr>Nein</vt:lpwstr>
  </property>
  <property fmtid="{D5CDD505-2E9C-101B-9397-08002B2CF9AE}" pid="119" name="FSC#COOELAK@1.1001:ObjectAddressees">
    <vt:lpwstr/>
  </property>
  <property fmtid="{D5CDD505-2E9C-101B-9397-08002B2CF9AE}" pid="120" name="FSC#COOELAK@1.1001:replyreference">
    <vt:lpwstr/>
  </property>
</Properties>
</file>