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2" r:id="rId5"/>
    <p:sldId id="286" r:id="rId6"/>
    <p:sldId id="288" r:id="rId7"/>
    <p:sldId id="281" r:id="rId8"/>
    <p:sldId id="276" r:id="rId9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itchFamily="2" charset="0"/>
      <p:regular r:id="rId16"/>
      <p:bold r:id="rId17"/>
      <p:italic r:id="rId18"/>
      <p:boldItalic r:id="rId19"/>
    </p:embeddedFont>
    <p:embeddedFont>
      <p:font typeface="Roboto Light" pitchFamily="2" charset="0"/>
      <p:regular r:id="rId20"/>
    </p:embeddedFont>
    <p:embeddedFont>
      <p:font typeface="Roboto Regular" pitchFamily="2" charset="0"/>
      <p:regular r:id="rId21"/>
    </p:embeddedFont>
  </p:embeddedFont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3">
          <p15:clr>
            <a:srgbClr val="A4A3A4"/>
          </p15:clr>
        </p15:guide>
        <p15:guide id="2" pos="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1" autoAdjust="0"/>
    <p:restoredTop sz="94660"/>
  </p:normalViewPr>
  <p:slideViewPr>
    <p:cSldViewPr snapToGrid="0" snapToObjects="1" showGuides="1">
      <p:cViewPr varScale="1">
        <p:scale>
          <a:sx n="72" d="100"/>
          <a:sy n="72" d="100"/>
        </p:scale>
        <p:origin x="1212" y="78"/>
      </p:cViewPr>
      <p:guideLst>
        <p:guide orient="horz" pos="4173"/>
        <p:guide pos="3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2AD3A-DA06-2045-9CBC-365A2F736177}" type="datetime1">
              <a:rPr lang="de-DE" smtClean="0"/>
              <a:pPr/>
              <a:t>26.11.2019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D5AF9-3720-B54D-9E37-29A3C5BD5B2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73947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896C0-A7AE-604E-BDFF-08C095663396}" type="datetime1">
              <a:rPr lang="de-DE" smtClean="0"/>
              <a:pPr/>
              <a:t>26.11.2019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3EC0F-50A5-0344-9E3E-112C912891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74840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483258-4EF9-498C-9E1B-10ED7C39FBE0}" type="datetime1">
              <a:rPr lang="de-DE" smtClean="0">
                <a:solidFill>
                  <a:prstClr val="black"/>
                </a:solidFill>
              </a:rPr>
              <a:pPr/>
              <a:t>26.11.2019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2C43EC0F-50A5-0344-9E3E-112C91289165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4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schlussfolie|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TMG-ppt_26_1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7760" y="2517531"/>
            <a:ext cx="7772400" cy="623712"/>
          </a:xfrm>
        </p:spPr>
        <p:txBody>
          <a:bodyPr>
            <a:normAutofit/>
          </a:bodyPr>
          <a:lstStyle>
            <a:lvl1pPr>
              <a:defRPr sz="2900">
                <a:latin typeface="Roboto Regular"/>
                <a:cs typeface="Roboto Regular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870" y="3141243"/>
            <a:ext cx="7751530" cy="4082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Master-Untertitelformat bearbeiten</a:t>
            </a:r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434686" y="5850181"/>
            <a:ext cx="3033933" cy="399914"/>
          </a:xfrm>
        </p:spPr>
        <p:txBody>
          <a:bodyPr anchor="ctr">
            <a:normAutofit/>
          </a:bodyPr>
          <a:lstStyle>
            <a:lvl1pPr algn="r">
              <a:buNone/>
              <a:defRPr sz="900"/>
            </a:lvl1pPr>
          </a:lstStyle>
          <a:p>
            <a:pPr lvl="0"/>
            <a:r>
              <a:rPr lang="de-AT" dirty="0"/>
              <a:t>Name</a:t>
            </a:r>
            <a:endParaRPr lang="de-DE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>
          <a:xfrm>
            <a:off x="7587310" y="5847712"/>
            <a:ext cx="997889" cy="399914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0560000">
              <a:srgbClr val="000000">
                <a:alpha val="50000"/>
              </a:srgbClr>
            </a:innerShdw>
          </a:effectLst>
        </p:spPr>
        <p:txBody>
          <a:bodyPr anchor="ctr"/>
          <a:lstStyle>
            <a:lvl1pPr>
              <a:defRPr sz="900" b="0" i="0">
                <a:latin typeface="Roboto Light"/>
                <a:cs typeface="Roboto Light"/>
              </a:defRPr>
            </a:lvl1pPr>
          </a:lstStyle>
          <a:p>
            <a:fld id="{F54A5B68-5BE1-490D-8485-A30ACCE7D527}" type="datetime1">
              <a:rPr lang="de-DE" smtClean="0"/>
              <a:t>26.11.2019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9100" y="2540210"/>
            <a:ext cx="7878313" cy="986599"/>
          </a:xfrm>
        </p:spPr>
        <p:txBody>
          <a:bodyPr anchor="ctr">
            <a:normAutofit/>
          </a:bodyPr>
          <a:lstStyle>
            <a:lvl1pPr algn="l">
              <a:defRPr sz="3400" b="1" i="0">
                <a:latin typeface="Roboto Regular"/>
                <a:cs typeface="Roboto Regular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7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434686" y="5850181"/>
            <a:ext cx="3033933" cy="399914"/>
          </a:xfrm>
        </p:spPr>
        <p:txBody>
          <a:bodyPr anchor="ctr">
            <a:normAutofit/>
          </a:bodyPr>
          <a:lstStyle>
            <a:lvl1pPr algn="r">
              <a:buNone/>
              <a:defRPr sz="900"/>
            </a:lvl1pPr>
          </a:lstStyle>
          <a:p>
            <a:pPr lvl="0"/>
            <a:r>
              <a:rPr lang="de-AT" dirty="0"/>
              <a:t>Name</a:t>
            </a:r>
            <a:endParaRPr lang="de-DE" dirty="0"/>
          </a:p>
        </p:txBody>
      </p:sp>
      <p:sp>
        <p:nvSpPr>
          <p:cNvPr id="18" name="Datumsplatzhalter 4"/>
          <p:cNvSpPr>
            <a:spLocks noGrp="1"/>
          </p:cNvSpPr>
          <p:nvPr>
            <p:ph type="dt" sz="half" idx="10"/>
          </p:nvPr>
        </p:nvSpPr>
        <p:spPr>
          <a:xfrm>
            <a:off x="7587310" y="5847712"/>
            <a:ext cx="997889" cy="399914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0560000">
              <a:srgbClr val="000000">
                <a:alpha val="50000"/>
              </a:srgbClr>
            </a:innerShdw>
          </a:effectLst>
        </p:spPr>
        <p:txBody>
          <a:bodyPr anchor="ctr"/>
          <a:lstStyle>
            <a:lvl1pPr>
              <a:defRPr sz="900" b="0" i="0">
                <a:latin typeface="Roboto Light"/>
                <a:cs typeface="Roboto Light"/>
              </a:defRPr>
            </a:lvl1pPr>
          </a:lstStyle>
          <a:p>
            <a:fld id="{E2B82774-6F2F-418E-9C14-5268B5B5FDB6}" type="datetime1">
              <a:rPr lang="de-DE" smtClean="0"/>
              <a:t>26.11.2019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076" y="274638"/>
            <a:ext cx="7250295" cy="982845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8076" y="1600200"/>
            <a:ext cx="7927848" cy="4525963"/>
          </a:xfrm>
        </p:spPr>
        <p:txBody>
          <a:bodyPr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7209476" y="6373275"/>
            <a:ext cx="933158" cy="401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latin typeface="Roboto Light"/>
                <a:cs typeface="Roboto Light"/>
              </a:defRPr>
            </a:lvl1pPr>
          </a:lstStyle>
          <a:p>
            <a:fld id="{9A738346-31FE-4C8E-A273-90EE9D828979}" type="datetime1">
              <a:rPr lang="de-DE" smtClean="0"/>
              <a:t>26.11.2019</a:t>
            </a:fld>
            <a:endParaRPr lang="de-DE" dirty="0"/>
          </a:p>
        </p:txBody>
      </p:sp>
      <p:sp>
        <p:nvSpPr>
          <p:cNvPr id="13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201227" y="6360575"/>
            <a:ext cx="677552" cy="401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fld id="{0D342068-E47C-B44F-8824-DE861E75CA1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076" y="274638"/>
            <a:ext cx="7250295" cy="982845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8076" y="1600200"/>
            <a:ext cx="792784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14" name="Datumsplatzhalter 4"/>
          <p:cNvSpPr>
            <a:spLocks noGrp="1"/>
          </p:cNvSpPr>
          <p:nvPr>
            <p:ph type="dt" sz="half" idx="2"/>
          </p:nvPr>
        </p:nvSpPr>
        <p:spPr>
          <a:xfrm>
            <a:off x="7209476" y="6373275"/>
            <a:ext cx="933158" cy="401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latin typeface="Roboto Light"/>
                <a:cs typeface="Roboto Light"/>
              </a:defRPr>
            </a:lvl1pPr>
          </a:lstStyle>
          <a:p>
            <a:fld id="{F1755412-5D97-4FF1-814D-EA726134ED52}" type="datetime1">
              <a:rPr lang="de-DE" smtClean="0"/>
              <a:t>26.11.2019</a:t>
            </a:fld>
            <a:endParaRPr lang="de-DE" dirty="0"/>
          </a:p>
        </p:txBody>
      </p:sp>
      <p:sp>
        <p:nvSpPr>
          <p:cNvPr id="15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201227" y="6360575"/>
            <a:ext cx="677552" cy="401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fld id="{0D342068-E47C-B44F-8824-DE861E75CA1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076" y="274638"/>
            <a:ext cx="7250295" cy="982845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608075" y="1577991"/>
            <a:ext cx="7893827" cy="45386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-1372096" y="28010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2"/>
          </p:nvPr>
        </p:nvSpPr>
        <p:spPr>
          <a:xfrm>
            <a:off x="7209476" y="6373275"/>
            <a:ext cx="933158" cy="401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latin typeface="Roboto Light"/>
                <a:cs typeface="Roboto Light"/>
              </a:defRPr>
            </a:lvl1pPr>
          </a:lstStyle>
          <a:p>
            <a:fld id="{F0387BB2-D87D-4126-8B07-366CFECB28F2}" type="datetime1">
              <a:rPr lang="de-DE" smtClean="0"/>
              <a:t>26.11.2019</a:t>
            </a:fld>
            <a:endParaRPr lang="de-DE" dirty="0"/>
          </a:p>
        </p:txBody>
      </p:sp>
      <p:sp>
        <p:nvSpPr>
          <p:cNvPr id="17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201227" y="6360575"/>
            <a:ext cx="677552" cy="401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fld id="{0D342068-E47C-B44F-8824-DE861E75CA1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lie mit Objekt(Diagramm,Video,..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076" y="274638"/>
            <a:ext cx="7250295" cy="982845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-1372096" y="28010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608076" y="1600200"/>
            <a:ext cx="792784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4" name="Datumsplatzhalter 4"/>
          <p:cNvSpPr>
            <a:spLocks noGrp="1"/>
          </p:cNvSpPr>
          <p:nvPr>
            <p:ph type="dt" sz="half" idx="2"/>
          </p:nvPr>
        </p:nvSpPr>
        <p:spPr>
          <a:xfrm>
            <a:off x="7209476" y="6373275"/>
            <a:ext cx="933158" cy="401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latin typeface="Roboto Light"/>
                <a:cs typeface="Roboto Light"/>
              </a:defRPr>
            </a:lvl1pPr>
          </a:lstStyle>
          <a:p>
            <a:fld id="{B1B4F0B4-BB13-4DD1-BCFB-DFBA51A4CCFC}" type="datetime1">
              <a:rPr lang="de-DE" smtClean="0"/>
              <a:t>26.11.2019</a:t>
            </a:fld>
            <a:endParaRPr lang="de-DE" dirty="0"/>
          </a:p>
        </p:txBody>
      </p:sp>
      <p:sp>
        <p:nvSpPr>
          <p:cNvPr id="15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201227" y="6360575"/>
            <a:ext cx="677552" cy="401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fld id="{0D342068-E47C-B44F-8824-DE861E75CA1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ontakt&amp;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8076" y="274638"/>
            <a:ext cx="7250295" cy="982845"/>
          </a:xfrm>
        </p:spPr>
        <p:txBody>
          <a:bodyPr anchor="ctr"/>
          <a:lstStyle/>
          <a:p>
            <a:r>
              <a:rPr lang="de-AT" dirty="0"/>
              <a:t>Kontakt &amp; Information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08076" y="1600201"/>
            <a:ext cx="7927848" cy="486400"/>
          </a:xfrm>
        </p:spPr>
        <p:txBody>
          <a:bodyPr anchor="ctr">
            <a:normAutofit/>
          </a:bodyPr>
          <a:lstStyle>
            <a:lvl1pPr>
              <a:buNone/>
              <a:defRPr sz="18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AT" dirty="0"/>
              <a:t>Titel Vorname Nachname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3" hasCustomPrompt="1"/>
          </p:nvPr>
        </p:nvSpPr>
        <p:spPr>
          <a:xfrm>
            <a:off x="608075" y="2114261"/>
            <a:ext cx="7927848" cy="486400"/>
          </a:xfrm>
        </p:spPr>
        <p:txBody>
          <a:bodyPr anchor="t"/>
          <a:lstStyle>
            <a:lvl1pPr>
              <a:buNone/>
              <a:defRPr b="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AT" dirty="0"/>
              <a:t>Bezeichnung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4" hasCustomPrompt="1"/>
          </p:nvPr>
        </p:nvSpPr>
        <p:spPr>
          <a:xfrm>
            <a:off x="608076" y="2995051"/>
            <a:ext cx="7927848" cy="510149"/>
          </a:xfrm>
        </p:spPr>
        <p:txBody>
          <a:bodyPr anchor="t"/>
          <a:lstStyle>
            <a:lvl1pPr>
              <a:buNone/>
              <a:defRPr b="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AT" dirty="0"/>
              <a:t>Telefonnummer</a:t>
            </a:r>
          </a:p>
        </p:txBody>
      </p:sp>
      <p:sp>
        <p:nvSpPr>
          <p:cNvPr id="18" name="Datumsplatzhalter 4"/>
          <p:cNvSpPr>
            <a:spLocks noGrp="1"/>
          </p:cNvSpPr>
          <p:nvPr>
            <p:ph type="dt" sz="half" idx="2"/>
          </p:nvPr>
        </p:nvSpPr>
        <p:spPr>
          <a:xfrm>
            <a:off x="7209476" y="6373275"/>
            <a:ext cx="933158" cy="401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latin typeface="Roboto Light"/>
                <a:cs typeface="Roboto Light"/>
              </a:defRPr>
            </a:lvl1pPr>
          </a:lstStyle>
          <a:p>
            <a:fld id="{D4C02F0D-0D62-469F-92AE-73085CE4F20E}" type="datetime1">
              <a:rPr lang="de-DE" smtClean="0"/>
              <a:t>26.11.2019</a:t>
            </a:fld>
            <a:endParaRPr lang="de-DE" dirty="0"/>
          </a:p>
        </p:txBody>
      </p:sp>
      <p:sp>
        <p:nvSpPr>
          <p:cNvPr id="19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201227" y="6360575"/>
            <a:ext cx="677552" cy="401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fld id="{0D342068-E47C-B44F-8824-DE861E75CA1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idx="15" hasCustomPrompt="1"/>
          </p:nvPr>
        </p:nvSpPr>
        <p:spPr>
          <a:xfrm>
            <a:off x="608076" y="3505200"/>
            <a:ext cx="7927848" cy="508000"/>
          </a:xfrm>
        </p:spPr>
        <p:txBody>
          <a:bodyPr anchor="t"/>
          <a:lstStyle>
            <a:lvl1pPr>
              <a:buNone/>
              <a:defRPr b="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AT" dirty="0"/>
              <a:t>E-Mail-Adresse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4838" y="4013200"/>
            <a:ext cx="7927848" cy="541461"/>
          </a:xfrm>
        </p:spPr>
        <p:txBody>
          <a:bodyPr anchor="t"/>
          <a:lstStyle>
            <a:lvl1pPr>
              <a:buNone/>
              <a:defRPr b="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AT" dirty="0"/>
              <a:t>Webadresse</a:t>
            </a:r>
          </a:p>
        </p:txBody>
      </p:sp>
      <p:pic>
        <p:nvPicPr>
          <p:cNvPr id="12" name="Bild 11" descr="TMG-ppt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99"/>
          <a:stretch/>
        </p:blipFill>
        <p:spPr>
          <a:xfrm>
            <a:off x="604838" y="4785360"/>
            <a:ext cx="8516112" cy="15752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4363" y="274638"/>
            <a:ext cx="7209988" cy="9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4362" y="1600200"/>
            <a:ext cx="788754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7209476" y="6373275"/>
            <a:ext cx="933158" cy="401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latin typeface="Roboto Light"/>
                <a:cs typeface="Roboto Light"/>
              </a:defRPr>
            </a:lvl1pPr>
          </a:lstStyle>
          <a:p>
            <a:fld id="{112ECB4B-481F-470C-987B-C04C556BA47A}" type="datetime1">
              <a:rPr lang="de-DE" smtClean="0"/>
              <a:t>26.11.2019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201227" y="6360575"/>
            <a:ext cx="677552" cy="401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fld id="{0D342068-E47C-B44F-8824-DE861E75CA1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6" r:id="rId2"/>
    <p:sldLayoutId id="2147483649" r:id="rId3"/>
    <p:sldLayoutId id="2147483650" r:id="rId4"/>
    <p:sldLayoutId id="2147483663" r:id="rId5"/>
    <p:sldLayoutId id="2147483660" r:id="rId6"/>
    <p:sldLayoutId id="2147483664" r:id="rId7"/>
    <p:sldLayoutId id="2147483662" r:id="rId8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Roboto Light"/>
          <a:ea typeface="+mj-ea"/>
          <a:cs typeface="Roboto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reistadt.inkoba.a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26533" y="3305244"/>
            <a:ext cx="3479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de-AT" sz="2000" b="1" dirty="0">
                <a:latin typeface="Roboto Light" pitchFamily="2" charset="0"/>
                <a:ea typeface="Roboto Light" pitchFamily="2" charset="0"/>
              </a:rPr>
              <a:t>Erfolgsmodell INKOBA:  </a:t>
            </a:r>
          </a:p>
          <a:p>
            <a:pPr>
              <a:spcAft>
                <a:spcPts val="400"/>
              </a:spcAft>
            </a:pPr>
            <a:r>
              <a:rPr lang="de-AT" sz="2000" b="1" dirty="0">
                <a:latin typeface="Roboto Light" pitchFamily="2" charset="0"/>
                <a:ea typeface="Roboto Light" pitchFamily="2" charset="0"/>
              </a:rPr>
              <a:t>20 Jahre interkommunale Betriebsansiedelung in Oberösterreich </a:t>
            </a:r>
            <a:endParaRPr lang="de-AT" sz="1500" dirty="0">
              <a:latin typeface="Roboto Light" pitchFamily="2" charset="0"/>
              <a:ea typeface="Roboto Ligh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5459" y="251012"/>
            <a:ext cx="8024842" cy="694284"/>
          </a:xfrm>
        </p:spPr>
        <p:txBody>
          <a:bodyPr>
            <a:normAutofit/>
          </a:bodyPr>
          <a:lstStyle/>
          <a:p>
            <a:pPr algn="l"/>
            <a:r>
              <a:rPr lang="de-DE" sz="2200" dirty="0"/>
              <a:t>Der Wirtschaftsstandort Oberösterreich</a:t>
            </a:r>
          </a:p>
        </p:txBody>
      </p:sp>
      <p:sp>
        <p:nvSpPr>
          <p:cNvPr id="4" name="Rechteck 3"/>
          <p:cNvSpPr/>
          <p:nvPr/>
        </p:nvSpPr>
        <p:spPr>
          <a:xfrm>
            <a:off x="645459" y="1320711"/>
            <a:ext cx="7700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>
                <a:latin typeface="Roboto" pitchFamily="2" charset="0"/>
                <a:ea typeface="Roboto" pitchFamily="2" charset="0"/>
                <a:cs typeface="Arial" pitchFamily="34" charset="0"/>
              </a:rPr>
              <a:t>In </a:t>
            </a:r>
            <a:r>
              <a:rPr lang="en-GB" dirty="0" err="1">
                <a:latin typeface="Roboto" pitchFamily="2" charset="0"/>
                <a:ea typeface="Roboto" pitchFamily="2" charset="0"/>
                <a:cs typeface="Arial" pitchFamily="34" charset="0"/>
              </a:rPr>
              <a:t>Oberösterreich</a:t>
            </a:r>
            <a:r>
              <a:rPr lang="en-GB" dirty="0">
                <a:latin typeface="Roboto" pitchFamily="2" charset="0"/>
                <a:ea typeface="Roboto" pitchFamily="2" charset="0"/>
                <a:cs typeface="Arial" pitchFamily="34" charset="0"/>
              </a:rPr>
              <a:t> </a:t>
            </a:r>
            <a:r>
              <a:rPr lang="en-GB" dirty="0" err="1">
                <a:latin typeface="Roboto" pitchFamily="2" charset="0"/>
                <a:ea typeface="Roboto" pitchFamily="2" charset="0"/>
                <a:cs typeface="Arial" pitchFamily="34" charset="0"/>
              </a:rPr>
              <a:t>erwirtschaften</a:t>
            </a:r>
            <a:endParaRPr lang="en-GB" dirty="0">
              <a:latin typeface="Roboto" pitchFamily="2" charset="0"/>
              <a:ea typeface="Roboto" pitchFamily="2" charset="0"/>
              <a:cs typeface="Arial" pitchFamily="34" charset="0"/>
            </a:endParaRPr>
          </a:p>
          <a:p>
            <a:pPr marL="268288" indent="-268288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>
                <a:latin typeface="Roboto" pitchFamily="2" charset="0"/>
                <a:ea typeface="Roboto" pitchFamily="2" charset="0"/>
                <a:cs typeface="Arial" pitchFamily="34" charset="0"/>
              </a:rPr>
              <a:t>17% </a:t>
            </a:r>
            <a:r>
              <a:rPr lang="en-GB" dirty="0" err="1">
                <a:latin typeface="Roboto" pitchFamily="2" charset="0"/>
                <a:ea typeface="Roboto" pitchFamily="2" charset="0"/>
                <a:cs typeface="Arial" pitchFamily="34" charset="0"/>
              </a:rPr>
              <a:t>der</a:t>
            </a:r>
            <a:r>
              <a:rPr lang="en-GB" dirty="0">
                <a:latin typeface="Roboto" pitchFamily="2" charset="0"/>
                <a:ea typeface="Roboto" pitchFamily="2" charset="0"/>
                <a:cs typeface="Arial" pitchFamily="34" charset="0"/>
              </a:rPr>
              <a:t> </a:t>
            </a:r>
            <a:r>
              <a:rPr lang="en-GB" dirty="0" err="1">
                <a:latin typeface="Roboto" pitchFamily="2" charset="0"/>
                <a:ea typeface="Roboto" pitchFamily="2" charset="0"/>
                <a:cs typeface="Arial" pitchFamily="34" charset="0"/>
              </a:rPr>
              <a:t>Bevölkerung</a:t>
            </a:r>
            <a:r>
              <a:rPr lang="en-GB" dirty="0">
                <a:latin typeface="Roboto" pitchFamily="2" charset="0"/>
                <a:ea typeface="Roboto" pitchFamily="2" charset="0"/>
                <a:cs typeface="Arial" pitchFamily="34" charset="0"/>
              </a:rPr>
              <a:t> </a:t>
            </a:r>
            <a:r>
              <a:rPr lang="en-GB" dirty="0" err="1">
                <a:latin typeface="Roboto" pitchFamily="2" charset="0"/>
                <a:ea typeface="Roboto" pitchFamily="2" charset="0"/>
                <a:cs typeface="Arial" pitchFamily="34" charset="0"/>
              </a:rPr>
              <a:t>Österreichs</a:t>
            </a:r>
            <a:endParaRPr lang="en-GB" dirty="0">
              <a:latin typeface="Roboto" pitchFamily="2" charset="0"/>
              <a:ea typeface="Roboto" pitchFamily="2" charset="0"/>
              <a:cs typeface="Arial" pitchFamily="34" charset="0"/>
            </a:endParaRPr>
          </a:p>
          <a:p>
            <a:pPr marL="268288" indent="-268288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>
                <a:latin typeface="Roboto" pitchFamily="2" charset="0"/>
                <a:ea typeface="Roboto" pitchFamily="2" charset="0"/>
                <a:cs typeface="Arial" pitchFamily="34" charset="0"/>
              </a:rPr>
              <a:t>25% </a:t>
            </a:r>
            <a:r>
              <a:rPr lang="en-GB" dirty="0" err="1">
                <a:latin typeface="Roboto" pitchFamily="2" charset="0"/>
                <a:ea typeface="Roboto" pitchFamily="2" charset="0"/>
                <a:cs typeface="Arial" pitchFamily="34" charset="0"/>
              </a:rPr>
              <a:t>der</a:t>
            </a:r>
            <a:r>
              <a:rPr lang="en-GB" dirty="0">
                <a:latin typeface="Roboto" pitchFamily="2" charset="0"/>
                <a:ea typeface="Roboto" pitchFamily="2" charset="0"/>
                <a:cs typeface="Arial" pitchFamily="34" charset="0"/>
              </a:rPr>
              <a:t> </a:t>
            </a:r>
            <a:r>
              <a:rPr lang="en-GB" dirty="0" err="1">
                <a:latin typeface="Roboto" pitchFamily="2" charset="0"/>
                <a:ea typeface="Roboto" pitchFamily="2" charset="0"/>
                <a:cs typeface="Arial" pitchFamily="34" charset="0"/>
              </a:rPr>
              <a:t>Industrieproduktion</a:t>
            </a:r>
            <a:r>
              <a:rPr lang="en-GB" dirty="0">
                <a:latin typeface="Roboto" pitchFamily="2" charset="0"/>
                <a:ea typeface="Roboto" pitchFamily="2" charset="0"/>
                <a:cs typeface="Arial" pitchFamily="34" charset="0"/>
              </a:rPr>
              <a:t> und</a:t>
            </a:r>
          </a:p>
          <a:p>
            <a:pPr marL="268288" indent="-268288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>
                <a:latin typeface="Roboto" pitchFamily="2" charset="0"/>
                <a:ea typeface="Roboto" pitchFamily="2" charset="0"/>
                <a:cs typeface="Arial" pitchFamily="34" charset="0"/>
              </a:rPr>
              <a:t>25% </a:t>
            </a:r>
            <a:r>
              <a:rPr lang="en-GB" dirty="0" err="1">
                <a:latin typeface="Roboto" pitchFamily="2" charset="0"/>
                <a:ea typeface="Roboto" pitchFamily="2" charset="0"/>
                <a:cs typeface="Arial" pitchFamily="34" charset="0"/>
              </a:rPr>
              <a:t>der</a:t>
            </a:r>
            <a:r>
              <a:rPr lang="en-GB" dirty="0">
                <a:latin typeface="Roboto" pitchFamily="2" charset="0"/>
                <a:ea typeface="Roboto" pitchFamily="2" charset="0"/>
                <a:cs typeface="Arial" pitchFamily="34" charset="0"/>
              </a:rPr>
              <a:t> </a:t>
            </a:r>
            <a:r>
              <a:rPr lang="en-GB" dirty="0" err="1">
                <a:latin typeface="Roboto" pitchFamily="2" charset="0"/>
                <a:ea typeface="Roboto" pitchFamily="2" charset="0"/>
                <a:cs typeface="Arial" pitchFamily="34" charset="0"/>
              </a:rPr>
              <a:t>Exporte</a:t>
            </a:r>
            <a:r>
              <a:rPr lang="en-GB" dirty="0">
                <a:latin typeface="Roboto" pitchFamily="2" charset="0"/>
                <a:ea typeface="Roboto" pitchFamily="2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de-DE" sz="1000" dirty="0">
              <a:latin typeface="Roboto" pitchFamily="2" charset="0"/>
              <a:ea typeface="Roboto" pitchFamily="2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de-DE" dirty="0">
                <a:latin typeface="Roboto" pitchFamily="2" charset="0"/>
                <a:ea typeface="Roboto" pitchFamily="2" charset="0"/>
                <a:cs typeface="Arial" pitchFamily="34" charset="0"/>
              </a:rPr>
              <a:t>Das Land um Linz ist daher die </a:t>
            </a:r>
            <a:r>
              <a:rPr lang="de-DE" b="1" dirty="0">
                <a:latin typeface="Roboto" pitchFamily="2" charset="0"/>
                <a:ea typeface="Roboto" pitchFamily="2" charset="0"/>
                <a:cs typeface="Arial" pitchFamily="34" charset="0"/>
              </a:rPr>
              <a:t>führende </a:t>
            </a:r>
            <a:r>
              <a:rPr lang="en-GB" b="1" dirty="0" err="1">
                <a:latin typeface="Roboto" pitchFamily="2" charset="0"/>
                <a:ea typeface="Roboto" pitchFamily="2" charset="0"/>
                <a:cs typeface="Arial" pitchFamily="34" charset="0"/>
              </a:rPr>
              <a:t>Wirtschaftsregion</a:t>
            </a:r>
            <a:r>
              <a:rPr lang="en-GB" b="1" dirty="0">
                <a:latin typeface="Roboto" pitchFamily="2" charset="0"/>
                <a:ea typeface="Roboto" pitchFamily="2" charset="0"/>
                <a:cs typeface="Arial" pitchFamily="34" charset="0"/>
              </a:rPr>
              <a:t> </a:t>
            </a:r>
            <a:r>
              <a:rPr lang="en-GB" dirty="0" err="1">
                <a:latin typeface="Roboto" pitchFamily="2" charset="0"/>
                <a:ea typeface="Roboto" pitchFamily="2" charset="0"/>
                <a:cs typeface="Arial" pitchFamily="34" charset="0"/>
              </a:rPr>
              <a:t>Österreichs</a:t>
            </a:r>
            <a:r>
              <a:rPr lang="en-GB" dirty="0">
                <a:latin typeface="Roboto" pitchFamily="2" charset="0"/>
                <a:ea typeface="Roboto" pitchFamily="2" charset="0"/>
                <a:cs typeface="Arial" pitchFamily="34" charset="0"/>
              </a:rPr>
              <a:t>.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476545" y="3364498"/>
            <a:ext cx="8235915" cy="2072615"/>
            <a:chOff x="476545" y="3606546"/>
            <a:chExt cx="8235915" cy="2072615"/>
          </a:xfrm>
        </p:grpSpPr>
        <p:pic>
          <p:nvPicPr>
            <p:cNvPr id="10" name="Grafik 9" descr="img5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76545" y="3606546"/>
              <a:ext cx="3483387" cy="2072615"/>
            </a:xfrm>
            <a:prstGeom prst="rect">
              <a:avLst/>
            </a:prstGeom>
          </p:spPr>
        </p:pic>
        <p:pic>
          <p:nvPicPr>
            <p:cNvPr id="11" name="Grafik 10" descr="img6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852809" y="3606806"/>
              <a:ext cx="3483387" cy="2071946"/>
            </a:xfrm>
            <a:prstGeom prst="rect">
              <a:avLst/>
            </a:prstGeom>
          </p:spPr>
        </p:pic>
        <p:pic>
          <p:nvPicPr>
            <p:cNvPr id="12" name="Grafik 11" descr="img7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229073" y="3606546"/>
              <a:ext cx="3483387" cy="2072615"/>
            </a:xfrm>
            <a:prstGeom prst="rect">
              <a:avLst/>
            </a:prstGeom>
          </p:spPr>
        </p:pic>
      </p:grpSp>
      <p:sp>
        <p:nvSpPr>
          <p:cNvPr id="13" name="Textfeld 12"/>
          <p:cNvSpPr txBox="1"/>
          <p:nvPr/>
        </p:nvSpPr>
        <p:spPr>
          <a:xfrm>
            <a:off x="386535" y="5455127"/>
            <a:ext cx="35190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rgbClr val="333399"/>
                </a:solidFill>
                <a:cs typeface="Arial" pitchFamily="34" charset="0"/>
              </a:rPr>
              <a:t>Pictures: Land OÖ-Schimpl, Silhouette, TV Linz-</a:t>
            </a:r>
            <a:r>
              <a:rPr lang="de-AT" sz="800" dirty="0" err="1">
                <a:solidFill>
                  <a:srgbClr val="333399"/>
                </a:solidFill>
                <a:cs typeface="Arial" pitchFamily="34" charset="0"/>
              </a:rPr>
              <a:t>Röbl</a:t>
            </a:r>
            <a:endParaRPr lang="de-AT" sz="800" dirty="0">
              <a:solidFill>
                <a:srgbClr val="333399"/>
              </a:solidFill>
              <a:cs typeface="Arial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97" y="6435476"/>
            <a:ext cx="4029805" cy="292633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7730064" y="6412453"/>
            <a:ext cx="1073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Light" pitchFamily="2" charset="0"/>
                <a:ea typeface="Roboto Light" pitchFamily="2" charset="0"/>
              </a:rPr>
              <a:t>16.04.2018        2</a:t>
            </a:r>
          </a:p>
        </p:txBody>
      </p:sp>
    </p:spTree>
    <p:extLst>
      <p:ext uri="{BB962C8B-B14F-4D97-AF65-F5344CB8AC3E}">
        <p14:creationId xmlns:p14="http://schemas.microsoft.com/office/powerpoint/2010/main" val="94034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16.04.2018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342068-E47C-B44F-8824-DE861E75CA1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76" y="6469067"/>
            <a:ext cx="4029805" cy="29263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08076" y="1257483"/>
            <a:ext cx="772312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de-AT" sz="2000" b="1" dirty="0">
                <a:latin typeface="Roboto Regular" pitchFamily="2" charset="0"/>
                <a:ea typeface="Roboto Regular" pitchFamily="2" charset="0"/>
                <a:cs typeface="Calibri" panose="020F0502020204030204" pitchFamily="34" charset="0"/>
              </a:rPr>
              <a:t>Professionelle Standortentwicklung und Betriebsansiedlung in OÖ. durch interkommunale Kooperationen in INKOBAs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endParaRPr lang="de-AT" sz="2000" dirty="0">
              <a:latin typeface="Roboto Regular" pitchFamily="2" charset="0"/>
              <a:ea typeface="Roboto Regular" pitchFamily="2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de-DE" sz="2000" dirty="0">
                <a:latin typeface="Roboto Regular" pitchFamily="2" charset="0"/>
                <a:ea typeface="Roboto Regular" pitchFamily="2" charset="0"/>
                <a:cs typeface="Calibri" panose="020F0502020204030204" pitchFamily="34" charset="0"/>
              </a:rPr>
              <a:t>INKOBA steht für die Initiative „</a:t>
            </a:r>
            <a:r>
              <a:rPr lang="de-DE" sz="2000" b="1" u="sng" dirty="0">
                <a:latin typeface="Roboto Regular" pitchFamily="2" charset="0"/>
                <a:ea typeface="Roboto Regular" pitchFamily="2" charset="0"/>
                <a:cs typeface="Calibri" panose="020F0502020204030204" pitchFamily="34" charset="0"/>
              </a:rPr>
              <a:t>In</a:t>
            </a:r>
            <a:r>
              <a:rPr lang="de-DE" sz="2000" dirty="0">
                <a:latin typeface="Roboto Regular" pitchFamily="2" charset="0"/>
                <a:ea typeface="Roboto Regular" pitchFamily="2" charset="0"/>
                <a:cs typeface="Calibri" panose="020F0502020204030204" pitchFamily="34" charset="0"/>
              </a:rPr>
              <a:t>ter</a:t>
            </a:r>
            <a:r>
              <a:rPr lang="de-DE" sz="2000" b="1" u="sng" dirty="0">
                <a:latin typeface="Roboto Regular" pitchFamily="2" charset="0"/>
                <a:ea typeface="Roboto Regular" pitchFamily="2" charset="0"/>
                <a:cs typeface="Calibri" panose="020F0502020204030204" pitchFamily="34" charset="0"/>
              </a:rPr>
              <a:t>ko</a:t>
            </a:r>
            <a:r>
              <a:rPr lang="de-DE" sz="2000" dirty="0">
                <a:latin typeface="Roboto Regular" pitchFamily="2" charset="0"/>
                <a:ea typeface="Roboto Regular" pitchFamily="2" charset="0"/>
                <a:cs typeface="Calibri" panose="020F0502020204030204" pitchFamily="34" charset="0"/>
              </a:rPr>
              <a:t>mmunale </a:t>
            </a:r>
            <a:r>
              <a:rPr lang="de-DE" sz="2000" b="1" u="sng" dirty="0">
                <a:latin typeface="Roboto Regular" pitchFamily="2" charset="0"/>
                <a:ea typeface="Roboto Regular" pitchFamily="2" charset="0"/>
                <a:cs typeface="Calibri" panose="020F0502020204030204" pitchFamily="34" charset="0"/>
              </a:rPr>
              <a:t>B</a:t>
            </a:r>
            <a:r>
              <a:rPr lang="de-DE" sz="2000" dirty="0">
                <a:latin typeface="Roboto Regular" pitchFamily="2" charset="0"/>
                <a:ea typeface="Roboto Regular" pitchFamily="2" charset="0"/>
                <a:cs typeface="Calibri" panose="020F0502020204030204" pitchFamily="34" charset="0"/>
              </a:rPr>
              <a:t>etriebs</a:t>
            </a:r>
            <a:r>
              <a:rPr lang="de-DE" sz="2000" b="1" u="sng" dirty="0">
                <a:latin typeface="Roboto Regular" pitchFamily="2" charset="0"/>
                <a:ea typeface="Roboto Regular" pitchFamily="2" charset="0"/>
                <a:cs typeface="Calibri" panose="020F0502020204030204" pitchFamily="34" charset="0"/>
              </a:rPr>
              <a:t>a</a:t>
            </a:r>
            <a:r>
              <a:rPr lang="de-DE" sz="2000" dirty="0">
                <a:latin typeface="Roboto Regular" pitchFamily="2" charset="0"/>
                <a:ea typeface="Roboto Regular" pitchFamily="2" charset="0"/>
                <a:cs typeface="Calibri" panose="020F0502020204030204" pitchFamily="34" charset="0"/>
              </a:rPr>
              <a:t>nsiedlung“ 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endParaRPr lang="de-AT" sz="2000" dirty="0">
              <a:latin typeface="Roboto Regular" pitchFamily="2" charset="0"/>
              <a:ea typeface="Roboto Regular" pitchFamily="2" charset="0"/>
              <a:cs typeface="Times New Roman" panose="02020603050405020304" pitchFamily="18" charset="0"/>
            </a:endParaRPr>
          </a:p>
          <a:p>
            <a:pPr marL="177800" lvl="0" indent="-177800">
              <a:lnSpc>
                <a:spcPts val="22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</a:pPr>
            <a:r>
              <a:rPr lang="de-DE" sz="2000" dirty="0">
                <a:latin typeface="Roboto Regular" pitchFamily="2" charset="0"/>
                <a:ea typeface="Roboto Regular" pitchFamily="2" charset="0"/>
                <a:cs typeface="Calibri" panose="020F0502020204030204" pitchFamily="34" charset="0"/>
              </a:rPr>
              <a:t>Gemeinsame Entwicklung, Erschließung, Vermarktung und Bewirtschaftung von Betriebsstandorten bei Teilung der Kosten und Erträge </a:t>
            </a:r>
          </a:p>
          <a:p>
            <a:pPr lvl="0">
              <a:lnSpc>
                <a:spcPts val="2200"/>
              </a:lnSpc>
              <a:spcAft>
                <a:spcPts val="300"/>
              </a:spcAft>
              <a:buSzPts val="1000"/>
            </a:pPr>
            <a:endParaRPr lang="de-AT" sz="2000" dirty="0">
              <a:latin typeface="Roboto Regular" pitchFamily="2" charset="0"/>
              <a:ea typeface="Roboto Regular" pitchFamily="2" charset="0"/>
              <a:cs typeface="Times New Roman" panose="02020603050405020304" pitchFamily="18" charset="0"/>
            </a:endParaRPr>
          </a:p>
          <a:p>
            <a:pPr marL="177800" lvl="0" indent="-177800">
              <a:lnSpc>
                <a:spcPts val="22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</a:pPr>
            <a:r>
              <a:rPr lang="de-DE" sz="2000" dirty="0">
                <a:latin typeface="Roboto Regular" pitchFamily="2" charset="0"/>
                <a:ea typeface="Roboto Regular" pitchFamily="2" charset="0"/>
                <a:cs typeface="Calibri" panose="020F0502020204030204" pitchFamily="34" charset="0"/>
              </a:rPr>
              <a:t>Abstimmung des Standortangebotes und von (thematischen) Schwerpunkten für einzelne Standorte in einer Region</a:t>
            </a:r>
            <a:endParaRPr lang="de-AT" sz="2000" dirty="0">
              <a:latin typeface="Roboto Regular" pitchFamily="2" charset="0"/>
              <a:ea typeface="Roboto Regular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08076" y="274638"/>
            <a:ext cx="7250295" cy="724429"/>
          </a:xfrm>
        </p:spPr>
        <p:txBody>
          <a:bodyPr>
            <a:normAutofit fontScale="90000"/>
          </a:bodyPr>
          <a:lstStyle/>
          <a:p>
            <a:r>
              <a:rPr lang="de-DE" dirty="0"/>
              <a:t>Interkommunale Standortentwicklung – </a:t>
            </a:r>
            <a:br>
              <a:rPr lang="de-DE" dirty="0"/>
            </a:br>
            <a:r>
              <a:rPr lang="de-DE" dirty="0"/>
              <a:t>Wege zur bedarfsgerechten Angebotserstellung</a:t>
            </a:r>
          </a:p>
        </p:txBody>
      </p:sp>
    </p:spTree>
    <p:extLst>
      <p:ext uri="{BB962C8B-B14F-4D97-AF65-F5344CB8AC3E}">
        <p14:creationId xmlns:p14="http://schemas.microsoft.com/office/powerpoint/2010/main" val="226973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076" y="274638"/>
            <a:ext cx="7250295" cy="724429"/>
          </a:xfrm>
        </p:spPr>
        <p:txBody>
          <a:bodyPr>
            <a:normAutofit fontScale="90000"/>
          </a:bodyPr>
          <a:lstStyle/>
          <a:p>
            <a:r>
              <a:rPr lang="de-DE" dirty="0"/>
              <a:t>Interkommunale Standortentwicklung und Betriebsansiedelung in OÖ.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3745" y="1253153"/>
            <a:ext cx="3343479" cy="49529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AT" sz="2000" b="1" dirty="0" err="1">
                <a:latin typeface="Roboto Regular" pitchFamily="2" charset="0"/>
                <a:ea typeface="Roboto Regular" pitchFamily="2" charset="0"/>
              </a:rPr>
              <a:t>INKOBA‘s</a:t>
            </a:r>
            <a:r>
              <a:rPr lang="de-AT" sz="2000" b="1" dirty="0">
                <a:latin typeface="Roboto Regular" pitchFamily="2" charset="0"/>
                <a:ea typeface="Roboto Regular" pitchFamily="2" charset="0"/>
              </a:rPr>
              <a:t> in OÖ – </a:t>
            </a:r>
          </a:p>
          <a:p>
            <a:pPr marL="0" indent="0">
              <a:buNone/>
            </a:pPr>
            <a:r>
              <a:rPr lang="de-AT" sz="2000" b="1" dirty="0">
                <a:latin typeface="Roboto Regular" pitchFamily="2" charset="0"/>
                <a:ea typeface="Roboto Regular" pitchFamily="2" charset="0"/>
              </a:rPr>
              <a:t>Die Erfolgsgeschichte</a:t>
            </a:r>
          </a:p>
          <a:p>
            <a:pPr marL="0" indent="0">
              <a:buNone/>
            </a:pPr>
            <a:endParaRPr lang="de-DE" dirty="0">
              <a:latin typeface="Roboto Regular" pitchFamily="2" charset="0"/>
              <a:ea typeface="Roboto Regular" pitchFamily="2" charset="0"/>
            </a:endParaRPr>
          </a:p>
          <a:p>
            <a:pPr marL="266700" indent="-266700" fontAlgn="base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de-DE" sz="1800" dirty="0">
                <a:latin typeface="Roboto Regular" pitchFamily="2" charset="0"/>
                <a:ea typeface="Roboto Regular" pitchFamily="2" charset="0"/>
                <a:cs typeface="Arial" pitchFamily="34" charset="0"/>
              </a:rPr>
              <a:t>Bündelung der Kräfte</a:t>
            </a:r>
          </a:p>
          <a:p>
            <a:pPr marL="266700" indent="-266700" fontAlgn="base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de-DE" sz="1800" dirty="0">
                <a:latin typeface="Roboto Regular" pitchFamily="2" charset="0"/>
                <a:ea typeface="Roboto Regular" pitchFamily="2" charset="0"/>
                <a:cs typeface="Arial" pitchFamily="34" charset="0"/>
              </a:rPr>
              <a:t>Nutzung von Synergien</a:t>
            </a:r>
          </a:p>
          <a:p>
            <a:pPr marL="266700" indent="-266700" fontAlgn="base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de-DE" sz="1800" dirty="0">
                <a:latin typeface="Roboto Regular" pitchFamily="2" charset="0"/>
                <a:ea typeface="Roboto Regular" pitchFamily="2" charset="0"/>
                <a:cs typeface="Arial" pitchFamily="34" charset="0"/>
              </a:rPr>
              <a:t>Schonung von Ressourcen</a:t>
            </a:r>
          </a:p>
          <a:p>
            <a:pPr marL="266700" indent="-266700" fontAlgn="base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de-DE" sz="1800" dirty="0">
                <a:latin typeface="Roboto Regular" pitchFamily="2" charset="0"/>
                <a:ea typeface="Roboto Regular" pitchFamily="2" charset="0"/>
                <a:cs typeface="Arial" pitchFamily="34" charset="0"/>
              </a:rPr>
              <a:t>Erste Aktivitäten: </a:t>
            </a:r>
            <a:r>
              <a:rPr lang="de-DE" sz="1800" b="1" dirty="0">
                <a:latin typeface="Roboto Regular" pitchFamily="2" charset="0"/>
                <a:ea typeface="Roboto Regular" pitchFamily="2" charset="0"/>
                <a:cs typeface="Arial" pitchFamily="34" charset="0"/>
              </a:rPr>
              <a:t>1998</a:t>
            </a:r>
          </a:p>
          <a:p>
            <a:pPr marL="266700" indent="-266700" fontAlgn="base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de-DE" sz="1800" dirty="0">
                <a:latin typeface="Roboto Regular" pitchFamily="2" charset="0"/>
                <a:ea typeface="Roboto Regular" pitchFamily="2" charset="0"/>
                <a:cs typeface="Arial" pitchFamily="34" charset="0"/>
              </a:rPr>
              <a:t>Gründung des ersten Gemeindeverbandes: </a:t>
            </a:r>
            <a:r>
              <a:rPr lang="de-DE" sz="1800" b="1" dirty="0">
                <a:latin typeface="Roboto Regular" pitchFamily="2" charset="0"/>
                <a:ea typeface="Roboto Regular" pitchFamily="2" charset="0"/>
                <a:cs typeface="Arial" pitchFamily="34" charset="0"/>
              </a:rPr>
              <a:t>2001</a:t>
            </a:r>
          </a:p>
          <a:p>
            <a:pPr marL="266700" indent="-266700" fontAlgn="base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de-DE" sz="1800" dirty="0" err="1">
                <a:latin typeface="Roboto Regular" pitchFamily="2" charset="0"/>
                <a:ea typeface="Roboto Regular" pitchFamily="2" charset="0"/>
                <a:cs typeface="Arial" pitchFamily="34" charset="0"/>
              </a:rPr>
              <a:t>INKOBA‘s</a:t>
            </a:r>
            <a:r>
              <a:rPr lang="de-DE" sz="1800" dirty="0">
                <a:latin typeface="Roboto Regular" pitchFamily="2" charset="0"/>
                <a:ea typeface="Roboto Regular" pitchFamily="2" charset="0"/>
                <a:cs typeface="Arial" pitchFamily="34" charset="0"/>
              </a:rPr>
              <a:t> gegründet: </a:t>
            </a:r>
            <a:r>
              <a:rPr lang="de-DE" sz="1800" b="1" dirty="0">
                <a:latin typeface="Roboto Regular" pitchFamily="2" charset="0"/>
                <a:ea typeface="Roboto Regular" pitchFamily="2" charset="0"/>
                <a:cs typeface="Arial" pitchFamily="34" charset="0"/>
              </a:rPr>
              <a:t>30</a:t>
            </a:r>
            <a:br>
              <a:rPr lang="de-DE" sz="1800" b="1" dirty="0">
                <a:latin typeface="Roboto Regular" pitchFamily="2" charset="0"/>
                <a:ea typeface="Roboto Regular" pitchFamily="2" charset="0"/>
                <a:cs typeface="Arial" pitchFamily="34" charset="0"/>
              </a:rPr>
            </a:br>
            <a:r>
              <a:rPr lang="de-DE" sz="1800" dirty="0">
                <a:latin typeface="Roboto Regular" pitchFamily="2" charset="0"/>
                <a:ea typeface="Roboto Regular" pitchFamily="2" charset="0"/>
                <a:cs typeface="Arial" pitchFamily="34" charset="0"/>
              </a:rPr>
              <a:t>davon </a:t>
            </a:r>
            <a:r>
              <a:rPr lang="de-DE" sz="1800" b="1" dirty="0">
                <a:latin typeface="Roboto Regular" pitchFamily="2" charset="0"/>
                <a:ea typeface="Roboto Regular" pitchFamily="2" charset="0"/>
                <a:cs typeface="Arial" pitchFamily="34" charset="0"/>
              </a:rPr>
              <a:t>28</a:t>
            </a:r>
            <a:r>
              <a:rPr lang="de-DE" sz="1800" dirty="0">
                <a:latin typeface="Roboto Regular" pitchFamily="2" charset="0"/>
                <a:ea typeface="Roboto Regular" pitchFamily="2" charset="0"/>
                <a:cs typeface="Arial" pitchFamily="34" charset="0"/>
              </a:rPr>
              <a:t> aktiv</a:t>
            </a:r>
            <a:br>
              <a:rPr lang="de-DE" sz="1800" dirty="0">
                <a:latin typeface="Roboto Regular" pitchFamily="2" charset="0"/>
                <a:ea typeface="Roboto Regular" pitchFamily="2" charset="0"/>
                <a:cs typeface="Arial" pitchFamily="34" charset="0"/>
              </a:rPr>
            </a:br>
            <a:r>
              <a:rPr lang="de-DE" sz="1800" dirty="0">
                <a:latin typeface="Roboto Regular" pitchFamily="2" charset="0"/>
                <a:ea typeface="Roboto Regular" pitchFamily="2" charset="0"/>
                <a:cs typeface="Arial" pitchFamily="34" charset="0"/>
              </a:rPr>
              <a:t>in Entwicklung: </a:t>
            </a:r>
            <a:r>
              <a:rPr lang="de-DE" sz="1800" b="1" dirty="0">
                <a:latin typeface="Roboto Regular" pitchFamily="2" charset="0"/>
                <a:ea typeface="Roboto Regular" pitchFamily="2" charset="0"/>
                <a:cs typeface="Arial" pitchFamily="34" charset="0"/>
              </a:rPr>
              <a:t>2</a:t>
            </a:r>
          </a:p>
          <a:p>
            <a:pPr marL="266700" indent="-266700" fontAlgn="base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de-DE" sz="1800" dirty="0">
                <a:latin typeface="Roboto Regular" pitchFamily="2" charset="0"/>
                <a:ea typeface="Roboto Regular" pitchFamily="2" charset="0"/>
                <a:cs typeface="Arial" pitchFamily="34" charset="0"/>
              </a:rPr>
              <a:t>Kooperierende Gemeinden: </a:t>
            </a:r>
            <a:br>
              <a:rPr lang="de-DE" sz="1800" dirty="0">
                <a:latin typeface="Roboto Regular" pitchFamily="2" charset="0"/>
                <a:ea typeface="Roboto Regular" pitchFamily="2" charset="0"/>
                <a:cs typeface="Arial" pitchFamily="34" charset="0"/>
              </a:rPr>
            </a:br>
            <a:r>
              <a:rPr lang="de-DE" sz="1800" b="1" dirty="0">
                <a:latin typeface="Roboto Regular" pitchFamily="2" charset="0"/>
                <a:ea typeface="Roboto Regular" pitchFamily="2" charset="0"/>
                <a:cs typeface="Arial" pitchFamily="34" charset="0"/>
              </a:rPr>
              <a:t>303 von 440 = 69%</a:t>
            </a:r>
          </a:p>
          <a:p>
            <a:pPr marL="266700" indent="-266700" fontAlgn="base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de-DE" sz="1800" dirty="0">
                <a:latin typeface="Roboto Regular" pitchFamily="2" charset="0"/>
                <a:ea typeface="Roboto Regular" pitchFamily="2" charset="0"/>
                <a:cs typeface="Arial" pitchFamily="34" charset="0"/>
              </a:rPr>
              <a:t>Gesicherte, verfügbare Flächen: rd. </a:t>
            </a:r>
            <a:r>
              <a:rPr lang="de-DE" sz="1800" b="1" dirty="0">
                <a:latin typeface="Roboto Regular" pitchFamily="2" charset="0"/>
                <a:ea typeface="Roboto Regular" pitchFamily="2" charset="0"/>
                <a:cs typeface="Arial" pitchFamily="34" charset="0"/>
              </a:rPr>
              <a:t>240 ha</a:t>
            </a:r>
            <a:endParaRPr lang="de-DE" sz="600" dirty="0">
              <a:solidFill>
                <a:srgbClr val="333399"/>
              </a:solidFill>
              <a:latin typeface="Roboto Regular" pitchFamily="2" charset="0"/>
              <a:ea typeface="Roboto Regular" pitchFamily="2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E38C3F-1322-408C-9EC1-7C9A93C94726}" type="datetime1">
              <a:rPr lang="de-DE" smtClean="0">
                <a:solidFill>
                  <a:prstClr val="black"/>
                </a:solidFill>
              </a:rPr>
              <a:pPr/>
              <a:t>26.11.2019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342068-E47C-B44F-8824-DE861E75CA1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15" y="6466425"/>
            <a:ext cx="4029075" cy="2952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655" y="1484845"/>
            <a:ext cx="5229522" cy="461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7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9609" y="274636"/>
            <a:ext cx="7250295" cy="707330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Roboto Light" pitchFamily="2" charset="0"/>
                <a:ea typeface="Roboto Light" pitchFamily="2" charset="0"/>
              </a:rPr>
              <a:t>Arbeit zu den Menschen bringen – Best Practice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E38C3F-1322-408C-9EC1-7C9A93C94726}" type="datetime1">
              <a:rPr lang="de-DE" smtClean="0"/>
              <a:t>26.11.2019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342068-E47C-B44F-8824-DE861E75CA1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727576" y="6015318"/>
            <a:ext cx="1083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Foto: Viktor Koch</a:t>
            </a:r>
            <a:endParaRPr lang="de-AT" sz="1000" dirty="0">
              <a:solidFill>
                <a:schemeClr val="bg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352822" y="2398286"/>
            <a:ext cx="8565697" cy="3326929"/>
            <a:chOff x="334348" y="2114252"/>
            <a:chExt cx="8565697" cy="3326929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50" t="33413" r="25961" b="29958"/>
            <a:stretch/>
          </p:blipFill>
          <p:spPr>
            <a:xfrm>
              <a:off x="4183696" y="2138539"/>
              <a:ext cx="4705200" cy="14919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3"/>
            <a:srcRect t="21164" r="15342" b="36175"/>
            <a:stretch/>
          </p:blipFill>
          <p:spPr>
            <a:xfrm>
              <a:off x="358783" y="3598094"/>
              <a:ext cx="8541262" cy="18430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feld 10"/>
            <p:cNvSpPr txBox="1"/>
            <p:nvPr/>
          </p:nvSpPr>
          <p:spPr>
            <a:xfrm>
              <a:off x="7105419" y="2159386"/>
              <a:ext cx="1706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Greiner Bio-</a:t>
              </a:r>
              <a:r>
                <a:rPr lang="de-DE" dirty="0" err="1"/>
                <a:t>One</a:t>
              </a:r>
              <a:endParaRPr lang="de-AT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58783" y="3704562"/>
              <a:ext cx="2670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Standort </a:t>
              </a:r>
              <a:r>
                <a:rPr lang="de-DE" dirty="0" err="1"/>
                <a:t>Unterweitersdorf</a:t>
              </a:r>
              <a:endParaRPr lang="de-AT" dirty="0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4"/>
            <a:srcRect l="5937" t="28923" r="25686" b="28220"/>
            <a:stretch/>
          </p:blipFill>
          <p:spPr>
            <a:xfrm>
              <a:off x="352822" y="2138539"/>
              <a:ext cx="3812400" cy="14595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feld 13"/>
            <p:cNvSpPr txBox="1"/>
            <p:nvPr/>
          </p:nvSpPr>
          <p:spPr>
            <a:xfrm>
              <a:off x="334348" y="2114252"/>
              <a:ext cx="11285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Dorninger</a:t>
              </a:r>
              <a:br>
                <a:rPr lang="de-DE" dirty="0"/>
              </a:br>
              <a:r>
                <a:rPr lang="de-DE" dirty="0" err="1"/>
                <a:t>Hytronics</a:t>
              </a:r>
              <a:endParaRPr lang="de-AT" dirty="0"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76" y="6484061"/>
            <a:ext cx="4029805" cy="292633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338557" y="1299208"/>
            <a:ext cx="8201446" cy="729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DE" sz="1700" b="1" dirty="0">
                <a:latin typeface="Roboto Regular" pitchFamily="2" charset="0"/>
                <a:ea typeface="Roboto Regular" pitchFamily="2" charset="0"/>
                <a:cs typeface="Calibri" panose="020F0502020204030204" pitchFamily="34" charset="0"/>
              </a:rPr>
              <a:t>INKOBA Region Freistadt						</a:t>
            </a:r>
            <a:r>
              <a:rPr lang="de-DE" sz="1700" b="1" dirty="0">
                <a:latin typeface="Roboto Regular" pitchFamily="2" charset="0"/>
                <a:ea typeface="Roboto Regular" pitchFamily="2" charset="0"/>
                <a:cs typeface="Calibri" panose="020F0502020204030204" pitchFamily="34" charset="0"/>
                <a:hlinkClick r:id="rId6"/>
              </a:rPr>
              <a:t>http://freistadt.inkoba.at</a:t>
            </a:r>
            <a:r>
              <a:rPr lang="de-DE" sz="1700" b="1" dirty="0">
                <a:latin typeface="Roboto Regular" pitchFamily="2" charset="0"/>
                <a:ea typeface="Roboto Regular" pitchFamily="2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DE" sz="1700" dirty="0">
                <a:latin typeface="Roboto Regular" pitchFamily="2" charset="0"/>
                <a:ea typeface="Roboto Regular" pitchFamily="2" charset="0"/>
                <a:cs typeface="Calibri" panose="020F0502020204030204" pitchFamily="34" charset="0"/>
              </a:rPr>
              <a:t>20 Betriebe, 670 Mitarbeiter, hohe Kommunalsteuerrückflüsse, weniger Auspendler</a:t>
            </a:r>
            <a:endParaRPr lang="de-AT" sz="1700" dirty="0">
              <a:effectLst/>
              <a:latin typeface="Roboto Regular" pitchFamily="2" charset="0"/>
              <a:ea typeface="Roboto Regular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2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A6C6737B667F4CA11AB933AF896C68" ma:contentTypeVersion="0" ma:contentTypeDescription="Ein neues Dokument erstellen." ma:contentTypeScope="" ma:versionID="64d0a11c2515fa7439e9756777975b7f">
  <xsd:schema xmlns:xsd="http://www.w3.org/2001/XMLSchema" xmlns:xs="http://www.w3.org/2001/XMLSchema" xmlns:p="http://schemas.microsoft.com/office/2006/metadata/properties" xmlns:ns2="c9837341-62f1-46f9-91b2-775097702400" targetNamespace="http://schemas.microsoft.com/office/2006/metadata/properties" ma:root="true" ma:fieldsID="750b701ba5d700fa58c7e0883c00dab9" ns2:_="">
    <xsd:import namespace="c9837341-62f1-46f9-91b2-775097702400"/>
    <xsd:element name="properties">
      <xsd:complexType>
        <xsd:sequence>
          <xsd:element name="documentManagement">
            <xsd:complexType>
              <xsd:all>
                <xsd:element ref="ns2:Kurzbeschreibu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37341-62f1-46f9-91b2-775097702400" elementFormDefault="qualified">
    <xsd:import namespace="http://schemas.microsoft.com/office/2006/documentManagement/types"/>
    <xsd:import namespace="http://schemas.microsoft.com/office/infopath/2007/PartnerControls"/>
    <xsd:element name="Kurzbeschreibung" ma:index="8" nillable="true" ma:displayName="Kurzbeschreibung" ma:internalName="Kurzbeschreibu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urzbeschreibung xmlns="c9837341-62f1-46f9-91b2-775097702400">Verwendung dieses Folienmasters bis zur Firmeneintragung</Kurzbeschreibung>
  </documentManagement>
</p:properties>
</file>

<file path=customXml/itemProps1.xml><?xml version="1.0" encoding="utf-8"?>
<ds:datastoreItem xmlns:ds="http://schemas.openxmlformats.org/officeDocument/2006/customXml" ds:itemID="{CBF5CAAF-1793-4248-80B5-5B40396811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C5F0AA-A85F-4F0D-BE79-51E341AB12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37341-62f1-46f9-91b2-7750977024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3E233A-CDC7-4851-9140-FFEC42E24A79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c9837341-62f1-46f9-91b2-77509770240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Bildschirmpräsentation (4:3)</PresentationFormat>
  <Paragraphs>46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4" baseType="lpstr">
      <vt:lpstr>Arial</vt:lpstr>
      <vt:lpstr>Wingdings</vt:lpstr>
      <vt:lpstr>Times New Roman</vt:lpstr>
      <vt:lpstr>Calibri</vt:lpstr>
      <vt:lpstr>Roboto Regular</vt:lpstr>
      <vt:lpstr>Symbol</vt:lpstr>
      <vt:lpstr>Roboto Light</vt:lpstr>
      <vt:lpstr>Roboto</vt:lpstr>
      <vt:lpstr>Office-Design</vt:lpstr>
      <vt:lpstr>PowerPoint-Präsentation</vt:lpstr>
      <vt:lpstr>Der Wirtschaftsstandort Oberösterreich</vt:lpstr>
      <vt:lpstr>Interkommunale Standortentwicklung –  Wege zur bedarfsgerechten Angebotserstellung</vt:lpstr>
      <vt:lpstr>Interkommunale Standortentwicklung und Betriebsansiedelung in OÖ.</vt:lpstr>
      <vt:lpstr>Arbeit zu den Menschen bringen – Best Practice</vt:lpstr>
    </vt:vector>
  </TitlesOfParts>
  <Company>Reichl und Partner Werbeagentur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Upper Austria Folienmaster</dc:title>
  <dc:creator>Michael Piber</dc:creator>
  <cp:lastModifiedBy>Spennlingwimmer Tanja</cp:lastModifiedBy>
  <cp:revision>192</cp:revision>
  <cp:lastPrinted>2018-07-10T08:32:41Z</cp:lastPrinted>
  <dcterms:created xsi:type="dcterms:W3CDTF">2015-01-26T16:08:39Z</dcterms:created>
  <dcterms:modified xsi:type="dcterms:W3CDTF">2019-11-26T15:23:03Z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0x01010036A6C6737B667F4CA11AB933AF896C68</vt:lpwstr>
  </property>
</Properties>
</file>