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9476E-4D7A-47F5-AE6E-CB3BF0C86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39241B-09D1-42AE-9F5F-E93B3BD2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A811FA-23EC-436D-8DD2-74F54E21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3F544C-2E25-41C1-BB80-98AF3234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4B3EAF-32B9-47CF-92B7-9419FD85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48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AE5F2-D260-4422-9F03-EB57DD94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8892A9C-EEB7-453D-8FA6-E3D4ABA15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4D8B8-B8E2-408A-AAC4-4DE97EF1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07742C-30D6-42BB-B7A1-8CCCFC92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4ED214-83D2-49CC-99F8-BF239FA5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31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C22B0D-421F-47B7-9C54-8A2003260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F6C97E-08A8-4E56-8CA1-6EC17A02F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51C361-B9F0-499A-BB54-268B3928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E2DF5C-8ED5-4A5D-A5D3-A38AE290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CB52FE-9E77-4D20-A8C0-C8E4EC00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7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04B64-018B-46C8-9F80-5C1378E6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B922-85E1-461A-9F08-136720EE6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94F611-11B7-4DFD-B622-26BD9B4F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B069E7-EB66-4BD2-8C74-5E44F680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BE66B7-C469-467A-9E0B-206BE0A9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93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F60B0-1CA3-42DB-A2BC-D82EA6EF7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12F15C-AFB3-4FC5-A586-71C70D6F4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488DA2-CA6A-48E2-A116-48BCFCF4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DE093-9D89-4695-B4C1-576AFF35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A2A88E-B82B-4465-8391-EC90B937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46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54A54-16DB-4DD9-8AD6-BD006B08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8884C4-2C66-4C2E-9105-32E2F5E8B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752073-0DC9-4CCC-8C86-B9B76F8C1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A5B73C-59AF-47AC-9F19-63CD76BC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4ADA2-AD99-458E-B654-A5D8C2BD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B37C00-0D3D-4558-B8F5-C702A413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9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0F643-2F3A-4166-A608-F75CC8AA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34789C-AB89-4463-BB21-45667632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18C7B7-5AEC-4F47-93F3-B56A26E04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F43358-3588-4D72-95C7-237E11D64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AEED2A-D135-4AAF-BBD5-4C0350492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2AEE8D-76E4-4DF8-82AD-B508B46E0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A073F2-7BE0-4F5E-9E49-AA726165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F227328-A8AC-4D25-A8FC-6830126D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8659E-00BB-4037-9FE7-A2E761DA7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3E6D432-F70E-4525-A0DF-FA0B4A9F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C49F0B-410B-4B79-9421-339CA45A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8A6AFE-F561-4DA5-A929-DB909CC3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57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70938D-DDEB-451C-8288-9CC4EDFA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706365-45AB-408D-88BC-658CB48F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AEFA6C-346C-478F-B36B-4BA7B7E4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8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F4583-F83D-4E10-BCA8-3CCA20314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C9CB89-FF1A-4C5A-A468-58CB76C8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43AD02-46B2-4EE2-9BD5-B46295E37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158489-8C7D-49E2-A94D-48BB903A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E6C887-E1E9-4B88-9D88-0728DDEDA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9CD02E-7315-47EA-A3E1-FE8D14A9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1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547D4-A38D-412C-A762-D8178110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7D3212-982B-4BF8-82BE-BE8564BBA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9D8D0-773B-4E9E-9EE3-2455847A8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AFE5FC-35DE-48ED-B8BB-2A55B7EE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DA1278-6307-4B1E-AB87-C88F65D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30E4EF-F5BC-4869-BB58-6960DAF9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5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A415C3-9801-4000-85FF-0B6F8599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EF5BA6-07D3-4B00-9799-7AC1D2D91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EDD491-8BE3-4FFC-B31B-3367604B0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E7A1-C6B9-4A7A-90C7-C205A0BD9789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451391-EEED-4D44-98FC-6AF3D5194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F0B1B8-3363-40B7-9E67-15653BFA4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DF34-0ED1-4508-BB1C-9EFD2F49EA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635D2C-93FB-4CDE-B278-F6677AB7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sz="3100" dirty="0">
                <a:solidFill>
                  <a:schemeClr val="accent1"/>
                </a:solidFill>
              </a:rPr>
              <a:t>Alpenkäse Bregenzerwald</a:t>
            </a:r>
            <a:br>
              <a:rPr lang="de-DE" sz="3100" dirty="0">
                <a:solidFill>
                  <a:schemeClr val="accent1"/>
                </a:solidFill>
              </a:rPr>
            </a:br>
            <a:br>
              <a:rPr lang="de-DE" sz="3100" dirty="0">
                <a:solidFill>
                  <a:schemeClr val="accent1"/>
                </a:solidFill>
              </a:rPr>
            </a:br>
            <a:r>
              <a:rPr lang="de-DE" sz="3100" b="1" dirty="0">
                <a:solidFill>
                  <a:schemeClr val="accent1"/>
                </a:solidFill>
              </a:rPr>
              <a:t>Betriebsvorstellung Bedeutung für die Region</a:t>
            </a:r>
            <a:endParaRPr lang="de-DE" sz="31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889FA310-7653-44A7-AB18-C4321329D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62945"/>
          </a:xfrm>
        </p:spPr>
        <p:txBody>
          <a:bodyPr anchor="ctr">
            <a:normAutofit/>
          </a:bodyPr>
          <a:lstStyle/>
          <a:p>
            <a:r>
              <a:rPr lang="de-DE" sz="2400" dirty="0"/>
              <a:t>200 Bauern, Umkreis 25km, mit 14 Mio. kg Milch, größte Käserei im Bregenzerwald</a:t>
            </a:r>
          </a:p>
          <a:p>
            <a:pPr lvl="0"/>
            <a:r>
              <a:rPr lang="de-DE" sz="2400" dirty="0"/>
              <a:t>2013 Neubau Sennerei mit Käsekeller</a:t>
            </a:r>
          </a:p>
          <a:p>
            <a:r>
              <a:rPr lang="de-DE" sz="2400" dirty="0"/>
              <a:t>2016 Anschaffung einer PV Anlage </a:t>
            </a:r>
          </a:p>
          <a:p>
            <a:pPr marL="457200" lvl="1" indent="0">
              <a:buNone/>
            </a:pPr>
            <a:r>
              <a:rPr lang="de-DE" dirty="0"/>
              <a:t>parallel zur Attika, dadurch 8% Leistungsverlust jährlich</a:t>
            </a:r>
          </a:p>
          <a:p>
            <a:pPr lvl="0"/>
            <a:endParaRPr lang="de-DE" sz="2400" dirty="0"/>
          </a:p>
          <a:p>
            <a:pPr marL="0" indent="0">
              <a:buNone/>
            </a:pPr>
            <a:r>
              <a:rPr lang="de-DE" sz="2400" u="sng" dirty="0"/>
              <a:t>2 Projekte ländliche Entwicklung:</a:t>
            </a:r>
          </a:p>
          <a:p>
            <a:pPr lvl="0"/>
            <a:r>
              <a:rPr lang="de-DE" sz="2400" dirty="0"/>
              <a:t>2018 Käse schneiden, reiben, verpacken</a:t>
            </a:r>
          </a:p>
          <a:p>
            <a:pPr lvl="0"/>
            <a:r>
              <a:rPr lang="de-DE" sz="2400" dirty="0"/>
              <a:t>2019 </a:t>
            </a:r>
            <a:r>
              <a:rPr lang="de-DE" sz="2400" dirty="0" err="1"/>
              <a:t>Butterei</a:t>
            </a:r>
            <a:endParaRPr lang="de-DE" sz="2400" dirty="0"/>
          </a:p>
          <a:p>
            <a:pPr marL="0" lvl="0" indent="0">
              <a:buNone/>
            </a:pP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196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1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4A0619-7C74-4FC9-A2B4-35090037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b="1" dirty="0">
                <a:solidFill>
                  <a:schemeClr val="accent1"/>
                </a:solidFill>
              </a:rPr>
              <a:t>Vermarktung Chancen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BFFCA2-5C04-4016-82D3-42CC7E27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5344644"/>
          </a:xfrm>
        </p:spPr>
        <p:txBody>
          <a:bodyPr anchor="ctr">
            <a:normAutofit/>
          </a:bodyPr>
          <a:lstStyle/>
          <a:p>
            <a:r>
              <a:rPr lang="de-DE" sz="2200" dirty="0"/>
              <a:t>6 Sennereiläden: Kontakt zum Kunden</a:t>
            </a:r>
          </a:p>
          <a:p>
            <a:pPr marL="457200" lvl="1" indent="0">
              <a:buNone/>
            </a:pPr>
            <a:r>
              <a:rPr lang="de-DE" sz="2200" dirty="0"/>
              <a:t>Sehnsucht nach glaubwürdiger Herkunft</a:t>
            </a:r>
          </a:p>
          <a:p>
            <a:r>
              <a:rPr lang="de-DE" sz="2200" dirty="0"/>
              <a:t>Lebensmittelkennzeichnung: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AMA Gütesiegel </a:t>
            </a:r>
          </a:p>
          <a:p>
            <a:pPr marL="457200" lvl="1" indent="0">
              <a:buNone/>
            </a:pPr>
            <a:r>
              <a:rPr lang="de-DE" sz="2200" dirty="0"/>
              <a:t>(rot/</a:t>
            </a:r>
            <a:r>
              <a:rPr lang="de-DE" sz="2200" dirty="0" err="1"/>
              <a:t>weiss</a:t>
            </a:r>
            <a:r>
              <a:rPr lang="de-DE" sz="2200" dirty="0"/>
              <a:t>/rot, Schwarz/</a:t>
            </a:r>
            <a:r>
              <a:rPr lang="de-DE" sz="2200" dirty="0" err="1"/>
              <a:t>weiss</a:t>
            </a:r>
            <a:r>
              <a:rPr lang="de-DE" sz="2200" dirty="0"/>
              <a:t>/schwarz, blau/</a:t>
            </a:r>
            <a:r>
              <a:rPr lang="de-DE" sz="2200" dirty="0" err="1"/>
              <a:t>weiss</a:t>
            </a:r>
            <a:r>
              <a:rPr lang="de-DE" sz="2200" dirty="0"/>
              <a:t>/blau)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3 G- Strategie (gehalten, gefüttert, gemolken) oder (gehalten, gefüttert, geschlachtet)</a:t>
            </a:r>
          </a:p>
          <a:p>
            <a:pPr lvl="1"/>
            <a:r>
              <a:rPr lang="de-DE" sz="2200" dirty="0"/>
              <a:t>bei Fleisch: gefüttert, geschlachtet, verarbeitet</a:t>
            </a:r>
          </a:p>
          <a:p>
            <a:pPr lvl="1"/>
            <a:r>
              <a:rPr lang="de-DE" sz="2200" dirty="0"/>
              <a:t>bei Milch: gewonnen, verarbeitet, transportiert:</a:t>
            </a:r>
          </a:p>
          <a:p>
            <a:pPr marL="457200" lvl="1" indent="0">
              <a:buNone/>
            </a:pPr>
            <a:r>
              <a:rPr lang="de-DE" sz="2200" b="1" dirty="0"/>
              <a:t>3 Länderwappen als einfache Kontrolle für jeden Konsumenten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771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0408B8-B991-45B9-8CD5-92249543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53" y="788565"/>
            <a:ext cx="4085435" cy="5105558"/>
          </a:xfrm>
        </p:spPr>
        <p:txBody>
          <a:bodyPr>
            <a:normAutofit/>
          </a:bodyPr>
          <a:lstStyle/>
          <a:p>
            <a:pPr algn="r"/>
            <a:r>
              <a:rPr lang="de-DE" sz="3600" b="1" dirty="0">
                <a:solidFill>
                  <a:schemeClr val="accent1"/>
                </a:solidFill>
              </a:rPr>
              <a:t>Grundlagensicherung Nachhaltigkeit</a:t>
            </a:r>
            <a:endParaRPr lang="de-DE" sz="36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F311D5-B2F2-48FE-879C-92E957441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18" y="963877"/>
            <a:ext cx="6404282" cy="504264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Kostennachteil aufgrund Kleistrukturiertheit</a:t>
            </a:r>
          </a:p>
          <a:p>
            <a:pPr lvl="0">
              <a:lnSpc>
                <a:spcPct val="150000"/>
              </a:lnSpc>
            </a:pPr>
            <a:r>
              <a:rPr lang="de-DE" sz="2400" dirty="0"/>
              <a:t>Milchsammlung</a:t>
            </a:r>
          </a:p>
          <a:p>
            <a:pPr lvl="0">
              <a:lnSpc>
                <a:spcPct val="150000"/>
              </a:lnSpc>
            </a:pPr>
            <a:r>
              <a:rPr lang="de-DE" sz="2400" dirty="0"/>
              <a:t>Bewirtschaftung von </a:t>
            </a:r>
            <a:r>
              <a:rPr lang="de-DE" sz="2400" dirty="0" err="1"/>
              <a:t>Vorsäß</a:t>
            </a:r>
            <a:r>
              <a:rPr lang="de-DE" sz="2400" dirty="0"/>
              <a:t>, Alpe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Bezug Fläche/ Viehbesatz: Alibiberechnungen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Milchmengenregelung: „Rückzug“ der Politik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777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E97B98-5B3C-4A22-B556-31E638C2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b="1">
                <a:solidFill>
                  <a:schemeClr val="accent1"/>
                </a:solidFill>
              </a:rPr>
              <a:t>Ländliche Entwicklung</a:t>
            </a:r>
            <a:endParaRPr lang="de-DE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6FCF9A-542C-4090-AEDD-2BA7D47E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847288"/>
            <a:ext cx="6377769" cy="50468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Diversifizierung </a:t>
            </a:r>
          </a:p>
          <a:p>
            <a:pPr marL="0" indent="0">
              <a:buNone/>
            </a:pPr>
            <a:r>
              <a:rPr lang="de-DE" sz="2400" dirty="0"/>
              <a:t>(vor 20 Jahren Direktvermarktung) </a:t>
            </a:r>
          </a:p>
          <a:p>
            <a:pPr marL="0" indent="0">
              <a:buNone/>
            </a:pPr>
            <a:r>
              <a:rPr lang="de-DE" sz="2400" dirty="0"/>
              <a:t>-&gt; Arbeitsüberlastung, „Bauer sucht Frau“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Zusammenarbeit: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/>
              <a:t>Ausbildung LWS Schule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/>
              <a:t>Fütterungsberatung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/>
              <a:t>Betriebswirtschaft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/>
              <a:t>Bauberatung mit Betriebskonzept </a:t>
            </a:r>
          </a:p>
          <a:p>
            <a:pPr marL="0" lvl="0" indent="0">
              <a:buNone/>
            </a:pPr>
            <a:r>
              <a:rPr lang="de-DE" sz="2400" b="1" u="sng" dirty="0"/>
              <a:t>ohne Abstimmung mit der Sennerei?!</a:t>
            </a:r>
            <a:endParaRPr lang="de-DE" sz="2400" b="1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1150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CD4BD2-D497-4B5C-82F9-FF9DE8A5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b="1" dirty="0">
                <a:solidFill>
                  <a:schemeClr val="accent1"/>
                </a:solidFill>
              </a:rPr>
              <a:t>Wünsche für die Zukunft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67E810-598B-477E-A279-3ECEB3DE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11728"/>
            <a:ext cx="6441378" cy="5763237"/>
          </a:xfrm>
        </p:spPr>
        <p:txBody>
          <a:bodyPr anchor="ctr">
            <a:normAutofit/>
          </a:bodyPr>
          <a:lstStyle/>
          <a:p>
            <a:pPr lvl="0"/>
            <a:r>
              <a:rPr lang="de-DE" sz="1900" dirty="0"/>
              <a:t>mutiges Eintreten für Ehrlichkeit- nicht alles was erlaubt ist darf man machen (Bio Äpfel aus Südafrika)</a:t>
            </a:r>
          </a:p>
          <a:p>
            <a:pPr lvl="0"/>
            <a:r>
              <a:rPr lang="de-DE" sz="1900" dirty="0"/>
              <a:t>Kundenerwartungen ernst nehmen:</a:t>
            </a:r>
          </a:p>
          <a:p>
            <a:pPr marL="457200" lvl="1" indent="0">
              <a:buNone/>
            </a:pPr>
            <a:r>
              <a:rPr lang="de-DE" sz="1900" dirty="0"/>
              <a:t>wirksame Bekämpfung von Massentierhaltung</a:t>
            </a:r>
          </a:p>
          <a:p>
            <a:pPr marL="457200" lvl="1" indent="0">
              <a:buNone/>
            </a:pPr>
            <a:r>
              <a:rPr lang="de-DE" sz="1900" dirty="0"/>
              <a:t>Mineraldüngereinsatz</a:t>
            </a:r>
          </a:p>
          <a:p>
            <a:pPr marL="457200" lvl="1" indent="0">
              <a:buNone/>
            </a:pPr>
            <a:r>
              <a:rPr lang="de-DE" sz="1900" dirty="0"/>
              <a:t>Milchaustauscher für Kälberaufzucht</a:t>
            </a:r>
          </a:p>
          <a:p>
            <a:pPr marL="0" indent="0">
              <a:buNone/>
            </a:pPr>
            <a:endParaRPr lang="de-DE" sz="1900" dirty="0"/>
          </a:p>
          <a:p>
            <a:pPr lvl="0"/>
            <a:r>
              <a:rPr lang="de-DE" sz="1900" dirty="0"/>
              <a:t>mehr Transparenz, weniger Ausnahmen:</a:t>
            </a:r>
          </a:p>
          <a:p>
            <a:pPr lvl="1"/>
            <a:r>
              <a:rPr lang="de-DE" sz="1900" dirty="0"/>
              <a:t>S- Klassenberechnung geometrisch ist für einen Bauern nicht nachvollziehbar</a:t>
            </a:r>
          </a:p>
          <a:p>
            <a:pPr lvl="1"/>
            <a:r>
              <a:rPr lang="de-DE" sz="1900" dirty="0"/>
              <a:t>Lohnberechnung eines Arbeitnehmers für keinen AN nachzurechnen</a:t>
            </a:r>
          </a:p>
          <a:p>
            <a:pPr lvl="1"/>
            <a:r>
              <a:rPr lang="de-DE" sz="1900" dirty="0"/>
              <a:t>Vignettenbefreiung (?!) Sinn- oder Unsinn?</a:t>
            </a:r>
          </a:p>
          <a:p>
            <a:pPr marL="0" indent="0" algn="ctr">
              <a:buNone/>
            </a:pPr>
            <a:r>
              <a:rPr lang="de-DE" sz="2000" b="1" dirty="0"/>
              <a:t>Dadurch weniger Bürokratie, mehr Vertrauen der Bürger/ Mitglieder.</a:t>
            </a:r>
          </a:p>
        </p:txBody>
      </p:sp>
    </p:spTree>
    <p:extLst>
      <p:ext uri="{BB962C8B-B14F-4D97-AF65-F5344CB8AC3E}">
        <p14:creationId xmlns:p14="http://schemas.microsoft.com/office/powerpoint/2010/main" val="9998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Breitbild</PresentationFormat>
  <Paragraphs>48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Alpenkäse Bregenzerwald  Betriebsvorstellung Bedeutung für die Region</vt:lpstr>
      <vt:lpstr>Vermarktung Chancen</vt:lpstr>
      <vt:lpstr>Grundlagensicherung Nachhaltigkeit</vt:lpstr>
      <vt:lpstr>Ländliche Entwicklung</vt:lpstr>
      <vt:lpstr>Wünsche für die Zukunft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Hermann Metzler - Alpenkaese Bregenzerwald</dc:creator>
  <cp:lastModifiedBy>Hermann Metzler - Alpenkaese Bregenzerwald</cp:lastModifiedBy>
  <cp:revision>13</cp:revision>
  <cp:lastPrinted>2019-12-17T08:09:10Z</cp:lastPrinted>
  <dcterms:created xsi:type="dcterms:W3CDTF">2019-12-17T08:04:53Z</dcterms:created>
  <dcterms:modified xsi:type="dcterms:W3CDTF">2020-01-13T15:03:30Z</dcterms:modified>
</cp:coreProperties>
</file>