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9" r:id="rId6"/>
    <p:sldId id="264" r:id="rId7"/>
    <p:sldId id="262" r:id="rId8"/>
    <p:sldId id="263" r:id="rId9"/>
    <p:sldId id="266" r:id="rId10"/>
    <p:sldId id="270" r:id="rId11"/>
    <p:sldId id="267" r:id="rId12"/>
    <p:sldId id="268" r:id="rId13"/>
  </p:sldIdLst>
  <p:sldSz cx="9144000" cy="6858000" type="screen4x3"/>
  <p:notesSz cx="6794500" cy="99314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D20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71" autoAdjust="0"/>
  </p:normalViewPr>
  <p:slideViewPr>
    <p:cSldViewPr>
      <p:cViewPr varScale="1">
        <p:scale>
          <a:sx n="120" d="100"/>
          <a:sy n="120" d="100"/>
        </p:scale>
        <p:origin x="138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E054C8-42BC-44FE-A479-63B00C4ACAAF}" type="datetimeFigureOut">
              <a:rPr lang="de-DE" smtClean="0"/>
              <a:pPr/>
              <a:t>14.01.2020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167055-B19B-47E1-838B-5429D90769C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F53C1-BCA4-4018-8875-9229B1E4AFA2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8400"/>
          </a:xfrm>
        </p:spPr>
        <p:txBody>
          <a:bodyPr anchor="b" anchorCtr="0">
            <a:normAutofit/>
          </a:bodyPr>
          <a:lstStyle>
            <a:lvl1pPr algn="ctr">
              <a:defRPr lang="de-DE" sz="33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0" y="1990521"/>
            <a:ext cx="9144000" cy="4870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8" name="Rechteck 7"/>
          <p:cNvSpPr/>
          <p:nvPr userDrawn="1"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 userDrawn="1"/>
        </p:nvSpPr>
        <p:spPr>
          <a:xfrm>
            <a:off x="0" y="1412776"/>
            <a:ext cx="9144000" cy="5760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92407" y="-3321"/>
            <a:ext cx="3348000" cy="6310800"/>
          </a:xfrm>
          <a:solidFill>
            <a:schemeClr val="bg2"/>
          </a:solidFill>
        </p:spPr>
        <p:txBody>
          <a:bodyPr anchor="ctr">
            <a:normAutofit/>
          </a:bodyPr>
          <a:lstStyle>
            <a:lvl1pPr algn="l">
              <a:defRPr sz="3300" b="1">
                <a:solidFill>
                  <a:srgbClr val="000000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0" y="0"/>
            <a:ext cx="5724128" cy="6489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Unbenannt-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06" y="5706"/>
            <a:ext cx="9144000" cy="68365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0"/>
          </p:nvPr>
        </p:nvSpPr>
        <p:spPr>
          <a:xfrm>
            <a:off x="467543" y="1436914"/>
            <a:ext cx="3009600" cy="4702629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8400"/>
          </a:xfrm>
        </p:spPr>
        <p:txBody>
          <a:bodyPr anchor="ctr" anchorCtr="0">
            <a:normAutofit/>
          </a:bodyPr>
          <a:lstStyle>
            <a:lvl1pPr algn="ctr">
              <a:defRPr lang="de-DE" sz="33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0" y="1412775"/>
            <a:ext cx="9144000" cy="5445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8" name="Rechteck 7"/>
          <p:cNvSpPr/>
          <p:nvPr userDrawn="1"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 descr="lk_vorarlberg_PPjpg.jp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7649295" y="6508676"/>
            <a:ext cx="1060704" cy="234696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B5D209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4" name="Datumsplatzhalter 3"/>
          <p:cNvSpPr txBox="1">
            <a:spLocks/>
          </p:cNvSpPr>
          <p:nvPr/>
        </p:nvSpPr>
        <p:spPr>
          <a:xfrm>
            <a:off x="345600" y="656283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Bearbeiter/ Folie </a:t>
            </a:r>
            <a:fld id="{152EF2C6-3A9C-420D-A45F-53505422A816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Fußzeilenplatzhalter 4"/>
          <p:cNvSpPr txBox="1">
            <a:spLocks/>
          </p:cNvSpPr>
          <p:nvPr/>
        </p:nvSpPr>
        <p:spPr>
          <a:xfrm>
            <a:off x="2368800" y="6557752"/>
            <a:ext cx="5328592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Unsere Land- und Forstwirtschaft. </a:t>
            </a:r>
            <a:r>
              <a:rPr kumimoji="0" lang="de-AT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Wertvoll fürs Land. </a:t>
            </a:r>
            <a:endParaRPr kumimoji="0" lang="de-DE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6" name="Gerade Verbindung 15"/>
          <p:cNvCxnSpPr/>
          <p:nvPr/>
        </p:nvCxnSpPr>
        <p:spPr>
          <a:xfrm>
            <a:off x="-8021" y="6525344"/>
            <a:ext cx="7604357" cy="0"/>
          </a:xfrm>
          <a:prstGeom prst="line">
            <a:avLst/>
          </a:prstGeom>
          <a:ln w="31750">
            <a:solidFill>
              <a:srgbClr val="B5D2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>
            <a:off x="7884368" y="6525344"/>
            <a:ext cx="1259632" cy="0"/>
          </a:xfrm>
          <a:prstGeom prst="line">
            <a:avLst/>
          </a:prstGeom>
          <a:ln w="31750">
            <a:solidFill>
              <a:srgbClr val="B5D2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2" r:id="rId10"/>
    <p:sldLayoutId id="2147483660" r:id="rId11"/>
    <p:sldLayoutId id="2147483661" r:id="rId12"/>
    <p:sldLayoutId id="2147483658" r:id="rId13"/>
    <p:sldLayoutId id="2147483659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3300" b="1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None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273050" indent="-273050" algn="l" defTabSz="914400" rtl="0" eaLnBrk="1" latinLnBrk="0" hangingPunct="1">
        <a:spcBef>
          <a:spcPts val="1200"/>
        </a:spcBef>
        <a:buClr>
          <a:schemeClr val="accent1"/>
        </a:buClr>
        <a:buFont typeface="Wingdings" pitchFamily="2" charset="2"/>
        <a:buChar char="§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534988" indent="-261938" algn="l" defTabSz="914400" rtl="0" eaLnBrk="1" latinLnBrk="0" hangingPunct="1">
        <a:spcBef>
          <a:spcPts val="1200"/>
        </a:spcBef>
        <a:buClr>
          <a:schemeClr val="accent1"/>
        </a:buClr>
        <a:buSzPct val="115000"/>
        <a:buFont typeface="Arial" pitchFamily="34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808038" indent="-273050" algn="l" defTabSz="914400" rtl="0" eaLnBrk="1" latinLnBrk="0" hangingPunct="1">
        <a:spcBef>
          <a:spcPts val="1200"/>
        </a:spcBef>
        <a:buClr>
          <a:schemeClr val="accent1"/>
        </a:buClr>
        <a:buSzPct val="115000"/>
        <a:buFont typeface="Arial" pitchFamily="34" charset="0"/>
        <a:buChar char="–"/>
        <a:tabLst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1081088" indent="-273050" algn="l" defTabSz="914400" rtl="0" eaLnBrk="1" latinLnBrk="0" hangingPunct="1">
        <a:spcBef>
          <a:spcPts val="1200"/>
        </a:spcBef>
        <a:buClr>
          <a:schemeClr val="accent1"/>
        </a:buClr>
        <a:buSzPct val="115000"/>
        <a:buFont typeface="Arial" pitchFamily="34" charset="0"/>
        <a:buChar char="»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ÖPUL- relevante Maßnahmen in VBG</a:t>
            </a:r>
            <a:endParaRPr lang="de-AT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543277"/>
              </p:ext>
            </p:extLst>
          </p:nvPr>
        </p:nvGraphicFramePr>
        <p:xfrm>
          <a:off x="683567" y="1417641"/>
          <a:ext cx="4536505" cy="51076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43602">
                  <a:extLst>
                    <a:ext uri="{9D8B030D-6E8A-4147-A177-3AD203B41FA5}">
                      <a16:colId xmlns:a16="http://schemas.microsoft.com/office/drawing/2014/main" val="2627550390"/>
                    </a:ext>
                  </a:extLst>
                </a:gridCol>
                <a:gridCol w="1292903">
                  <a:extLst>
                    <a:ext uri="{9D8B030D-6E8A-4147-A177-3AD203B41FA5}">
                      <a16:colId xmlns:a16="http://schemas.microsoft.com/office/drawing/2014/main" val="55103997"/>
                    </a:ext>
                  </a:extLst>
                </a:gridCol>
              </a:tblGrid>
              <a:tr h="232168">
                <a:tc>
                  <a:txBody>
                    <a:bodyPr/>
                    <a:lstStyle/>
                    <a:p>
                      <a:pPr algn="l" fontAlgn="ctr"/>
                      <a:r>
                        <a:rPr lang="de-AT" sz="1000" b="1" u="none" strike="noStrike" dirty="0">
                          <a:effectLst/>
                        </a:rPr>
                        <a:t>ÖPUL </a:t>
                      </a:r>
                      <a:r>
                        <a:rPr lang="de-AT" sz="1000" b="1" u="none" strike="noStrike" dirty="0" smtClean="0">
                          <a:effectLst/>
                        </a:rPr>
                        <a:t>Maßnahmen 2018</a:t>
                      </a:r>
                      <a:endParaRPr lang="de-A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6" marR="7676" marT="76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1" u="none" strike="noStrike" dirty="0">
                          <a:effectLst/>
                        </a:rPr>
                        <a:t>Abgeltung Mio. Euro</a:t>
                      </a:r>
                      <a:endParaRPr lang="de-A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6" marR="7676" marT="7676" marB="0" anchor="ctr"/>
                </a:tc>
                <a:extLst>
                  <a:ext uri="{0D108BD9-81ED-4DB2-BD59-A6C34878D82A}">
                    <a16:rowId xmlns:a16="http://schemas.microsoft.com/office/drawing/2014/main" val="368971823"/>
                  </a:ext>
                </a:extLst>
              </a:tr>
              <a:tr h="232168">
                <a:tc>
                  <a:txBody>
                    <a:bodyPr/>
                    <a:lstStyle/>
                    <a:p>
                      <a:pPr algn="l" fontAlgn="ctr"/>
                      <a:r>
                        <a:rPr lang="de-AT" sz="1000" u="none" strike="noStrike">
                          <a:effectLst/>
                        </a:rPr>
                        <a:t>Naturschutz</a:t>
                      </a:r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6" marR="7676" marT="767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000" u="none" strike="noStrike">
                          <a:effectLst/>
                        </a:rPr>
                        <a:t>3,398  </a:t>
                      </a:r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6" marR="7676" marT="7676" marB="0" anchor="ctr"/>
                </a:tc>
                <a:extLst>
                  <a:ext uri="{0D108BD9-81ED-4DB2-BD59-A6C34878D82A}">
                    <a16:rowId xmlns:a16="http://schemas.microsoft.com/office/drawing/2014/main" val="1301831398"/>
                  </a:ext>
                </a:extLst>
              </a:tr>
              <a:tr h="232168">
                <a:tc>
                  <a:txBody>
                    <a:bodyPr/>
                    <a:lstStyle/>
                    <a:p>
                      <a:pPr algn="l" fontAlgn="ctr"/>
                      <a:r>
                        <a:rPr lang="de-AT" sz="1000" u="none" strike="noStrike">
                          <a:effectLst/>
                        </a:rPr>
                        <a:t>Alpung und Behirtung </a:t>
                      </a:r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6" marR="7676" marT="767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000" u="none" strike="noStrike">
                          <a:effectLst/>
                        </a:rPr>
                        <a:t>2,887  </a:t>
                      </a:r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6" marR="7676" marT="7676" marB="0" anchor="ctr"/>
                </a:tc>
                <a:extLst>
                  <a:ext uri="{0D108BD9-81ED-4DB2-BD59-A6C34878D82A}">
                    <a16:rowId xmlns:a16="http://schemas.microsoft.com/office/drawing/2014/main" val="2624968137"/>
                  </a:ext>
                </a:extLst>
              </a:tr>
              <a:tr h="232168">
                <a:tc>
                  <a:txBody>
                    <a:bodyPr/>
                    <a:lstStyle/>
                    <a:p>
                      <a:pPr algn="l" fontAlgn="ctr"/>
                      <a:r>
                        <a:rPr lang="de-AT" sz="1000" u="none" strike="noStrike">
                          <a:effectLst/>
                        </a:rPr>
                        <a:t>Silageverzicht </a:t>
                      </a:r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6" marR="7676" marT="767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000" u="none" strike="noStrike">
                          <a:effectLst/>
                        </a:rPr>
                        <a:t>2,031  </a:t>
                      </a:r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6" marR="7676" marT="7676" marB="0" anchor="ctr"/>
                </a:tc>
                <a:extLst>
                  <a:ext uri="{0D108BD9-81ED-4DB2-BD59-A6C34878D82A}">
                    <a16:rowId xmlns:a16="http://schemas.microsoft.com/office/drawing/2014/main" val="3303602232"/>
                  </a:ext>
                </a:extLst>
              </a:tr>
              <a:tr h="232168">
                <a:tc>
                  <a:txBody>
                    <a:bodyPr/>
                    <a:lstStyle/>
                    <a:p>
                      <a:pPr algn="l" fontAlgn="ctr"/>
                      <a:r>
                        <a:rPr lang="de-AT" sz="1000" u="none" strike="noStrike">
                          <a:effectLst/>
                        </a:rPr>
                        <a:t>Umweltgerechte Bewirtschaftung</a:t>
                      </a:r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6" marR="7676" marT="767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000" u="none" strike="noStrike">
                          <a:effectLst/>
                        </a:rPr>
                        <a:t>1,704  </a:t>
                      </a:r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6" marR="7676" marT="7676" marB="0" anchor="ctr"/>
                </a:tc>
                <a:extLst>
                  <a:ext uri="{0D108BD9-81ED-4DB2-BD59-A6C34878D82A}">
                    <a16:rowId xmlns:a16="http://schemas.microsoft.com/office/drawing/2014/main" val="2294951665"/>
                  </a:ext>
                </a:extLst>
              </a:tr>
              <a:tr h="232168">
                <a:tc>
                  <a:txBody>
                    <a:bodyPr/>
                    <a:lstStyle/>
                    <a:p>
                      <a:pPr algn="l" fontAlgn="ctr"/>
                      <a:r>
                        <a:rPr lang="de-AT" sz="1000" u="none" strike="noStrike" dirty="0">
                          <a:effectLst/>
                        </a:rPr>
                        <a:t>Tierschutz - Weide</a:t>
                      </a:r>
                      <a:endParaRPr lang="de-A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6" marR="7676" marT="767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000" u="none" strike="noStrike">
                          <a:effectLst/>
                        </a:rPr>
                        <a:t>1,583  </a:t>
                      </a:r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6" marR="7676" marT="7676" marB="0" anchor="ctr"/>
                </a:tc>
                <a:extLst>
                  <a:ext uri="{0D108BD9-81ED-4DB2-BD59-A6C34878D82A}">
                    <a16:rowId xmlns:a16="http://schemas.microsoft.com/office/drawing/2014/main" val="4237255110"/>
                  </a:ext>
                </a:extLst>
              </a:tr>
              <a:tr h="232168">
                <a:tc>
                  <a:txBody>
                    <a:bodyPr/>
                    <a:lstStyle/>
                    <a:p>
                      <a:pPr algn="l" fontAlgn="ctr"/>
                      <a:r>
                        <a:rPr lang="de-AT" sz="1000" u="none" strike="noStrike">
                          <a:effectLst/>
                        </a:rPr>
                        <a:t>Biologische Wirtschaftsweise</a:t>
                      </a:r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6" marR="7676" marT="767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000" u="none" strike="noStrike" dirty="0">
                          <a:effectLst/>
                        </a:rPr>
                        <a:t>1,326  </a:t>
                      </a:r>
                      <a:endParaRPr lang="de-A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6" marR="7676" marT="7676" marB="0" anchor="ctr"/>
                </a:tc>
                <a:extLst>
                  <a:ext uri="{0D108BD9-81ED-4DB2-BD59-A6C34878D82A}">
                    <a16:rowId xmlns:a16="http://schemas.microsoft.com/office/drawing/2014/main" val="781365872"/>
                  </a:ext>
                </a:extLst>
              </a:tr>
              <a:tr h="232168">
                <a:tc>
                  <a:txBody>
                    <a:bodyPr/>
                    <a:lstStyle/>
                    <a:p>
                      <a:pPr algn="l" fontAlgn="ctr"/>
                      <a:r>
                        <a:rPr lang="de-AT" sz="1000" u="none" strike="noStrike">
                          <a:effectLst/>
                        </a:rPr>
                        <a:t>Einschränkung Betriebsmittel</a:t>
                      </a:r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6" marR="7676" marT="767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000" u="none" strike="noStrike">
                          <a:effectLst/>
                        </a:rPr>
                        <a:t>0,907  </a:t>
                      </a:r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6" marR="7676" marT="7676" marB="0" anchor="ctr"/>
                </a:tc>
                <a:extLst>
                  <a:ext uri="{0D108BD9-81ED-4DB2-BD59-A6C34878D82A}">
                    <a16:rowId xmlns:a16="http://schemas.microsoft.com/office/drawing/2014/main" val="1451631634"/>
                  </a:ext>
                </a:extLst>
              </a:tr>
              <a:tr h="232168">
                <a:tc>
                  <a:txBody>
                    <a:bodyPr/>
                    <a:lstStyle/>
                    <a:p>
                      <a:pPr algn="l" fontAlgn="ctr"/>
                      <a:r>
                        <a:rPr lang="de-AT" sz="1000" b="1" u="none" strike="noStrike" dirty="0">
                          <a:effectLst/>
                        </a:rPr>
                        <a:t>BL-Top </a:t>
                      </a:r>
                      <a:r>
                        <a:rPr lang="de-AT" sz="1000" b="1" u="none" strike="noStrike" dirty="0" err="1">
                          <a:effectLst/>
                        </a:rPr>
                        <a:t>up</a:t>
                      </a:r>
                      <a:r>
                        <a:rPr lang="de-AT" sz="1000" b="1" u="none" strike="noStrike" dirty="0">
                          <a:effectLst/>
                        </a:rPr>
                        <a:t> </a:t>
                      </a:r>
                      <a:r>
                        <a:rPr lang="de-AT" sz="1000" u="none" strike="noStrike" dirty="0">
                          <a:effectLst/>
                        </a:rPr>
                        <a:t>- Einschränkung Betriebsmittel</a:t>
                      </a:r>
                      <a:endParaRPr lang="de-A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6" marR="7676" marT="767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000" u="none" strike="noStrike">
                          <a:effectLst/>
                        </a:rPr>
                        <a:t>0,904  </a:t>
                      </a:r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6" marR="7676" marT="7676" marB="0" anchor="ctr"/>
                </a:tc>
                <a:extLst>
                  <a:ext uri="{0D108BD9-81ED-4DB2-BD59-A6C34878D82A}">
                    <a16:rowId xmlns:a16="http://schemas.microsoft.com/office/drawing/2014/main" val="738841827"/>
                  </a:ext>
                </a:extLst>
              </a:tr>
              <a:tr h="232168">
                <a:tc>
                  <a:txBody>
                    <a:bodyPr/>
                    <a:lstStyle/>
                    <a:p>
                      <a:pPr algn="l" fontAlgn="ctr"/>
                      <a:r>
                        <a:rPr lang="de-AT" sz="1000" u="none" strike="noStrike">
                          <a:effectLst/>
                        </a:rPr>
                        <a:t>Bewirtschaftung von Bergmähwiesen </a:t>
                      </a:r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6" marR="7676" marT="767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000" u="none" strike="noStrike">
                          <a:effectLst/>
                        </a:rPr>
                        <a:t>0,447  </a:t>
                      </a:r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6" marR="7676" marT="7676" marB="0" anchor="ctr"/>
                </a:tc>
                <a:extLst>
                  <a:ext uri="{0D108BD9-81ED-4DB2-BD59-A6C34878D82A}">
                    <a16:rowId xmlns:a16="http://schemas.microsoft.com/office/drawing/2014/main" val="1085106369"/>
                  </a:ext>
                </a:extLst>
              </a:tr>
              <a:tr h="232168">
                <a:tc>
                  <a:txBody>
                    <a:bodyPr/>
                    <a:lstStyle/>
                    <a:p>
                      <a:pPr algn="l" fontAlgn="ctr"/>
                      <a:r>
                        <a:rPr lang="de-AT" sz="1000" u="none" strike="noStrike">
                          <a:effectLst/>
                        </a:rPr>
                        <a:t>Erhaltung gefährdeter Nutztierrassen</a:t>
                      </a:r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6" marR="7676" marT="767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000" u="none" strike="noStrike">
                          <a:effectLst/>
                        </a:rPr>
                        <a:t>0,234  </a:t>
                      </a:r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6" marR="7676" marT="7676" marB="0" anchor="ctr"/>
                </a:tc>
                <a:extLst>
                  <a:ext uri="{0D108BD9-81ED-4DB2-BD59-A6C34878D82A}">
                    <a16:rowId xmlns:a16="http://schemas.microsoft.com/office/drawing/2014/main" val="326165322"/>
                  </a:ext>
                </a:extLst>
              </a:tr>
              <a:tr h="2321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>
                          <a:effectLst/>
                        </a:rPr>
                        <a:t>BL-Top up </a:t>
                      </a:r>
                      <a:r>
                        <a:rPr lang="en-US" sz="1000" u="none" strike="noStrike" dirty="0">
                          <a:effectLst/>
                        </a:rPr>
                        <a:t>- </a:t>
                      </a:r>
                      <a:r>
                        <a:rPr lang="en-US" sz="1000" u="none" strike="noStrike" dirty="0" err="1">
                          <a:effectLst/>
                        </a:rPr>
                        <a:t>Alpung</a:t>
                      </a:r>
                      <a:r>
                        <a:rPr lang="en-US" sz="1000" u="none" strike="noStrike" dirty="0">
                          <a:effectLst/>
                        </a:rPr>
                        <a:t> und </a:t>
                      </a:r>
                      <a:r>
                        <a:rPr lang="en-US" sz="1000" u="none" strike="noStrike" dirty="0" err="1">
                          <a:effectLst/>
                        </a:rPr>
                        <a:t>Behirtung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6" marR="7676" marT="767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000" u="none" strike="noStrike">
                          <a:effectLst/>
                        </a:rPr>
                        <a:t>0,203  </a:t>
                      </a:r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6" marR="7676" marT="7676" marB="0" anchor="ctr"/>
                </a:tc>
                <a:extLst>
                  <a:ext uri="{0D108BD9-81ED-4DB2-BD59-A6C34878D82A}">
                    <a16:rowId xmlns:a16="http://schemas.microsoft.com/office/drawing/2014/main" val="2740386575"/>
                  </a:ext>
                </a:extLst>
              </a:tr>
              <a:tr h="232168">
                <a:tc>
                  <a:txBody>
                    <a:bodyPr/>
                    <a:lstStyle/>
                    <a:p>
                      <a:pPr algn="l" fontAlgn="ctr"/>
                      <a:r>
                        <a:rPr lang="de-AT" sz="1000" u="none" strike="noStrike">
                          <a:effectLst/>
                        </a:rPr>
                        <a:t>Tierschutz - Stallhaltung</a:t>
                      </a:r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6" marR="7676" marT="767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000" u="none" strike="noStrike">
                          <a:effectLst/>
                        </a:rPr>
                        <a:t>0,093  </a:t>
                      </a:r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6" marR="7676" marT="7676" marB="0" anchor="ctr"/>
                </a:tc>
                <a:extLst>
                  <a:ext uri="{0D108BD9-81ED-4DB2-BD59-A6C34878D82A}">
                    <a16:rowId xmlns:a16="http://schemas.microsoft.com/office/drawing/2014/main" val="1348429094"/>
                  </a:ext>
                </a:extLst>
              </a:tr>
              <a:tr h="232168">
                <a:tc>
                  <a:txBody>
                    <a:bodyPr/>
                    <a:lstStyle/>
                    <a:p>
                      <a:pPr algn="l" fontAlgn="ctr"/>
                      <a:r>
                        <a:rPr lang="de-AT" sz="1000" b="1" u="none" strike="noStrike" dirty="0">
                          <a:effectLst/>
                        </a:rPr>
                        <a:t>BL-Top </a:t>
                      </a:r>
                      <a:r>
                        <a:rPr lang="de-AT" sz="1000" b="1" u="none" strike="noStrike" dirty="0" err="1">
                          <a:effectLst/>
                        </a:rPr>
                        <a:t>up</a:t>
                      </a:r>
                      <a:r>
                        <a:rPr lang="de-AT" sz="1000" b="1" u="none" strike="noStrike" dirty="0">
                          <a:effectLst/>
                        </a:rPr>
                        <a:t> </a:t>
                      </a:r>
                      <a:r>
                        <a:rPr lang="de-AT" sz="1000" u="none" strike="noStrike" dirty="0">
                          <a:effectLst/>
                        </a:rPr>
                        <a:t>- Bewirtschaftung von Bergmähwiesen</a:t>
                      </a:r>
                      <a:endParaRPr lang="de-A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6" marR="7676" marT="767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000" u="none" strike="noStrike">
                          <a:effectLst/>
                        </a:rPr>
                        <a:t>0,088  </a:t>
                      </a:r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6" marR="7676" marT="7676" marB="0" anchor="ctr"/>
                </a:tc>
                <a:extLst>
                  <a:ext uri="{0D108BD9-81ED-4DB2-BD59-A6C34878D82A}">
                    <a16:rowId xmlns:a16="http://schemas.microsoft.com/office/drawing/2014/main" val="3680154988"/>
                  </a:ext>
                </a:extLst>
              </a:tr>
              <a:tr h="232168">
                <a:tc>
                  <a:txBody>
                    <a:bodyPr/>
                    <a:lstStyle/>
                    <a:p>
                      <a:pPr algn="l" fontAlgn="ctr"/>
                      <a:r>
                        <a:rPr lang="de-AT" sz="1000" u="none" strike="noStrike">
                          <a:effectLst/>
                        </a:rPr>
                        <a:t>Bodennahe Gülleausbringung</a:t>
                      </a:r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6" marR="7676" marT="767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000" u="none" strike="noStrike">
                          <a:effectLst/>
                        </a:rPr>
                        <a:t>0,062  </a:t>
                      </a:r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6" marR="7676" marT="7676" marB="0" anchor="ctr"/>
                </a:tc>
                <a:extLst>
                  <a:ext uri="{0D108BD9-81ED-4DB2-BD59-A6C34878D82A}">
                    <a16:rowId xmlns:a16="http://schemas.microsoft.com/office/drawing/2014/main" val="1733400769"/>
                  </a:ext>
                </a:extLst>
              </a:tr>
              <a:tr h="232168">
                <a:tc>
                  <a:txBody>
                    <a:bodyPr/>
                    <a:lstStyle/>
                    <a:p>
                      <a:pPr algn="l" fontAlgn="ctr"/>
                      <a:r>
                        <a:rPr lang="de-AT" sz="1000" u="none" strike="noStrike">
                          <a:effectLst/>
                        </a:rPr>
                        <a:t>Begrünung - Zwischenfruchtanbau</a:t>
                      </a:r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6" marR="7676" marT="767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000" u="none" strike="noStrike">
                          <a:effectLst/>
                        </a:rPr>
                        <a:t>0,040  </a:t>
                      </a:r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6" marR="7676" marT="7676" marB="0" anchor="ctr"/>
                </a:tc>
                <a:extLst>
                  <a:ext uri="{0D108BD9-81ED-4DB2-BD59-A6C34878D82A}">
                    <a16:rowId xmlns:a16="http://schemas.microsoft.com/office/drawing/2014/main" val="4288984676"/>
                  </a:ext>
                </a:extLst>
              </a:tr>
              <a:tr h="232168">
                <a:tc>
                  <a:txBody>
                    <a:bodyPr/>
                    <a:lstStyle/>
                    <a:p>
                      <a:pPr algn="l" fontAlgn="ctr"/>
                      <a:r>
                        <a:rPr lang="de-AT" sz="1000" u="none" strike="noStrike">
                          <a:effectLst/>
                        </a:rPr>
                        <a:t>Anbau seltener Kulturpflanzen</a:t>
                      </a:r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6" marR="7676" marT="767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000" u="none" strike="noStrike">
                          <a:effectLst/>
                        </a:rPr>
                        <a:t>0,011  </a:t>
                      </a:r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6" marR="7676" marT="7676" marB="0" anchor="ctr"/>
                </a:tc>
                <a:extLst>
                  <a:ext uri="{0D108BD9-81ED-4DB2-BD59-A6C34878D82A}">
                    <a16:rowId xmlns:a16="http://schemas.microsoft.com/office/drawing/2014/main" val="238550254"/>
                  </a:ext>
                </a:extLst>
              </a:tr>
              <a:tr h="232168">
                <a:tc>
                  <a:txBody>
                    <a:bodyPr/>
                    <a:lstStyle/>
                    <a:p>
                      <a:pPr algn="l" fontAlgn="ctr"/>
                      <a:r>
                        <a:rPr lang="de-AT" sz="1000" u="none" strike="noStrike">
                          <a:effectLst/>
                        </a:rPr>
                        <a:t>Erosionsschutz Obst, Wein, Hopfen</a:t>
                      </a:r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6" marR="7676" marT="767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000" u="none" strike="noStrike">
                          <a:effectLst/>
                        </a:rPr>
                        <a:t>0,011  </a:t>
                      </a:r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6" marR="7676" marT="7676" marB="0" anchor="ctr"/>
                </a:tc>
                <a:extLst>
                  <a:ext uri="{0D108BD9-81ED-4DB2-BD59-A6C34878D82A}">
                    <a16:rowId xmlns:a16="http://schemas.microsoft.com/office/drawing/2014/main" val="3369833967"/>
                  </a:ext>
                </a:extLst>
              </a:tr>
              <a:tr h="232168">
                <a:tc>
                  <a:txBody>
                    <a:bodyPr/>
                    <a:lstStyle/>
                    <a:p>
                      <a:pPr algn="l" fontAlgn="ctr"/>
                      <a:r>
                        <a:rPr lang="de-AT" sz="1000" u="none" strike="noStrike">
                          <a:effectLst/>
                        </a:rPr>
                        <a:t>Begrünung - System Immergrün</a:t>
                      </a:r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6" marR="7676" marT="767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000" u="none" strike="noStrike">
                          <a:effectLst/>
                        </a:rPr>
                        <a:t>0,009  </a:t>
                      </a:r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6" marR="7676" marT="7676" marB="0" anchor="ctr"/>
                </a:tc>
                <a:extLst>
                  <a:ext uri="{0D108BD9-81ED-4DB2-BD59-A6C34878D82A}">
                    <a16:rowId xmlns:a16="http://schemas.microsoft.com/office/drawing/2014/main" val="552061683"/>
                  </a:ext>
                </a:extLst>
              </a:tr>
              <a:tr h="232168">
                <a:tc>
                  <a:txBody>
                    <a:bodyPr/>
                    <a:lstStyle/>
                    <a:p>
                      <a:pPr algn="l" fontAlgn="ctr"/>
                      <a:r>
                        <a:rPr lang="de-AT" sz="1000" u="none" strike="noStrike" dirty="0" err="1">
                          <a:effectLst/>
                        </a:rPr>
                        <a:t>Nützlingseinsatz</a:t>
                      </a:r>
                      <a:r>
                        <a:rPr lang="de-AT" sz="1000" u="none" strike="noStrike" dirty="0">
                          <a:effectLst/>
                        </a:rPr>
                        <a:t> im geschützten Anbau</a:t>
                      </a:r>
                      <a:endParaRPr lang="de-A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6" marR="7676" marT="767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000" u="none" strike="noStrike">
                          <a:effectLst/>
                        </a:rPr>
                        <a:t>0,004  </a:t>
                      </a:r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6" marR="7676" marT="7676" marB="0" anchor="ctr"/>
                </a:tc>
                <a:extLst>
                  <a:ext uri="{0D108BD9-81ED-4DB2-BD59-A6C34878D82A}">
                    <a16:rowId xmlns:a16="http://schemas.microsoft.com/office/drawing/2014/main" val="1261896509"/>
                  </a:ext>
                </a:extLst>
              </a:tr>
              <a:tr h="232168">
                <a:tc>
                  <a:txBody>
                    <a:bodyPr/>
                    <a:lstStyle/>
                    <a:p>
                      <a:pPr algn="l" fontAlgn="ctr"/>
                      <a:r>
                        <a:rPr lang="de-AT" sz="1000" u="none" strike="noStrike">
                          <a:effectLst/>
                        </a:rPr>
                        <a:t>Verzicht Fungizide/ Wachstumsregulatoren</a:t>
                      </a:r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6" marR="7676" marT="767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000" u="none" strike="noStrike">
                          <a:effectLst/>
                        </a:rPr>
                        <a:t>0,002  </a:t>
                      </a:r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6" marR="7676" marT="7676" marB="0" anchor="ctr"/>
                </a:tc>
                <a:extLst>
                  <a:ext uri="{0D108BD9-81ED-4DB2-BD59-A6C34878D82A}">
                    <a16:rowId xmlns:a16="http://schemas.microsoft.com/office/drawing/2014/main" val="429287248"/>
                  </a:ext>
                </a:extLst>
              </a:tr>
              <a:tr h="232168">
                <a:tc>
                  <a:txBody>
                    <a:bodyPr/>
                    <a:lstStyle/>
                    <a:p>
                      <a:pPr algn="l" fontAlgn="ctr"/>
                      <a:r>
                        <a:rPr lang="de-AT" sz="1000" u="none" strike="noStrike">
                          <a:effectLst/>
                        </a:rPr>
                        <a:t>Mulch- und Direktsaat (inkl. Strip-Till)</a:t>
                      </a:r>
                      <a:endParaRPr lang="de-A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6" marR="7676" marT="767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000" u="none" strike="noStrike" dirty="0">
                          <a:effectLst/>
                        </a:rPr>
                        <a:t>0,001  </a:t>
                      </a:r>
                      <a:endParaRPr lang="de-A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76" marR="7676" marT="7676" marB="0" anchor="ctr"/>
                </a:tc>
                <a:extLst>
                  <a:ext uri="{0D108BD9-81ED-4DB2-BD59-A6C34878D82A}">
                    <a16:rowId xmlns:a16="http://schemas.microsoft.com/office/drawing/2014/main" val="402148864"/>
                  </a:ext>
                </a:extLst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5796136" y="2420888"/>
            <a:ext cx="2736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Summe: 15,84 Mio. Euro</a:t>
            </a:r>
          </a:p>
          <a:p>
            <a:r>
              <a:rPr lang="de-AT" sz="1000" dirty="0" smtClean="0"/>
              <a:t>davon</a:t>
            </a:r>
            <a:r>
              <a:rPr lang="de-AT" dirty="0" smtClean="0"/>
              <a:t>	1,2 Mio. Top </a:t>
            </a:r>
            <a:r>
              <a:rPr lang="de-AT" dirty="0" err="1" smtClean="0"/>
              <a:t>up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9732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810977" cy="68580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724128" y="1124744"/>
            <a:ext cx="35327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AZ für benachteiligte Gebiete</a:t>
            </a:r>
          </a:p>
          <a:p>
            <a:r>
              <a:rPr lang="de-AT" dirty="0" smtClean="0"/>
              <a:t>2018 VBG</a:t>
            </a:r>
          </a:p>
          <a:p>
            <a:endParaRPr lang="de-AT" dirty="0"/>
          </a:p>
          <a:p>
            <a:r>
              <a:rPr lang="de-AT" dirty="0" smtClean="0"/>
              <a:t>Summe:		15,33 Mio.</a:t>
            </a:r>
          </a:p>
          <a:p>
            <a:r>
              <a:rPr lang="de-AT" dirty="0" smtClean="0"/>
              <a:t>EU-Mittel:	  6,09 Mio.</a:t>
            </a:r>
          </a:p>
          <a:p>
            <a:r>
              <a:rPr lang="de-AT" dirty="0" smtClean="0"/>
              <a:t>Bundesmittel:	  3,74 Mio.</a:t>
            </a:r>
          </a:p>
          <a:p>
            <a:r>
              <a:rPr lang="de-AT" dirty="0" smtClean="0"/>
              <a:t>Landesmittel:	   5,50 Mio.</a:t>
            </a:r>
          </a:p>
          <a:p>
            <a:r>
              <a:rPr lang="de-AT" dirty="0" smtClean="0"/>
              <a:t>TOP-UP	Land	   3,01 Mio.			</a:t>
            </a:r>
          </a:p>
          <a:p>
            <a:endParaRPr lang="de-AT" dirty="0"/>
          </a:p>
          <a:p>
            <a:endParaRPr lang="de-AT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3827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Ausblick Flächenmaßnahmen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dirty="0" smtClean="0"/>
              <a:t>Im Regierungsprogramm verankert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dirty="0" smtClean="0"/>
              <a:t>Arbeitsgruppen ÖPUL und </a:t>
            </a:r>
            <a:r>
              <a:rPr lang="de-AT" dirty="0" smtClean="0"/>
              <a:t>AZ</a:t>
            </a:r>
            <a:endParaRPr lang="de-AT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dirty="0" smtClean="0"/>
              <a:t>Verlängerungsjahr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dirty="0" smtClean="0"/>
              <a:t>Unverzichtbar fürs Einkommen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dirty="0" smtClean="0"/>
              <a:t>Schwerpunkte – Klima, Umwelt, CO2, Biodiversität, Vereinfachung, Wettbewerbsfähigkeit erhalten</a:t>
            </a:r>
          </a:p>
          <a:p>
            <a:pPr lvl="7" indent="0">
              <a:buNone/>
            </a:pPr>
            <a:endParaRPr lang="de-AT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AT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27555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smtClean="0"/>
              <a:t>Flächenmaßnahmen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 smtClean="0"/>
              <a:t>Sicherung der Grundlagen</a:t>
            </a:r>
          </a:p>
          <a:p>
            <a:r>
              <a:rPr lang="de-AT" dirty="0" smtClean="0"/>
              <a:t>Zwischenbilanz LE 14 -20</a:t>
            </a:r>
          </a:p>
          <a:p>
            <a:r>
              <a:rPr lang="de-AT" sz="2000" dirty="0" smtClean="0"/>
              <a:t>Bernhard Jenny</a:t>
            </a:r>
            <a:endParaRPr lang="de-A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LE 14 - 20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556792"/>
            <a:ext cx="8229600" cy="452596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 sz="2400" dirty="0" smtClean="0"/>
              <a:t>25 Jahre EU – 25 Jahre LE Erfahrung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 sz="2400" dirty="0" smtClean="0"/>
              <a:t>Umstellung Produkt auf Flächenförderung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 sz="2400" dirty="0" smtClean="0"/>
              <a:t>Unverzichtbar fürs Einkommen – Erfolgsgeschichte</a:t>
            </a:r>
          </a:p>
          <a:p>
            <a:endParaRPr lang="de-AT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 sz="2400" dirty="0" smtClean="0"/>
              <a:t>Österreichische Umweltprogramm ÖPUL		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 sz="2400" dirty="0" smtClean="0"/>
              <a:t>Ausgleiszulage für </a:t>
            </a:r>
            <a:r>
              <a:rPr lang="de-AT" sz="2400" dirty="0" err="1" smtClean="0"/>
              <a:t>ben</a:t>
            </a:r>
            <a:r>
              <a:rPr lang="de-AT" sz="2400" dirty="0" smtClean="0"/>
              <a:t>. Gebiete AZ			LE</a:t>
            </a:r>
          </a:p>
          <a:p>
            <a:endParaRPr lang="de-AT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 sz="2400" dirty="0" smtClean="0"/>
              <a:t>Direktzahlungen DZ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 sz="2400" dirty="0" smtClean="0"/>
              <a:t>Landesmaßnahmen – </a:t>
            </a:r>
            <a:r>
              <a:rPr lang="de-AT" sz="2400" smtClean="0"/>
              <a:t>TOP UP einzigartig </a:t>
            </a:r>
            <a:r>
              <a:rPr lang="de-AT" sz="2400" dirty="0" smtClean="0"/>
              <a:t>in Ö.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3703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MFA - Antragssteller Betriebe Vorarlberg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sz="2000" dirty="0" smtClean="0"/>
              <a:t>	Antrag		ÖPUL Mio.	AZ Mio.		DZ/MO Mio</a:t>
            </a:r>
            <a:r>
              <a:rPr lang="de-AT" sz="2000" dirty="0"/>
              <a:t>.</a:t>
            </a:r>
            <a:r>
              <a:rPr lang="de-AT" sz="2000" dirty="0" smtClean="0"/>
              <a:t>		</a:t>
            </a:r>
          </a:p>
          <a:p>
            <a:r>
              <a:rPr lang="de-AT" sz="2000" dirty="0" smtClean="0"/>
              <a:t>2000:	4.106		16,4		9,3			</a:t>
            </a:r>
          </a:p>
          <a:p>
            <a:r>
              <a:rPr lang="de-AT" sz="2000" dirty="0" smtClean="0"/>
              <a:t>2005:	3.968		18,66		12,41		10,30</a:t>
            </a:r>
          </a:p>
          <a:p>
            <a:r>
              <a:rPr lang="de-AT" sz="2000" dirty="0" smtClean="0"/>
              <a:t>2010:	3.766		17,75		12,01		12,59	</a:t>
            </a:r>
          </a:p>
          <a:p>
            <a:r>
              <a:rPr lang="de-AT" sz="2000" dirty="0" smtClean="0"/>
              <a:t>2015:	3.426		14,08		12,16		12,26</a:t>
            </a:r>
          </a:p>
          <a:p>
            <a:r>
              <a:rPr lang="de-AT" sz="2000" dirty="0" smtClean="0"/>
              <a:t>2018:	3.352		15,84		15,33		13,68</a:t>
            </a:r>
          </a:p>
          <a:p>
            <a:endParaRPr lang="de-AT" sz="2000" dirty="0"/>
          </a:p>
          <a:p>
            <a:endParaRPr lang="de-AT" sz="2000" dirty="0" smtClean="0"/>
          </a:p>
          <a:p>
            <a:r>
              <a:rPr lang="de-AT" sz="2000" dirty="0" smtClean="0"/>
              <a:t>Derzeit annähernd gleich ÖPUL/AZ/DZ</a:t>
            </a:r>
          </a:p>
          <a:p>
            <a:r>
              <a:rPr lang="de-AT" sz="2000" dirty="0" smtClean="0"/>
              <a:t>Hoher Landesanteil – einzigartig in Österreich</a:t>
            </a:r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340609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LE – Zahlungen – Flächen - VBG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sz="2000" dirty="0" smtClean="0"/>
              <a:t>		Summe	 Mio.	ÖPUL/AZ Mio.	Flächenanteil</a:t>
            </a:r>
          </a:p>
          <a:p>
            <a:endParaRPr lang="de-AT" sz="2000" dirty="0" smtClean="0"/>
          </a:p>
          <a:p>
            <a:r>
              <a:rPr lang="de-AT" sz="2000" dirty="0" smtClean="0"/>
              <a:t>LE 07 –13	292,9 		207,35		71 %</a:t>
            </a:r>
          </a:p>
          <a:p>
            <a:endParaRPr lang="de-AT" sz="2000" dirty="0"/>
          </a:p>
          <a:p>
            <a:r>
              <a:rPr lang="de-AT" sz="2000" dirty="0" smtClean="0"/>
              <a:t>LE 14 – 20	217,53		163,18		75 %		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865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Ergebnisse freiwillige Buchführung 2018</a:t>
            </a:r>
            <a:endParaRPr lang="de-AT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/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618864"/>
              </p:ext>
            </p:extLst>
          </p:nvPr>
        </p:nvGraphicFramePr>
        <p:xfrm>
          <a:off x="-2" y="1412774"/>
          <a:ext cx="8244410" cy="45365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22710">
                  <a:extLst>
                    <a:ext uri="{9D8B030D-6E8A-4147-A177-3AD203B41FA5}">
                      <a16:colId xmlns:a16="http://schemas.microsoft.com/office/drawing/2014/main" val="3278347199"/>
                    </a:ext>
                  </a:extLst>
                </a:gridCol>
                <a:gridCol w="1064340">
                  <a:extLst>
                    <a:ext uri="{9D8B030D-6E8A-4147-A177-3AD203B41FA5}">
                      <a16:colId xmlns:a16="http://schemas.microsoft.com/office/drawing/2014/main" val="38549726"/>
                    </a:ext>
                  </a:extLst>
                </a:gridCol>
                <a:gridCol w="1064340">
                  <a:extLst>
                    <a:ext uri="{9D8B030D-6E8A-4147-A177-3AD203B41FA5}">
                      <a16:colId xmlns:a16="http://schemas.microsoft.com/office/drawing/2014/main" val="1355009809"/>
                    </a:ext>
                  </a:extLst>
                </a:gridCol>
                <a:gridCol w="1064340">
                  <a:extLst>
                    <a:ext uri="{9D8B030D-6E8A-4147-A177-3AD203B41FA5}">
                      <a16:colId xmlns:a16="http://schemas.microsoft.com/office/drawing/2014/main" val="81437987"/>
                    </a:ext>
                  </a:extLst>
                </a:gridCol>
                <a:gridCol w="1064340">
                  <a:extLst>
                    <a:ext uri="{9D8B030D-6E8A-4147-A177-3AD203B41FA5}">
                      <a16:colId xmlns:a16="http://schemas.microsoft.com/office/drawing/2014/main" val="759107439"/>
                    </a:ext>
                  </a:extLst>
                </a:gridCol>
                <a:gridCol w="1064340">
                  <a:extLst>
                    <a:ext uri="{9D8B030D-6E8A-4147-A177-3AD203B41FA5}">
                      <a16:colId xmlns:a16="http://schemas.microsoft.com/office/drawing/2014/main" val="1946505800"/>
                    </a:ext>
                  </a:extLst>
                </a:gridCol>
              </a:tblGrid>
              <a:tr h="257409"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>
                          <a:effectLst/>
                        </a:rPr>
                        <a:t>Grüner Bericht 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>
                          <a:effectLst/>
                        </a:rPr>
                        <a:t>Tal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>
                          <a:effectLst/>
                        </a:rPr>
                        <a:t>BB1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>
                          <a:effectLst/>
                        </a:rPr>
                        <a:t>BB 2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>
                          <a:effectLst/>
                        </a:rPr>
                        <a:t>BB3 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>
                          <a:effectLst/>
                        </a:rPr>
                        <a:t>BB4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77075663"/>
                  </a:ext>
                </a:extLst>
              </a:tr>
              <a:tr h="257409">
                <a:tc>
                  <a:txBody>
                    <a:bodyPr/>
                    <a:lstStyle/>
                    <a:p>
                      <a:pPr algn="l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73401746"/>
                  </a:ext>
                </a:extLst>
              </a:tr>
              <a:tr h="500981"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>
                          <a:effectLst/>
                        </a:rPr>
                        <a:t>AZ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>
                          <a:effectLst/>
                        </a:rPr>
                        <a:t>               661 € 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>
                          <a:effectLst/>
                        </a:rPr>
                        <a:t>           3.169 € 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>
                          <a:effectLst/>
                        </a:rPr>
                        <a:t>           5.174 € 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>
                          <a:effectLst/>
                        </a:rPr>
                        <a:t>           7.551 € 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>
                          <a:effectLst/>
                        </a:rPr>
                        <a:t>           9.892 € 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06391095"/>
                  </a:ext>
                </a:extLst>
              </a:tr>
              <a:tr h="500981"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 dirty="0">
                          <a:effectLst/>
                        </a:rPr>
                        <a:t>ÖPUL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 dirty="0">
                          <a:effectLst/>
                        </a:rPr>
                        <a:t>           6.286 € 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>
                          <a:effectLst/>
                        </a:rPr>
                        <a:t>           5.685 € 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>
                          <a:effectLst/>
                        </a:rPr>
                        <a:t>           5.672 € 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>
                          <a:effectLst/>
                        </a:rPr>
                        <a:t>           5.656 € 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>
                          <a:effectLst/>
                        </a:rPr>
                        <a:t>           5.650 € 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25623889"/>
                  </a:ext>
                </a:extLst>
              </a:tr>
              <a:tr h="500981"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 dirty="0">
                          <a:effectLst/>
                        </a:rPr>
                        <a:t>DZ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>
                          <a:effectLst/>
                        </a:rPr>
                        <a:t>           9.965 € 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 dirty="0">
                          <a:effectLst/>
                        </a:rPr>
                        <a:t>           7.627 € 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>
                          <a:effectLst/>
                        </a:rPr>
                        <a:t>           7.009 € 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>
                          <a:effectLst/>
                        </a:rPr>
                        <a:t>           5.899 € 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>
                          <a:effectLst/>
                        </a:rPr>
                        <a:t>           5.172 € 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98325282"/>
                  </a:ext>
                </a:extLst>
              </a:tr>
              <a:tr h="500981"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 dirty="0">
                          <a:effectLst/>
                        </a:rPr>
                        <a:t>Öffentliche Gelder Gesamt 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 dirty="0">
                          <a:effectLst/>
                        </a:rPr>
                        <a:t>         18.023 € 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>
                          <a:effectLst/>
                        </a:rPr>
                        <a:t>         18.407 € 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>
                          <a:effectLst/>
                        </a:rPr>
                        <a:t>         19.675 € 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>
                          <a:effectLst/>
                        </a:rPr>
                        <a:t>         20.867 € 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>
                          <a:effectLst/>
                        </a:rPr>
                        <a:t>         22.943 € 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35336863"/>
                  </a:ext>
                </a:extLst>
              </a:tr>
              <a:tr h="257409">
                <a:tc>
                  <a:txBody>
                    <a:bodyPr/>
                    <a:lstStyle/>
                    <a:p>
                      <a:pPr algn="l" fontAlgn="b"/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2237286"/>
                  </a:ext>
                </a:extLst>
              </a:tr>
              <a:tr h="500981"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 dirty="0">
                          <a:effectLst/>
                        </a:rPr>
                        <a:t>Ertrag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 dirty="0">
                          <a:effectLst/>
                        </a:rPr>
                        <a:t>      141.334 € 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 dirty="0">
                          <a:effectLst/>
                        </a:rPr>
                        <a:t>      107.986 € 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 dirty="0">
                          <a:effectLst/>
                        </a:rPr>
                        <a:t>      102.375 € 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 dirty="0">
                          <a:effectLst/>
                        </a:rPr>
                        <a:t>         83.051 € 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 dirty="0">
                          <a:effectLst/>
                        </a:rPr>
                        <a:t>         74.364 € 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97461729"/>
                  </a:ext>
                </a:extLst>
              </a:tr>
              <a:tr h="257409">
                <a:tc>
                  <a:txBody>
                    <a:bodyPr/>
                    <a:lstStyle/>
                    <a:p>
                      <a:pPr algn="l" fontAlgn="b"/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44590846"/>
                  </a:ext>
                </a:extLst>
              </a:tr>
              <a:tr h="500981"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 dirty="0">
                          <a:effectLst/>
                        </a:rPr>
                        <a:t>Anteil ÖPUL/AZ/DZ am Ertrag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e-AT" sz="1100" u="none" strike="noStrike" dirty="0" smtClean="0">
                        <a:effectLst/>
                      </a:endParaRPr>
                    </a:p>
                    <a:p>
                      <a:pPr algn="r" fontAlgn="b"/>
                      <a:r>
                        <a:rPr lang="de-AT" sz="1100" u="none" strike="noStrike" dirty="0" smtClean="0">
                          <a:effectLst/>
                        </a:rPr>
                        <a:t>12</a:t>
                      </a:r>
                      <a:r>
                        <a:rPr lang="de-AT" sz="1100" u="none" strike="noStrike" dirty="0">
                          <a:effectLst/>
                        </a:rPr>
                        <a:t>%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100" u="none" strike="noStrike" dirty="0">
                          <a:effectLst/>
                        </a:rPr>
                        <a:t>15%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100" u="none" strike="noStrike" dirty="0">
                          <a:effectLst/>
                        </a:rPr>
                        <a:t>17%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100" u="none" strike="noStrike" dirty="0">
                          <a:effectLst/>
                        </a:rPr>
                        <a:t>23%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100" u="none" strike="noStrike" dirty="0">
                          <a:effectLst/>
                        </a:rPr>
                        <a:t>28%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39631795"/>
                  </a:ext>
                </a:extLst>
              </a:tr>
              <a:tr h="500981"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 dirty="0">
                          <a:effectLst/>
                        </a:rPr>
                        <a:t>Anteil öffentlicher Gelder am Ertrag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100" u="none" strike="noStrike" dirty="0">
                          <a:effectLst/>
                        </a:rPr>
                        <a:t>13%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100" u="none" strike="noStrike" dirty="0">
                          <a:effectLst/>
                        </a:rPr>
                        <a:t>17%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100" u="none" strike="noStrike" dirty="0">
                          <a:effectLst/>
                        </a:rPr>
                        <a:t>19%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100" u="none" strike="noStrike" dirty="0">
                          <a:effectLst/>
                        </a:rPr>
                        <a:t>25%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100" u="none" strike="noStrike" dirty="0">
                          <a:effectLst/>
                        </a:rPr>
                        <a:t>31%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331402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734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24584"/>
            <a:ext cx="4964393" cy="635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62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04664"/>
            <a:ext cx="8760303" cy="576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07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5" y="116632"/>
            <a:ext cx="8925681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05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äsentation_neu">
  <a:themeElements>
    <a:clrScheme name="LK_vbg">
      <a:dk1>
        <a:srgbClr val="000000"/>
      </a:dk1>
      <a:lt1>
        <a:srgbClr val="000000"/>
      </a:lt1>
      <a:dk2>
        <a:srgbClr val="FFFFFF"/>
      </a:dk2>
      <a:lt2>
        <a:srgbClr val="B5D209"/>
      </a:lt2>
      <a:accent1>
        <a:srgbClr val="E87E00"/>
      </a:accent1>
      <a:accent2>
        <a:srgbClr val="8D101C"/>
      </a:accent2>
      <a:accent3>
        <a:srgbClr val="007336"/>
      </a:accent3>
      <a:accent4>
        <a:srgbClr val="69B52C"/>
      </a:accent4>
      <a:accent5>
        <a:srgbClr val="09A6A1"/>
      </a:accent5>
      <a:accent6>
        <a:srgbClr val="004F95"/>
      </a:accent6>
      <a:hlink>
        <a:srgbClr val="004F95"/>
      </a:hlink>
      <a:folHlink>
        <a:srgbClr val="E87E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521</Words>
  <Application>Microsoft Office PowerPoint</Application>
  <PresentationFormat>Bildschirmpräsentation (4:3)</PresentationFormat>
  <Paragraphs>145</Paragraphs>
  <Slides>12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Präsentation_neu</vt:lpstr>
      <vt:lpstr>PowerPoint-Präsentation</vt:lpstr>
      <vt:lpstr>Flächenmaßnahmen</vt:lpstr>
      <vt:lpstr>LE 14 - 20</vt:lpstr>
      <vt:lpstr>MFA - Antragssteller Betriebe Vorarlberg</vt:lpstr>
      <vt:lpstr>LE – Zahlungen – Flächen - VBG</vt:lpstr>
      <vt:lpstr>Ergebnisse freiwillige Buchführung 2018</vt:lpstr>
      <vt:lpstr>PowerPoint-Präsentation</vt:lpstr>
      <vt:lpstr>PowerPoint-Präsentation</vt:lpstr>
      <vt:lpstr>PowerPoint-Präsentation</vt:lpstr>
      <vt:lpstr>ÖPUL- relevante Maßnahmen in VBG</vt:lpstr>
      <vt:lpstr>PowerPoint-Präsentation</vt:lpstr>
      <vt:lpstr>Ausblick Flächenmaßnahmen</vt:lpstr>
    </vt:vector>
  </TitlesOfParts>
  <Company>LK Vbg.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Jenny Bernhard</dc:creator>
  <cp:lastModifiedBy>Jenny Bernhard</cp:lastModifiedBy>
  <cp:revision>44</cp:revision>
  <dcterms:created xsi:type="dcterms:W3CDTF">2020-01-13T07:57:56Z</dcterms:created>
  <dcterms:modified xsi:type="dcterms:W3CDTF">2020-01-14T14:06:12Z</dcterms:modified>
</cp:coreProperties>
</file>