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737" r:id="rId2"/>
  </p:sldMasterIdLst>
  <p:notesMasterIdLst>
    <p:notesMasterId r:id="rId14"/>
  </p:notesMasterIdLst>
  <p:handoutMasterIdLst>
    <p:handoutMasterId r:id="rId15"/>
  </p:handoutMasterIdLst>
  <p:sldIdLst>
    <p:sldId id="297" r:id="rId3"/>
    <p:sldId id="293" r:id="rId4"/>
    <p:sldId id="298" r:id="rId5"/>
    <p:sldId id="294" r:id="rId6"/>
    <p:sldId id="295" r:id="rId7"/>
    <p:sldId id="320" r:id="rId8"/>
    <p:sldId id="321" r:id="rId9"/>
    <p:sldId id="322" r:id="rId10"/>
    <p:sldId id="323" r:id="rId11"/>
    <p:sldId id="324" r:id="rId12"/>
    <p:sldId id="325" r:id="rId13"/>
  </p:sldIdLst>
  <p:sldSz cx="9144000" cy="6858000" type="screen4x3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3869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3"/>
    <a:srgbClr val="E63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4" autoAdjust="0"/>
    <p:restoredTop sz="94818" autoAdjust="0"/>
  </p:normalViewPr>
  <p:slideViewPr>
    <p:cSldViewPr snapToGrid="0" snapToObjects="1">
      <p:cViewPr varScale="1">
        <p:scale>
          <a:sx n="111" d="100"/>
          <a:sy n="111" d="100"/>
        </p:scale>
        <p:origin x="1788" y="114"/>
      </p:cViewPr>
      <p:guideLst>
        <p:guide orient="horz" pos="890"/>
        <p:guide orient="horz" pos="3869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88" y="-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A8ED1-6096-42D1-BD31-6672615A3934}" type="doc">
      <dgm:prSet loTypeId="urn:microsoft.com/office/officeart/2005/8/layout/cycle6" loCatId="cycle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de-AT"/>
        </a:p>
      </dgm:t>
    </dgm:pt>
    <dgm:pt modelId="{6305C852-3E66-4A9D-BAB3-51BAAB7CB4DB}">
      <dgm:prSet phldrT="[Text]" custT="1"/>
      <dgm:spPr/>
      <dgm:t>
        <a:bodyPr/>
        <a:lstStyle/>
        <a:p>
          <a:r>
            <a:rPr lang="de-AT" sz="1600" b="1" dirty="0" smtClean="0"/>
            <a:t>Risiko-management</a:t>
          </a:r>
          <a:endParaRPr lang="de-AT" sz="1600" b="1" dirty="0"/>
        </a:p>
      </dgm:t>
    </dgm:pt>
    <dgm:pt modelId="{C21692CA-5950-4D10-9A3F-828BB32359F1}" type="parTrans" cxnId="{CA33EB09-8EAC-425F-ABB9-25C75A3B9C05}">
      <dgm:prSet/>
      <dgm:spPr/>
      <dgm:t>
        <a:bodyPr/>
        <a:lstStyle/>
        <a:p>
          <a:endParaRPr lang="de-AT"/>
        </a:p>
      </dgm:t>
    </dgm:pt>
    <dgm:pt modelId="{E50BEC30-2ADE-42C2-B7C0-832B5CCC99B9}" type="sibTrans" cxnId="{CA33EB09-8EAC-425F-ABB9-25C75A3B9C05}">
      <dgm:prSet/>
      <dgm:spPr/>
      <dgm:t>
        <a:bodyPr/>
        <a:lstStyle/>
        <a:p>
          <a:endParaRPr lang="de-AT"/>
        </a:p>
      </dgm:t>
    </dgm:pt>
    <dgm:pt modelId="{48595D75-631C-47BF-8F74-6E755CF5CF81}">
      <dgm:prSet phldrT="[Text]" custT="1"/>
      <dgm:spPr/>
      <dgm:t>
        <a:bodyPr/>
        <a:lstStyle/>
        <a:p>
          <a:r>
            <a:rPr lang="de-DE" sz="1600" b="1" dirty="0" smtClean="0"/>
            <a:t>Zusammenarbeit</a:t>
          </a:r>
        </a:p>
      </dgm:t>
    </dgm:pt>
    <dgm:pt modelId="{5A32477E-285F-4C42-B664-EF00920916E0}" type="parTrans" cxnId="{378B837B-AD2C-4C77-9F8F-ABCED6A888E4}">
      <dgm:prSet/>
      <dgm:spPr/>
      <dgm:t>
        <a:bodyPr/>
        <a:lstStyle/>
        <a:p>
          <a:endParaRPr lang="de-AT"/>
        </a:p>
      </dgm:t>
    </dgm:pt>
    <dgm:pt modelId="{B5D52079-1719-45DB-BBEE-623E2C9BDC93}" type="sibTrans" cxnId="{378B837B-AD2C-4C77-9F8F-ABCED6A888E4}">
      <dgm:prSet/>
      <dgm:spPr/>
      <dgm:t>
        <a:bodyPr/>
        <a:lstStyle/>
        <a:p>
          <a:endParaRPr lang="de-AT"/>
        </a:p>
      </dgm:t>
    </dgm:pt>
    <dgm:pt modelId="{11F87D37-5036-489C-91E3-FBDB9D380F8A}">
      <dgm:prSet custT="1"/>
      <dgm:spPr/>
      <dgm:t>
        <a:bodyPr/>
        <a:lstStyle/>
        <a:p>
          <a:r>
            <a:rPr lang="de-AT" sz="1600" b="1" dirty="0" smtClean="0"/>
            <a:t>Umwelt-, Klima- und andere Bewirtschaftungs-verpflichtungen</a:t>
          </a:r>
          <a:endParaRPr lang="de-DE" sz="1600" b="1" dirty="0" smtClean="0"/>
        </a:p>
      </dgm:t>
    </dgm:pt>
    <dgm:pt modelId="{30D5CD5E-5DE3-4B0A-81C3-8A1247291342}" type="parTrans" cxnId="{A63D60FA-A044-4361-8DE6-A48EBEBEE5D3}">
      <dgm:prSet/>
      <dgm:spPr/>
      <dgm:t>
        <a:bodyPr/>
        <a:lstStyle/>
        <a:p>
          <a:endParaRPr lang="de-AT"/>
        </a:p>
      </dgm:t>
    </dgm:pt>
    <dgm:pt modelId="{5DB18E49-A5BC-460D-B13F-E9464CEDDE3F}" type="sibTrans" cxnId="{A63D60FA-A044-4361-8DE6-A48EBEBEE5D3}">
      <dgm:prSet/>
      <dgm:spPr/>
      <dgm:t>
        <a:bodyPr/>
        <a:lstStyle/>
        <a:p>
          <a:endParaRPr lang="de-AT"/>
        </a:p>
      </dgm:t>
    </dgm:pt>
    <dgm:pt modelId="{5EE70596-C522-4D36-AA83-F40689EA362B}">
      <dgm:prSet custT="1"/>
      <dgm:spPr/>
      <dgm:t>
        <a:bodyPr/>
        <a:lstStyle/>
        <a:p>
          <a:r>
            <a:rPr lang="de-AT" sz="1600" b="1" dirty="0" smtClean="0"/>
            <a:t>Naturbedingte oder andere gebietsspezifische Benachteiligungen</a:t>
          </a:r>
          <a:endParaRPr lang="de-DE" sz="1600" b="1" dirty="0" smtClean="0"/>
        </a:p>
      </dgm:t>
    </dgm:pt>
    <dgm:pt modelId="{FDC0E8BF-FE7F-4CB5-8F37-A8C041BDF0BE}" type="parTrans" cxnId="{4FCE9ADE-291A-497B-A459-9AAE343B6FBA}">
      <dgm:prSet/>
      <dgm:spPr/>
      <dgm:t>
        <a:bodyPr/>
        <a:lstStyle/>
        <a:p>
          <a:endParaRPr lang="de-AT"/>
        </a:p>
      </dgm:t>
    </dgm:pt>
    <dgm:pt modelId="{2027FB14-7382-41DA-BF10-96639B91B490}" type="sibTrans" cxnId="{4FCE9ADE-291A-497B-A459-9AAE343B6FBA}">
      <dgm:prSet/>
      <dgm:spPr/>
      <dgm:t>
        <a:bodyPr/>
        <a:lstStyle/>
        <a:p>
          <a:endParaRPr lang="de-AT"/>
        </a:p>
      </dgm:t>
    </dgm:pt>
    <dgm:pt modelId="{1B6510FA-C1DB-4C2F-BB8C-7522CA761B6E}">
      <dgm:prSet custT="1"/>
      <dgm:spPr/>
      <dgm:t>
        <a:bodyPr/>
        <a:lstStyle/>
        <a:p>
          <a:r>
            <a:rPr lang="de-AT" sz="1600" b="1" dirty="0" smtClean="0"/>
            <a:t>Gebietsspezifische Benachteiligungen aus verpflichtenden Anforderungen</a:t>
          </a:r>
          <a:endParaRPr lang="de-DE" sz="1600" b="1" dirty="0" smtClean="0"/>
        </a:p>
      </dgm:t>
    </dgm:pt>
    <dgm:pt modelId="{B06438E0-A47F-4F1C-ABF9-7FA89BFB1C2C}" type="parTrans" cxnId="{F908AFE5-F629-4885-8FBD-7CDAB89DD712}">
      <dgm:prSet/>
      <dgm:spPr/>
      <dgm:t>
        <a:bodyPr/>
        <a:lstStyle/>
        <a:p>
          <a:endParaRPr lang="de-AT"/>
        </a:p>
      </dgm:t>
    </dgm:pt>
    <dgm:pt modelId="{B20E0C95-2AE6-4F9F-98D0-5C2F0D404C24}" type="sibTrans" cxnId="{F908AFE5-F629-4885-8FBD-7CDAB89DD712}">
      <dgm:prSet/>
      <dgm:spPr/>
      <dgm:t>
        <a:bodyPr/>
        <a:lstStyle/>
        <a:p>
          <a:endParaRPr lang="de-AT"/>
        </a:p>
      </dgm:t>
    </dgm:pt>
    <dgm:pt modelId="{B163AB21-22DD-4370-972C-8C4BB2AF4ECE}">
      <dgm:prSet custT="1"/>
      <dgm:spPr/>
      <dgm:t>
        <a:bodyPr/>
        <a:lstStyle/>
        <a:p>
          <a:r>
            <a:rPr lang="de-AT" sz="1600" b="1" dirty="0" smtClean="0"/>
            <a:t>Investitionen</a:t>
          </a:r>
          <a:endParaRPr lang="de-AT" sz="1600" b="1" dirty="0"/>
        </a:p>
      </dgm:t>
    </dgm:pt>
    <dgm:pt modelId="{6FDCBA1B-87C9-4C1F-BEE4-11EC8DFD5DAC}" type="parTrans" cxnId="{6688045B-90B1-4591-8B66-F6CE04AF6028}">
      <dgm:prSet/>
      <dgm:spPr/>
      <dgm:t>
        <a:bodyPr/>
        <a:lstStyle/>
        <a:p>
          <a:endParaRPr lang="de-AT"/>
        </a:p>
      </dgm:t>
    </dgm:pt>
    <dgm:pt modelId="{2AAEC04B-D982-41E1-80CA-4664B0406C59}" type="sibTrans" cxnId="{6688045B-90B1-4591-8B66-F6CE04AF6028}">
      <dgm:prSet/>
      <dgm:spPr/>
      <dgm:t>
        <a:bodyPr/>
        <a:lstStyle/>
        <a:p>
          <a:endParaRPr lang="de-AT"/>
        </a:p>
      </dgm:t>
    </dgm:pt>
    <dgm:pt modelId="{56DCB547-99F7-4B35-93C0-84B9C85293DC}">
      <dgm:prSet custT="1"/>
      <dgm:spPr/>
      <dgm:t>
        <a:bodyPr/>
        <a:lstStyle/>
        <a:p>
          <a:r>
            <a:rPr lang="de-AT" sz="1600" b="1" dirty="0" smtClean="0"/>
            <a:t>Niederlassung von Junglandwirten und Existenzgründungen im ländlichen Raum</a:t>
          </a:r>
          <a:endParaRPr lang="de-DE" sz="1600" b="1" dirty="0" smtClean="0"/>
        </a:p>
      </dgm:t>
    </dgm:pt>
    <dgm:pt modelId="{B21A1801-E85D-4393-8295-C6BA68FF1835}" type="parTrans" cxnId="{5F26B4A3-DD79-4D89-8397-95844FC08A88}">
      <dgm:prSet/>
      <dgm:spPr/>
      <dgm:t>
        <a:bodyPr/>
        <a:lstStyle/>
        <a:p>
          <a:endParaRPr lang="de-AT"/>
        </a:p>
      </dgm:t>
    </dgm:pt>
    <dgm:pt modelId="{9C4CF940-8876-4EBA-9A92-DCDC5297CD23}" type="sibTrans" cxnId="{5F26B4A3-DD79-4D89-8397-95844FC08A88}">
      <dgm:prSet/>
      <dgm:spPr/>
      <dgm:t>
        <a:bodyPr/>
        <a:lstStyle/>
        <a:p>
          <a:endParaRPr lang="de-AT"/>
        </a:p>
      </dgm:t>
    </dgm:pt>
    <dgm:pt modelId="{67BB2F68-7F56-4BA4-92C2-F4B2C88AAF1C}">
      <dgm:prSet custT="1"/>
      <dgm:spPr/>
      <dgm:t>
        <a:bodyPr/>
        <a:lstStyle/>
        <a:p>
          <a:r>
            <a:rPr lang="de-AT" sz="1600" b="1" dirty="0" smtClean="0"/>
            <a:t>Wissensaustausch und Information</a:t>
          </a:r>
          <a:endParaRPr lang="de-AT" sz="1600" b="1" dirty="0"/>
        </a:p>
      </dgm:t>
    </dgm:pt>
    <dgm:pt modelId="{435AAB68-5FF4-4048-9AE4-A9A81AE01D39}" type="parTrans" cxnId="{9DCCE73A-C32C-480F-A202-F99038799429}">
      <dgm:prSet/>
      <dgm:spPr/>
      <dgm:t>
        <a:bodyPr/>
        <a:lstStyle/>
        <a:p>
          <a:endParaRPr lang="de-AT"/>
        </a:p>
      </dgm:t>
    </dgm:pt>
    <dgm:pt modelId="{94E0A59A-BFFE-46A2-93CE-BD99DCD13EF7}" type="sibTrans" cxnId="{9DCCE73A-C32C-480F-A202-F99038799429}">
      <dgm:prSet/>
      <dgm:spPr/>
      <dgm:t>
        <a:bodyPr/>
        <a:lstStyle/>
        <a:p>
          <a:endParaRPr lang="de-AT"/>
        </a:p>
      </dgm:t>
    </dgm:pt>
    <dgm:pt modelId="{AF06A360-7152-424C-9AC3-F1D15FE0B3A2}" type="pres">
      <dgm:prSet presAssocID="{2CAA8ED1-6096-42D1-BD31-6672615A39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70C3DCA-3771-40E4-BC01-FE12BDE0906B}" type="pres">
      <dgm:prSet presAssocID="{11F87D37-5036-489C-91E3-FBDB9D380F8A}" presName="node" presStyleLbl="node1" presStyleIdx="0" presStyleCnt="8" custScaleX="175712" custScaleY="210622" custRadScaleRad="100020" custRadScaleInc="-775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6955F1C-CB24-45A5-8F83-160B297D9BDB}" type="pres">
      <dgm:prSet presAssocID="{11F87D37-5036-489C-91E3-FBDB9D380F8A}" presName="spNode" presStyleCnt="0"/>
      <dgm:spPr/>
      <dgm:t>
        <a:bodyPr/>
        <a:lstStyle/>
        <a:p>
          <a:endParaRPr lang="de-DE"/>
        </a:p>
      </dgm:t>
    </dgm:pt>
    <dgm:pt modelId="{3DF97D12-0B35-4F35-A8A3-185483221474}" type="pres">
      <dgm:prSet presAssocID="{5DB18E49-A5BC-460D-B13F-E9464CEDDE3F}" presName="sibTrans" presStyleLbl="sibTrans1D1" presStyleIdx="0" presStyleCnt="8"/>
      <dgm:spPr/>
      <dgm:t>
        <a:bodyPr/>
        <a:lstStyle/>
        <a:p>
          <a:endParaRPr lang="de-DE"/>
        </a:p>
      </dgm:t>
    </dgm:pt>
    <dgm:pt modelId="{0AFFE37F-16E9-42EA-9200-29BF64CED05C}" type="pres">
      <dgm:prSet presAssocID="{5EE70596-C522-4D36-AA83-F40689EA362B}" presName="node" presStyleLbl="node1" presStyleIdx="1" presStyleCnt="8" custScaleX="190799" custScaleY="210622" custRadScaleRad="99442" custRadScaleInc="4402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CE8F7C9-91FC-4BF9-AAE5-DC1B7C36ECA7}" type="pres">
      <dgm:prSet presAssocID="{5EE70596-C522-4D36-AA83-F40689EA362B}" presName="spNode" presStyleCnt="0"/>
      <dgm:spPr/>
      <dgm:t>
        <a:bodyPr/>
        <a:lstStyle/>
        <a:p>
          <a:endParaRPr lang="de-DE"/>
        </a:p>
      </dgm:t>
    </dgm:pt>
    <dgm:pt modelId="{BF24D050-AB99-4F5E-803D-EDF001269AEA}" type="pres">
      <dgm:prSet presAssocID="{2027FB14-7382-41DA-BF10-96639B91B490}" presName="sibTrans" presStyleLbl="sibTrans1D1" presStyleIdx="1" presStyleCnt="8"/>
      <dgm:spPr/>
      <dgm:t>
        <a:bodyPr/>
        <a:lstStyle/>
        <a:p>
          <a:endParaRPr lang="de-DE"/>
        </a:p>
      </dgm:t>
    </dgm:pt>
    <dgm:pt modelId="{9D94C452-EAC5-4565-ACA4-82EA8C3DEB88}" type="pres">
      <dgm:prSet presAssocID="{1B6510FA-C1DB-4C2F-BB8C-7522CA761B6E}" presName="node" presStyleLbl="node1" presStyleIdx="2" presStyleCnt="8" custScaleX="186664" custScaleY="21062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9A1C6B0-352E-4392-8BB5-A8FF8FD1EB53}" type="pres">
      <dgm:prSet presAssocID="{1B6510FA-C1DB-4C2F-BB8C-7522CA761B6E}" presName="spNode" presStyleCnt="0"/>
      <dgm:spPr/>
      <dgm:t>
        <a:bodyPr/>
        <a:lstStyle/>
        <a:p>
          <a:endParaRPr lang="de-DE"/>
        </a:p>
      </dgm:t>
    </dgm:pt>
    <dgm:pt modelId="{61BAA9FA-1242-4853-9AD9-8309E50D61BA}" type="pres">
      <dgm:prSet presAssocID="{B20E0C95-2AE6-4F9F-98D0-5C2F0D404C24}" presName="sibTrans" presStyleLbl="sibTrans1D1" presStyleIdx="2" presStyleCnt="8"/>
      <dgm:spPr/>
      <dgm:t>
        <a:bodyPr/>
        <a:lstStyle/>
        <a:p>
          <a:endParaRPr lang="de-DE"/>
        </a:p>
      </dgm:t>
    </dgm:pt>
    <dgm:pt modelId="{59F5F13A-CDB3-43E5-9AB7-589C7D8B028A}" type="pres">
      <dgm:prSet presAssocID="{B163AB21-22DD-4370-972C-8C4BB2AF4ECE}" presName="node" presStyleLbl="node1" presStyleIdx="3" presStyleCnt="8" custScaleX="155535" custScaleY="210622" custRadScaleRad="107674" custRadScaleInc="-493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04F54D-86C6-45BE-9E09-D24ADFAE730C}" type="pres">
      <dgm:prSet presAssocID="{B163AB21-22DD-4370-972C-8C4BB2AF4ECE}" presName="spNode" presStyleCnt="0"/>
      <dgm:spPr/>
      <dgm:t>
        <a:bodyPr/>
        <a:lstStyle/>
        <a:p>
          <a:endParaRPr lang="de-DE"/>
        </a:p>
      </dgm:t>
    </dgm:pt>
    <dgm:pt modelId="{E46CF322-9142-402D-A149-F3815A7EFF7E}" type="pres">
      <dgm:prSet presAssocID="{2AAEC04B-D982-41E1-80CA-4664B0406C59}" presName="sibTrans" presStyleLbl="sibTrans1D1" presStyleIdx="3" presStyleCnt="8"/>
      <dgm:spPr/>
      <dgm:t>
        <a:bodyPr/>
        <a:lstStyle/>
        <a:p>
          <a:endParaRPr lang="de-DE"/>
        </a:p>
      </dgm:t>
    </dgm:pt>
    <dgm:pt modelId="{22E2FD2F-44EE-4910-A4CA-CAE186046B6D}" type="pres">
      <dgm:prSet presAssocID="{56DCB547-99F7-4B35-93C0-84B9C85293DC}" presName="node" presStyleLbl="node1" presStyleIdx="4" presStyleCnt="8" custScaleX="203542" custScaleY="172529" custRadScaleRad="101809" custRadScaleInc="-250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3DE124-659C-43D5-91A9-154FE5E877AF}" type="pres">
      <dgm:prSet presAssocID="{56DCB547-99F7-4B35-93C0-84B9C85293DC}" presName="spNode" presStyleCnt="0"/>
      <dgm:spPr/>
      <dgm:t>
        <a:bodyPr/>
        <a:lstStyle/>
        <a:p>
          <a:endParaRPr lang="de-DE"/>
        </a:p>
      </dgm:t>
    </dgm:pt>
    <dgm:pt modelId="{AFEFFC1F-B18B-49F2-A8CB-3246E9727DA1}" type="pres">
      <dgm:prSet presAssocID="{9C4CF940-8876-4EBA-9A92-DCDC5297CD23}" presName="sibTrans" presStyleLbl="sibTrans1D1" presStyleIdx="4" presStyleCnt="8"/>
      <dgm:spPr/>
      <dgm:t>
        <a:bodyPr/>
        <a:lstStyle/>
        <a:p>
          <a:endParaRPr lang="de-DE"/>
        </a:p>
      </dgm:t>
    </dgm:pt>
    <dgm:pt modelId="{86C4F3C2-544C-4FEE-B554-9805FBF7A9EA}" type="pres">
      <dgm:prSet presAssocID="{6305C852-3E66-4A9D-BAB3-51BAAB7CB4DB}" presName="node" presStyleLbl="node1" presStyleIdx="5" presStyleCnt="8" custScaleX="155535" custScaleY="210622" custRadScaleRad="98275" custRadScaleInc="3484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4120BF5-8C2F-4BB4-91C4-43F71BB969AA}" type="pres">
      <dgm:prSet presAssocID="{6305C852-3E66-4A9D-BAB3-51BAAB7CB4DB}" presName="spNode" presStyleCnt="0"/>
      <dgm:spPr/>
      <dgm:t>
        <a:bodyPr/>
        <a:lstStyle/>
        <a:p>
          <a:endParaRPr lang="de-DE"/>
        </a:p>
      </dgm:t>
    </dgm:pt>
    <dgm:pt modelId="{0E3C538D-D332-40FE-94EF-B832BA882CF9}" type="pres">
      <dgm:prSet presAssocID="{E50BEC30-2ADE-42C2-B7C0-832B5CCC99B9}" presName="sibTrans" presStyleLbl="sibTrans1D1" presStyleIdx="5" presStyleCnt="8"/>
      <dgm:spPr/>
      <dgm:t>
        <a:bodyPr/>
        <a:lstStyle/>
        <a:p>
          <a:endParaRPr lang="de-DE"/>
        </a:p>
      </dgm:t>
    </dgm:pt>
    <dgm:pt modelId="{8FB148F5-6FC8-4052-BD8E-87B597FF5DE4}" type="pres">
      <dgm:prSet presAssocID="{48595D75-631C-47BF-8F74-6E755CF5CF81}" presName="node" presStyleLbl="node1" presStyleIdx="6" presStyleCnt="8" custScaleX="178977" custScaleY="194528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4534588-24C8-4F44-8293-AC81E8AFA9AB}" type="pres">
      <dgm:prSet presAssocID="{48595D75-631C-47BF-8F74-6E755CF5CF81}" presName="spNode" presStyleCnt="0"/>
      <dgm:spPr/>
      <dgm:t>
        <a:bodyPr/>
        <a:lstStyle/>
        <a:p>
          <a:endParaRPr lang="de-DE"/>
        </a:p>
      </dgm:t>
    </dgm:pt>
    <dgm:pt modelId="{7B2D5487-FBCA-4A80-8BB6-408285CEB6A8}" type="pres">
      <dgm:prSet presAssocID="{B5D52079-1719-45DB-BBEE-623E2C9BDC93}" presName="sibTrans" presStyleLbl="sibTrans1D1" presStyleIdx="6" presStyleCnt="8"/>
      <dgm:spPr/>
      <dgm:t>
        <a:bodyPr/>
        <a:lstStyle/>
        <a:p>
          <a:endParaRPr lang="de-DE"/>
        </a:p>
      </dgm:t>
    </dgm:pt>
    <dgm:pt modelId="{A90D6DDA-D70C-4CE6-A56A-6B99B1184A8E}" type="pres">
      <dgm:prSet presAssocID="{67BB2F68-7F56-4BA4-92C2-F4B2C88AAF1C}" presName="node" presStyleLbl="node1" presStyleIdx="7" presStyleCnt="8" custScaleX="186262" custScaleY="210622" custRadScaleRad="103254" custRadScaleInc="-549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B85518-8EB7-46A7-8B54-8638C1A2F248}" type="pres">
      <dgm:prSet presAssocID="{67BB2F68-7F56-4BA4-92C2-F4B2C88AAF1C}" presName="spNode" presStyleCnt="0"/>
      <dgm:spPr/>
      <dgm:t>
        <a:bodyPr/>
        <a:lstStyle/>
        <a:p>
          <a:endParaRPr lang="de-DE"/>
        </a:p>
      </dgm:t>
    </dgm:pt>
    <dgm:pt modelId="{6322D1FF-BE12-448A-8DA7-0089EBABB3B3}" type="pres">
      <dgm:prSet presAssocID="{94E0A59A-BFFE-46A2-93CE-BD99DCD13EF7}" presName="sibTrans" presStyleLbl="sibTrans1D1" presStyleIdx="7" presStyleCnt="8"/>
      <dgm:spPr/>
      <dgm:t>
        <a:bodyPr/>
        <a:lstStyle/>
        <a:p>
          <a:endParaRPr lang="de-DE"/>
        </a:p>
      </dgm:t>
    </dgm:pt>
  </dgm:ptLst>
  <dgm:cxnLst>
    <dgm:cxn modelId="{B2CE4D3D-B9BB-435B-898E-61BBDDFFA3E1}" type="presOf" srcId="{6305C852-3E66-4A9D-BAB3-51BAAB7CB4DB}" destId="{86C4F3C2-544C-4FEE-B554-9805FBF7A9EA}" srcOrd="0" destOrd="0" presId="urn:microsoft.com/office/officeart/2005/8/layout/cycle6"/>
    <dgm:cxn modelId="{F908AFE5-F629-4885-8FBD-7CDAB89DD712}" srcId="{2CAA8ED1-6096-42D1-BD31-6672615A3934}" destId="{1B6510FA-C1DB-4C2F-BB8C-7522CA761B6E}" srcOrd="2" destOrd="0" parTransId="{B06438E0-A47F-4F1C-ABF9-7FA89BFB1C2C}" sibTransId="{B20E0C95-2AE6-4F9F-98D0-5C2F0D404C24}"/>
    <dgm:cxn modelId="{4FCE9ADE-291A-497B-A459-9AAE343B6FBA}" srcId="{2CAA8ED1-6096-42D1-BD31-6672615A3934}" destId="{5EE70596-C522-4D36-AA83-F40689EA362B}" srcOrd="1" destOrd="0" parTransId="{FDC0E8BF-FE7F-4CB5-8F37-A8C041BDF0BE}" sibTransId="{2027FB14-7382-41DA-BF10-96639B91B490}"/>
    <dgm:cxn modelId="{CA33EB09-8EAC-425F-ABB9-25C75A3B9C05}" srcId="{2CAA8ED1-6096-42D1-BD31-6672615A3934}" destId="{6305C852-3E66-4A9D-BAB3-51BAAB7CB4DB}" srcOrd="5" destOrd="0" parTransId="{C21692CA-5950-4D10-9A3F-828BB32359F1}" sibTransId="{E50BEC30-2ADE-42C2-B7C0-832B5CCC99B9}"/>
    <dgm:cxn modelId="{17B84445-8FB1-4ED7-8CB3-1D54263055AB}" type="presOf" srcId="{48595D75-631C-47BF-8F74-6E755CF5CF81}" destId="{8FB148F5-6FC8-4052-BD8E-87B597FF5DE4}" srcOrd="0" destOrd="0" presId="urn:microsoft.com/office/officeart/2005/8/layout/cycle6"/>
    <dgm:cxn modelId="{866FD32A-A074-40F4-B6B3-68C36928FC1A}" type="presOf" srcId="{B20E0C95-2AE6-4F9F-98D0-5C2F0D404C24}" destId="{61BAA9FA-1242-4853-9AD9-8309E50D61BA}" srcOrd="0" destOrd="0" presId="urn:microsoft.com/office/officeart/2005/8/layout/cycle6"/>
    <dgm:cxn modelId="{32848B00-D4A2-4F63-BA4D-9B2A84C3050F}" type="presOf" srcId="{56DCB547-99F7-4B35-93C0-84B9C85293DC}" destId="{22E2FD2F-44EE-4910-A4CA-CAE186046B6D}" srcOrd="0" destOrd="0" presId="urn:microsoft.com/office/officeart/2005/8/layout/cycle6"/>
    <dgm:cxn modelId="{D1C17AB5-FBA8-495C-8A01-E9D99041AB6A}" type="presOf" srcId="{B163AB21-22DD-4370-972C-8C4BB2AF4ECE}" destId="{59F5F13A-CDB3-43E5-9AB7-589C7D8B028A}" srcOrd="0" destOrd="0" presId="urn:microsoft.com/office/officeart/2005/8/layout/cycle6"/>
    <dgm:cxn modelId="{E54539F0-E946-45AD-9D55-6B040AF8B68B}" type="presOf" srcId="{2027FB14-7382-41DA-BF10-96639B91B490}" destId="{BF24D050-AB99-4F5E-803D-EDF001269AEA}" srcOrd="0" destOrd="0" presId="urn:microsoft.com/office/officeart/2005/8/layout/cycle6"/>
    <dgm:cxn modelId="{90AFACA6-4F0D-4F58-9751-7CB1300D2DDA}" type="presOf" srcId="{5DB18E49-A5BC-460D-B13F-E9464CEDDE3F}" destId="{3DF97D12-0B35-4F35-A8A3-185483221474}" srcOrd="0" destOrd="0" presId="urn:microsoft.com/office/officeart/2005/8/layout/cycle6"/>
    <dgm:cxn modelId="{8E89F151-6F98-4F24-80B9-7CC65E3D28AC}" type="presOf" srcId="{11F87D37-5036-489C-91E3-FBDB9D380F8A}" destId="{970C3DCA-3771-40E4-BC01-FE12BDE0906B}" srcOrd="0" destOrd="0" presId="urn:microsoft.com/office/officeart/2005/8/layout/cycle6"/>
    <dgm:cxn modelId="{6688045B-90B1-4591-8B66-F6CE04AF6028}" srcId="{2CAA8ED1-6096-42D1-BD31-6672615A3934}" destId="{B163AB21-22DD-4370-972C-8C4BB2AF4ECE}" srcOrd="3" destOrd="0" parTransId="{6FDCBA1B-87C9-4C1F-BEE4-11EC8DFD5DAC}" sibTransId="{2AAEC04B-D982-41E1-80CA-4664B0406C59}"/>
    <dgm:cxn modelId="{592606DB-EFD5-4881-81E3-79FFA303F0A8}" type="presOf" srcId="{5EE70596-C522-4D36-AA83-F40689EA362B}" destId="{0AFFE37F-16E9-42EA-9200-29BF64CED05C}" srcOrd="0" destOrd="0" presId="urn:microsoft.com/office/officeart/2005/8/layout/cycle6"/>
    <dgm:cxn modelId="{CB44E573-B35D-40E5-8CA6-C6257718DF6B}" type="presOf" srcId="{94E0A59A-BFFE-46A2-93CE-BD99DCD13EF7}" destId="{6322D1FF-BE12-448A-8DA7-0089EBABB3B3}" srcOrd="0" destOrd="0" presId="urn:microsoft.com/office/officeart/2005/8/layout/cycle6"/>
    <dgm:cxn modelId="{564F8323-487C-4F1B-9232-F49A1297B0FE}" type="presOf" srcId="{B5D52079-1719-45DB-BBEE-623E2C9BDC93}" destId="{7B2D5487-FBCA-4A80-8BB6-408285CEB6A8}" srcOrd="0" destOrd="0" presId="urn:microsoft.com/office/officeart/2005/8/layout/cycle6"/>
    <dgm:cxn modelId="{C4DB1EBD-DEAB-42DE-AE57-6F1BE0C51539}" type="presOf" srcId="{2CAA8ED1-6096-42D1-BD31-6672615A3934}" destId="{AF06A360-7152-424C-9AC3-F1D15FE0B3A2}" srcOrd="0" destOrd="0" presId="urn:microsoft.com/office/officeart/2005/8/layout/cycle6"/>
    <dgm:cxn modelId="{12661E5D-A83F-4D51-A8AB-DF4354553861}" type="presOf" srcId="{E50BEC30-2ADE-42C2-B7C0-832B5CCC99B9}" destId="{0E3C538D-D332-40FE-94EF-B832BA882CF9}" srcOrd="0" destOrd="0" presId="urn:microsoft.com/office/officeart/2005/8/layout/cycle6"/>
    <dgm:cxn modelId="{5F26B4A3-DD79-4D89-8397-95844FC08A88}" srcId="{2CAA8ED1-6096-42D1-BD31-6672615A3934}" destId="{56DCB547-99F7-4B35-93C0-84B9C85293DC}" srcOrd="4" destOrd="0" parTransId="{B21A1801-E85D-4393-8295-C6BA68FF1835}" sibTransId="{9C4CF940-8876-4EBA-9A92-DCDC5297CD23}"/>
    <dgm:cxn modelId="{378B837B-AD2C-4C77-9F8F-ABCED6A888E4}" srcId="{2CAA8ED1-6096-42D1-BD31-6672615A3934}" destId="{48595D75-631C-47BF-8F74-6E755CF5CF81}" srcOrd="6" destOrd="0" parTransId="{5A32477E-285F-4C42-B664-EF00920916E0}" sibTransId="{B5D52079-1719-45DB-BBEE-623E2C9BDC93}"/>
    <dgm:cxn modelId="{319E13FD-7388-49A2-89BE-0C6A000262A7}" type="presOf" srcId="{2AAEC04B-D982-41E1-80CA-4664B0406C59}" destId="{E46CF322-9142-402D-A149-F3815A7EFF7E}" srcOrd="0" destOrd="0" presId="urn:microsoft.com/office/officeart/2005/8/layout/cycle6"/>
    <dgm:cxn modelId="{B2CBB850-3418-493E-B075-B19CCAB0DEFD}" type="presOf" srcId="{67BB2F68-7F56-4BA4-92C2-F4B2C88AAF1C}" destId="{A90D6DDA-D70C-4CE6-A56A-6B99B1184A8E}" srcOrd="0" destOrd="0" presId="urn:microsoft.com/office/officeart/2005/8/layout/cycle6"/>
    <dgm:cxn modelId="{9DCCE73A-C32C-480F-A202-F99038799429}" srcId="{2CAA8ED1-6096-42D1-BD31-6672615A3934}" destId="{67BB2F68-7F56-4BA4-92C2-F4B2C88AAF1C}" srcOrd="7" destOrd="0" parTransId="{435AAB68-5FF4-4048-9AE4-A9A81AE01D39}" sibTransId="{94E0A59A-BFFE-46A2-93CE-BD99DCD13EF7}"/>
    <dgm:cxn modelId="{52B37EBB-B71A-4EF9-B763-3D84748EF7A9}" type="presOf" srcId="{9C4CF940-8876-4EBA-9A92-DCDC5297CD23}" destId="{AFEFFC1F-B18B-49F2-A8CB-3246E9727DA1}" srcOrd="0" destOrd="0" presId="urn:microsoft.com/office/officeart/2005/8/layout/cycle6"/>
    <dgm:cxn modelId="{A63D60FA-A044-4361-8DE6-A48EBEBEE5D3}" srcId="{2CAA8ED1-6096-42D1-BD31-6672615A3934}" destId="{11F87D37-5036-489C-91E3-FBDB9D380F8A}" srcOrd="0" destOrd="0" parTransId="{30D5CD5E-5DE3-4B0A-81C3-8A1247291342}" sibTransId="{5DB18E49-A5BC-460D-B13F-E9464CEDDE3F}"/>
    <dgm:cxn modelId="{A61CBB49-A9DA-4F38-AB0B-F8C6666CA018}" type="presOf" srcId="{1B6510FA-C1DB-4C2F-BB8C-7522CA761B6E}" destId="{9D94C452-EAC5-4565-ACA4-82EA8C3DEB88}" srcOrd="0" destOrd="0" presId="urn:microsoft.com/office/officeart/2005/8/layout/cycle6"/>
    <dgm:cxn modelId="{9136A1BC-BF0F-44BB-8771-465EB2A97B8E}" type="presParOf" srcId="{AF06A360-7152-424C-9AC3-F1D15FE0B3A2}" destId="{970C3DCA-3771-40E4-BC01-FE12BDE0906B}" srcOrd="0" destOrd="0" presId="urn:microsoft.com/office/officeart/2005/8/layout/cycle6"/>
    <dgm:cxn modelId="{470E82CF-E04A-4CE7-AEDC-7368DF20867C}" type="presParOf" srcId="{AF06A360-7152-424C-9AC3-F1D15FE0B3A2}" destId="{56955F1C-CB24-45A5-8F83-160B297D9BDB}" srcOrd="1" destOrd="0" presId="urn:microsoft.com/office/officeart/2005/8/layout/cycle6"/>
    <dgm:cxn modelId="{89C994FF-0DC6-4049-A57E-8B4581640236}" type="presParOf" srcId="{AF06A360-7152-424C-9AC3-F1D15FE0B3A2}" destId="{3DF97D12-0B35-4F35-A8A3-185483221474}" srcOrd="2" destOrd="0" presId="urn:microsoft.com/office/officeart/2005/8/layout/cycle6"/>
    <dgm:cxn modelId="{B34FABAD-0337-4CC6-82B9-31A91B0DC5F4}" type="presParOf" srcId="{AF06A360-7152-424C-9AC3-F1D15FE0B3A2}" destId="{0AFFE37F-16E9-42EA-9200-29BF64CED05C}" srcOrd="3" destOrd="0" presId="urn:microsoft.com/office/officeart/2005/8/layout/cycle6"/>
    <dgm:cxn modelId="{D38E5B1C-C633-4926-8771-65FE801194F6}" type="presParOf" srcId="{AF06A360-7152-424C-9AC3-F1D15FE0B3A2}" destId="{ACE8F7C9-91FC-4BF9-AAE5-DC1B7C36ECA7}" srcOrd="4" destOrd="0" presId="urn:microsoft.com/office/officeart/2005/8/layout/cycle6"/>
    <dgm:cxn modelId="{D743A62A-0CDA-457C-9C06-E9EF148922DA}" type="presParOf" srcId="{AF06A360-7152-424C-9AC3-F1D15FE0B3A2}" destId="{BF24D050-AB99-4F5E-803D-EDF001269AEA}" srcOrd="5" destOrd="0" presId="urn:microsoft.com/office/officeart/2005/8/layout/cycle6"/>
    <dgm:cxn modelId="{775B4751-CA3B-4C0B-AED1-77A01B483B1C}" type="presParOf" srcId="{AF06A360-7152-424C-9AC3-F1D15FE0B3A2}" destId="{9D94C452-EAC5-4565-ACA4-82EA8C3DEB88}" srcOrd="6" destOrd="0" presId="urn:microsoft.com/office/officeart/2005/8/layout/cycle6"/>
    <dgm:cxn modelId="{DB943BED-29B6-41CC-9AD3-DC3519713C4B}" type="presParOf" srcId="{AF06A360-7152-424C-9AC3-F1D15FE0B3A2}" destId="{19A1C6B0-352E-4392-8BB5-A8FF8FD1EB53}" srcOrd="7" destOrd="0" presId="urn:microsoft.com/office/officeart/2005/8/layout/cycle6"/>
    <dgm:cxn modelId="{4A42B658-64E3-48DA-B951-AF04BA79A691}" type="presParOf" srcId="{AF06A360-7152-424C-9AC3-F1D15FE0B3A2}" destId="{61BAA9FA-1242-4853-9AD9-8309E50D61BA}" srcOrd="8" destOrd="0" presId="urn:microsoft.com/office/officeart/2005/8/layout/cycle6"/>
    <dgm:cxn modelId="{1FC558BF-7804-49EC-8B8B-FA7E0439373F}" type="presParOf" srcId="{AF06A360-7152-424C-9AC3-F1D15FE0B3A2}" destId="{59F5F13A-CDB3-43E5-9AB7-589C7D8B028A}" srcOrd="9" destOrd="0" presId="urn:microsoft.com/office/officeart/2005/8/layout/cycle6"/>
    <dgm:cxn modelId="{B37BF58C-30FA-4C5E-B8A2-238FFE4F1EDC}" type="presParOf" srcId="{AF06A360-7152-424C-9AC3-F1D15FE0B3A2}" destId="{E804F54D-86C6-45BE-9E09-D24ADFAE730C}" srcOrd="10" destOrd="0" presId="urn:microsoft.com/office/officeart/2005/8/layout/cycle6"/>
    <dgm:cxn modelId="{88E86D87-73C8-4589-A8E2-EBDCF90B0461}" type="presParOf" srcId="{AF06A360-7152-424C-9AC3-F1D15FE0B3A2}" destId="{E46CF322-9142-402D-A149-F3815A7EFF7E}" srcOrd="11" destOrd="0" presId="urn:microsoft.com/office/officeart/2005/8/layout/cycle6"/>
    <dgm:cxn modelId="{807BAA8C-327B-481C-8744-2308AF612E24}" type="presParOf" srcId="{AF06A360-7152-424C-9AC3-F1D15FE0B3A2}" destId="{22E2FD2F-44EE-4910-A4CA-CAE186046B6D}" srcOrd="12" destOrd="0" presId="urn:microsoft.com/office/officeart/2005/8/layout/cycle6"/>
    <dgm:cxn modelId="{B5FBAE71-3E8E-4F4D-8B38-A45EEC1EB92A}" type="presParOf" srcId="{AF06A360-7152-424C-9AC3-F1D15FE0B3A2}" destId="{393DE124-659C-43D5-91A9-154FE5E877AF}" srcOrd="13" destOrd="0" presId="urn:microsoft.com/office/officeart/2005/8/layout/cycle6"/>
    <dgm:cxn modelId="{08DD8D74-0E89-439C-8522-E2D3197116EC}" type="presParOf" srcId="{AF06A360-7152-424C-9AC3-F1D15FE0B3A2}" destId="{AFEFFC1F-B18B-49F2-A8CB-3246E9727DA1}" srcOrd="14" destOrd="0" presId="urn:microsoft.com/office/officeart/2005/8/layout/cycle6"/>
    <dgm:cxn modelId="{6AF38B50-995F-4DD2-9B77-54557B77FCBA}" type="presParOf" srcId="{AF06A360-7152-424C-9AC3-F1D15FE0B3A2}" destId="{86C4F3C2-544C-4FEE-B554-9805FBF7A9EA}" srcOrd="15" destOrd="0" presId="urn:microsoft.com/office/officeart/2005/8/layout/cycle6"/>
    <dgm:cxn modelId="{38A27563-840C-4131-954C-E42B53DA4DD1}" type="presParOf" srcId="{AF06A360-7152-424C-9AC3-F1D15FE0B3A2}" destId="{44120BF5-8C2F-4BB4-91C4-43F71BB969AA}" srcOrd="16" destOrd="0" presId="urn:microsoft.com/office/officeart/2005/8/layout/cycle6"/>
    <dgm:cxn modelId="{4F78739C-181B-4958-A877-345ADF2DD2A2}" type="presParOf" srcId="{AF06A360-7152-424C-9AC3-F1D15FE0B3A2}" destId="{0E3C538D-D332-40FE-94EF-B832BA882CF9}" srcOrd="17" destOrd="0" presId="urn:microsoft.com/office/officeart/2005/8/layout/cycle6"/>
    <dgm:cxn modelId="{12985E54-C66E-40FB-8131-A33F6EA32D19}" type="presParOf" srcId="{AF06A360-7152-424C-9AC3-F1D15FE0B3A2}" destId="{8FB148F5-6FC8-4052-BD8E-87B597FF5DE4}" srcOrd="18" destOrd="0" presId="urn:microsoft.com/office/officeart/2005/8/layout/cycle6"/>
    <dgm:cxn modelId="{5C87DC0C-FE7D-49FD-B55B-A93628C2F206}" type="presParOf" srcId="{AF06A360-7152-424C-9AC3-F1D15FE0B3A2}" destId="{14534588-24C8-4F44-8293-AC81E8AFA9AB}" srcOrd="19" destOrd="0" presId="urn:microsoft.com/office/officeart/2005/8/layout/cycle6"/>
    <dgm:cxn modelId="{4BDEAA08-46FE-4020-BD86-00EB025B6792}" type="presParOf" srcId="{AF06A360-7152-424C-9AC3-F1D15FE0B3A2}" destId="{7B2D5487-FBCA-4A80-8BB6-408285CEB6A8}" srcOrd="20" destOrd="0" presId="urn:microsoft.com/office/officeart/2005/8/layout/cycle6"/>
    <dgm:cxn modelId="{D6ABB265-FD13-47C6-87C9-790A6BB1762B}" type="presParOf" srcId="{AF06A360-7152-424C-9AC3-F1D15FE0B3A2}" destId="{A90D6DDA-D70C-4CE6-A56A-6B99B1184A8E}" srcOrd="21" destOrd="0" presId="urn:microsoft.com/office/officeart/2005/8/layout/cycle6"/>
    <dgm:cxn modelId="{43E1D99F-80BF-406E-9EC5-AFF8C1F789E1}" type="presParOf" srcId="{AF06A360-7152-424C-9AC3-F1D15FE0B3A2}" destId="{9EB85518-8EB7-46A7-8B54-8638C1A2F248}" srcOrd="22" destOrd="0" presId="urn:microsoft.com/office/officeart/2005/8/layout/cycle6"/>
    <dgm:cxn modelId="{33204325-8A09-4882-A3B0-3E83AD94D21B}" type="presParOf" srcId="{AF06A360-7152-424C-9AC3-F1D15FE0B3A2}" destId="{6322D1FF-BE12-448A-8DA7-0089EBABB3B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C3DCA-3771-40E4-BC01-FE12BDE0906B}">
      <dsp:nvSpPr>
        <dsp:cNvPr id="0" name=""/>
        <dsp:cNvSpPr/>
      </dsp:nvSpPr>
      <dsp:spPr>
        <a:xfrm>
          <a:off x="3106159" y="-303732"/>
          <a:ext cx="1808608" cy="1409159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Umwelt-, Klima- und andere Bewirtschaftungs-verpflichtungen</a:t>
          </a:r>
          <a:endParaRPr lang="de-DE" sz="1600" b="1" kern="1200" dirty="0" smtClean="0"/>
        </a:p>
      </dsp:txBody>
      <dsp:txXfrm>
        <a:off x="3174948" y="-234943"/>
        <a:ext cx="1671030" cy="1271581"/>
      </dsp:txXfrm>
    </dsp:sp>
    <dsp:sp modelId="{3DF97D12-0B35-4F35-A8A3-185483221474}">
      <dsp:nvSpPr>
        <dsp:cNvPr id="0" name=""/>
        <dsp:cNvSpPr/>
      </dsp:nvSpPr>
      <dsp:spPr>
        <a:xfrm>
          <a:off x="718488" y="-384069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4196429" y="948494"/>
              </a:moveTo>
              <a:arcTo wR="2323473" hR="2323473" stAng="19423005" swAng="36630"/>
            </a:path>
          </a:pathLst>
        </a:custGeom>
        <a:noFill/>
        <a:ln w="9525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FE37F-16E9-42EA-9200-29BF64CED05C}">
      <dsp:nvSpPr>
        <dsp:cNvPr id="0" name=""/>
        <dsp:cNvSpPr/>
      </dsp:nvSpPr>
      <dsp:spPr>
        <a:xfrm>
          <a:off x="4886475" y="584664"/>
          <a:ext cx="1963899" cy="1409159"/>
        </a:xfrm>
        <a:prstGeom prst="roundRect">
          <a:avLst/>
        </a:prstGeom>
        <a:solidFill>
          <a:schemeClr val="accent5">
            <a:shade val="80000"/>
            <a:hueOff val="25274"/>
            <a:satOff val="-1900"/>
            <a:lumOff val="402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Naturbedingte oder andere gebietsspezifische Benachteiligungen</a:t>
          </a:r>
          <a:endParaRPr lang="de-DE" sz="1600" b="1" kern="1200" dirty="0" smtClean="0"/>
        </a:p>
      </dsp:txBody>
      <dsp:txXfrm>
        <a:off x="4955264" y="653453"/>
        <a:ext cx="1826321" cy="1271581"/>
      </dsp:txXfrm>
    </dsp:sp>
    <dsp:sp modelId="{BF24D050-AB99-4F5E-803D-EDF001269AEA}">
      <dsp:nvSpPr>
        <dsp:cNvPr id="0" name=""/>
        <dsp:cNvSpPr/>
      </dsp:nvSpPr>
      <dsp:spPr>
        <a:xfrm>
          <a:off x="2168709" y="1190215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4081120" y="803866"/>
              </a:moveTo>
              <a:arcTo wR="2323473" hR="2323473" stAng="19149259" swAng="49346"/>
            </a:path>
          </a:pathLst>
        </a:custGeom>
        <a:noFill/>
        <a:ln w="9525" cap="flat" cmpd="sng" algn="ctr">
          <a:solidFill>
            <a:schemeClr val="accent5">
              <a:shade val="90000"/>
              <a:hueOff val="25278"/>
              <a:satOff val="-1854"/>
              <a:lumOff val="36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4C452-EAC5-4565-ACA4-82EA8C3DEB88}">
      <dsp:nvSpPr>
        <dsp:cNvPr id="0" name=""/>
        <dsp:cNvSpPr/>
      </dsp:nvSpPr>
      <dsp:spPr>
        <a:xfrm>
          <a:off x="5420416" y="2019727"/>
          <a:ext cx="1921337" cy="1409159"/>
        </a:xfrm>
        <a:prstGeom prst="roundRect">
          <a:avLst/>
        </a:prstGeom>
        <a:solidFill>
          <a:schemeClr val="accent5">
            <a:shade val="80000"/>
            <a:hueOff val="50548"/>
            <a:satOff val="-3800"/>
            <a:lumOff val="8039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Gebietsspezifische Benachteiligungen aus verpflichtenden Anforderungen</a:t>
          </a:r>
          <a:endParaRPr lang="de-DE" sz="1600" b="1" kern="1200" dirty="0" smtClean="0"/>
        </a:p>
      </dsp:txBody>
      <dsp:txXfrm>
        <a:off x="5489205" y="2088516"/>
        <a:ext cx="1783759" cy="1271581"/>
      </dsp:txXfrm>
    </dsp:sp>
    <dsp:sp modelId="{61BAA9FA-1242-4853-9AD9-8309E50D61BA}">
      <dsp:nvSpPr>
        <dsp:cNvPr id="0" name=""/>
        <dsp:cNvSpPr/>
      </dsp:nvSpPr>
      <dsp:spPr>
        <a:xfrm>
          <a:off x="2588643" y="2989589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3684572" y="440406"/>
              </a:moveTo>
              <a:arcTo wR="2323473" hR="2323473" stAng="18351585" swAng="274726"/>
            </a:path>
          </a:pathLst>
        </a:custGeom>
        <a:noFill/>
        <a:ln w="9525" cap="flat" cmpd="sng" algn="ctr">
          <a:solidFill>
            <a:schemeClr val="accent5">
              <a:shade val="90000"/>
              <a:hueOff val="50556"/>
              <a:satOff val="-3709"/>
              <a:lumOff val="7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5F13A-CDB3-43E5-9AB7-589C7D8B028A}">
      <dsp:nvSpPr>
        <dsp:cNvPr id="0" name=""/>
        <dsp:cNvSpPr/>
      </dsp:nvSpPr>
      <dsp:spPr>
        <a:xfrm>
          <a:off x="5239499" y="3545891"/>
          <a:ext cx="1600925" cy="1409159"/>
        </a:xfrm>
        <a:prstGeom prst="roundRect">
          <a:avLst/>
        </a:prstGeom>
        <a:solidFill>
          <a:schemeClr val="accent5">
            <a:shade val="80000"/>
            <a:hueOff val="75822"/>
            <a:satOff val="-5700"/>
            <a:lumOff val="12059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Investitionen</a:t>
          </a:r>
          <a:endParaRPr lang="de-AT" sz="1600" b="1" kern="1200" dirty="0"/>
        </a:p>
      </dsp:txBody>
      <dsp:txXfrm>
        <a:off x="5308288" y="3614680"/>
        <a:ext cx="1463347" cy="1271581"/>
      </dsp:txXfrm>
    </dsp:sp>
    <dsp:sp modelId="{E46CF322-9142-402D-A149-F3815A7EFF7E}">
      <dsp:nvSpPr>
        <dsp:cNvPr id="0" name=""/>
        <dsp:cNvSpPr/>
      </dsp:nvSpPr>
      <dsp:spPr>
        <a:xfrm>
          <a:off x="5236218" y="2729258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3394" y="2197932"/>
              </a:moveTo>
              <a:arcTo wR="2323473" hR="2323473" stAng="10985838" swAng="307606"/>
            </a:path>
          </a:pathLst>
        </a:custGeom>
        <a:noFill/>
        <a:ln w="9525" cap="flat" cmpd="sng" algn="ctr">
          <a:solidFill>
            <a:schemeClr val="accent5">
              <a:shade val="90000"/>
              <a:hueOff val="75834"/>
              <a:satOff val="-5563"/>
              <a:lumOff val="109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2FD2F-44EE-4910-A4CA-CAE186046B6D}">
      <dsp:nvSpPr>
        <dsp:cNvPr id="0" name=""/>
        <dsp:cNvSpPr/>
      </dsp:nvSpPr>
      <dsp:spPr>
        <a:xfrm>
          <a:off x="3165354" y="4470631"/>
          <a:ext cx="2095063" cy="1154299"/>
        </a:xfrm>
        <a:prstGeom prst="roundRect">
          <a:avLst/>
        </a:prstGeom>
        <a:solidFill>
          <a:schemeClr val="accent5">
            <a:shade val="80000"/>
            <a:hueOff val="101096"/>
            <a:satOff val="-7600"/>
            <a:lumOff val="16078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Niederlassung von Junglandwirten und Existenzgründungen im ländlichen Raum</a:t>
          </a:r>
          <a:endParaRPr lang="de-DE" sz="1600" b="1" kern="1200" dirty="0" smtClean="0"/>
        </a:p>
      </dsp:txBody>
      <dsp:txXfrm>
        <a:off x="3221702" y="4526979"/>
        <a:ext cx="1982367" cy="1041603"/>
      </dsp:txXfrm>
    </dsp:sp>
    <dsp:sp modelId="{AFEFFC1F-B18B-49F2-A8CB-3246E9727DA1}">
      <dsp:nvSpPr>
        <dsp:cNvPr id="0" name=""/>
        <dsp:cNvSpPr/>
      </dsp:nvSpPr>
      <dsp:spPr>
        <a:xfrm>
          <a:off x="2613724" y="1048737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550991" y="3825751"/>
              </a:moveTo>
              <a:arcTo wR="2323473" hR="2323473" stAng="8383012" swAng="143127"/>
            </a:path>
          </a:pathLst>
        </a:custGeom>
        <a:noFill/>
        <a:ln w="9525" cap="flat" cmpd="sng" algn="ctr">
          <a:solidFill>
            <a:schemeClr val="accent5">
              <a:shade val="90000"/>
              <a:hueOff val="101112"/>
              <a:satOff val="-7418"/>
              <a:lumOff val="146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F3C2-544C-4FEE-B554-9805FBF7A9EA}">
      <dsp:nvSpPr>
        <dsp:cNvPr id="0" name=""/>
        <dsp:cNvSpPr/>
      </dsp:nvSpPr>
      <dsp:spPr>
        <a:xfrm>
          <a:off x="1502191" y="3480553"/>
          <a:ext cx="1600925" cy="1409159"/>
        </a:xfrm>
        <a:prstGeom prst="roundRect">
          <a:avLst/>
        </a:prstGeom>
        <a:solidFill>
          <a:schemeClr val="accent5">
            <a:shade val="80000"/>
            <a:hueOff val="126370"/>
            <a:satOff val="-9500"/>
            <a:lumOff val="20098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Risiko-management</a:t>
          </a:r>
          <a:endParaRPr lang="de-AT" sz="1600" b="1" kern="1200" dirty="0"/>
        </a:p>
      </dsp:txBody>
      <dsp:txXfrm>
        <a:off x="1570980" y="3549342"/>
        <a:ext cx="1463347" cy="1271581"/>
      </dsp:txXfrm>
    </dsp:sp>
    <dsp:sp modelId="{0E3C538D-D332-40FE-94EF-B832BA882CF9}">
      <dsp:nvSpPr>
        <dsp:cNvPr id="0" name=""/>
        <dsp:cNvSpPr/>
      </dsp:nvSpPr>
      <dsp:spPr>
        <a:xfrm>
          <a:off x="1426500" y="-252720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475798" y="3732240"/>
              </a:moveTo>
              <a:arcTo wR="2323473" hR="2323473" stAng="8560569" swAng="188530"/>
            </a:path>
          </a:pathLst>
        </a:custGeom>
        <a:noFill/>
        <a:ln w="9525" cap="flat" cmpd="sng" algn="ctr">
          <a:solidFill>
            <a:schemeClr val="accent5">
              <a:shade val="90000"/>
              <a:hueOff val="126390"/>
              <a:satOff val="-9272"/>
              <a:lumOff val="183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148F5-6FC8-4052-BD8E-87B597FF5DE4}">
      <dsp:nvSpPr>
        <dsp:cNvPr id="0" name=""/>
        <dsp:cNvSpPr/>
      </dsp:nvSpPr>
      <dsp:spPr>
        <a:xfrm>
          <a:off x="813030" y="2073565"/>
          <a:ext cx="1842215" cy="1301483"/>
        </a:xfrm>
        <a:prstGeom prst="roundRect">
          <a:avLst/>
        </a:prstGeom>
        <a:solidFill>
          <a:schemeClr val="accent5">
            <a:shade val="80000"/>
            <a:hueOff val="151644"/>
            <a:satOff val="-11400"/>
            <a:lumOff val="24117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Zusammenarbeit</a:t>
          </a:r>
        </a:p>
      </dsp:txBody>
      <dsp:txXfrm>
        <a:off x="876563" y="2137098"/>
        <a:ext cx="1715149" cy="1174417"/>
      </dsp:txXfrm>
    </dsp:sp>
    <dsp:sp modelId="{7B2D5487-FBCA-4A80-8BB6-408285CEB6A8}">
      <dsp:nvSpPr>
        <dsp:cNvPr id="0" name=""/>
        <dsp:cNvSpPr/>
      </dsp:nvSpPr>
      <dsp:spPr>
        <a:xfrm>
          <a:off x="1396922" y="-1596778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429641" y="3669553"/>
              </a:moveTo>
              <a:arcTo wR="2323473" hR="2323473" stAng="8675754" swAng="140599"/>
            </a:path>
          </a:pathLst>
        </a:custGeom>
        <a:noFill/>
        <a:ln w="9525" cap="flat" cmpd="sng" algn="ctr">
          <a:solidFill>
            <a:schemeClr val="accent5">
              <a:shade val="90000"/>
              <a:hueOff val="151668"/>
              <a:satOff val="-11127"/>
              <a:lumOff val="219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6DDA-D70C-4CE6-A56A-6B99B1184A8E}">
      <dsp:nvSpPr>
        <dsp:cNvPr id="0" name=""/>
        <dsp:cNvSpPr/>
      </dsp:nvSpPr>
      <dsp:spPr>
        <a:xfrm>
          <a:off x="1176781" y="584243"/>
          <a:ext cx="1917199" cy="1409159"/>
        </a:xfrm>
        <a:prstGeom prst="roundRect">
          <a:avLst/>
        </a:prstGeom>
        <a:solidFill>
          <a:schemeClr val="accent5">
            <a:shade val="80000"/>
            <a:hueOff val="176917"/>
            <a:satOff val="-13300"/>
            <a:lumOff val="28137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Wissensaustausch und Information</a:t>
          </a:r>
          <a:endParaRPr lang="de-AT" sz="1600" b="1" kern="1200" dirty="0"/>
        </a:p>
      </dsp:txBody>
      <dsp:txXfrm>
        <a:off x="1245570" y="653032"/>
        <a:ext cx="1779621" cy="1271581"/>
      </dsp:txXfrm>
    </dsp:sp>
    <dsp:sp modelId="{6322D1FF-BE12-448A-8DA7-0089EBABB3B3}">
      <dsp:nvSpPr>
        <dsp:cNvPr id="0" name=""/>
        <dsp:cNvSpPr/>
      </dsp:nvSpPr>
      <dsp:spPr>
        <a:xfrm>
          <a:off x="373539" y="567757"/>
          <a:ext cx="4646947" cy="4646947"/>
        </a:xfrm>
        <a:custGeom>
          <a:avLst/>
          <a:gdLst/>
          <a:ahLst/>
          <a:cxnLst/>
          <a:rect l="0" t="0" r="0" b="0"/>
          <a:pathLst>
            <a:path>
              <a:moveTo>
                <a:pt x="2601103" y="16646"/>
              </a:moveTo>
              <a:arcTo wR="2323473" hR="2323473" stAng="16611757" swAng="194789"/>
            </a:path>
          </a:pathLst>
        </a:custGeom>
        <a:noFill/>
        <a:ln w="9525" cap="flat" cmpd="sng" algn="ctr">
          <a:solidFill>
            <a:schemeClr val="accent5">
              <a:shade val="90000"/>
              <a:hueOff val="176946"/>
              <a:satOff val="-12981"/>
              <a:lumOff val="25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314" y="9443879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13.01.2020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50475" y="9442153"/>
            <a:ext cx="906263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217" y="330544"/>
            <a:ext cx="1373908" cy="33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314" y="944215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13.01.2020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676275"/>
            <a:ext cx="5583238" cy="4186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6292" y="4970463"/>
            <a:ext cx="5098673" cy="4224893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50475" y="9442152"/>
            <a:ext cx="906263" cy="498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DA3B-92D6-4D4B-9895-D15CB563B5E4}" type="slidenum">
              <a:rPr kumimoji="0" lang="de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5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95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DA3B-92D6-4D4B-9895-D15CB563B5E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5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DA3B-92D6-4D4B-9895-D15CB563B5E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6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/>
              <a:buChar char="•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DA3B-92D6-4D4B-9895-D15CB563B5E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35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536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</a:t>
            </a:r>
            <a:r>
              <a:rPr lang="de-AT" dirty="0" smtClean="0"/>
              <a:t>d </a:t>
            </a:r>
            <a:r>
              <a:rPr lang="de-AT" u="sng" dirty="0" smtClean="0"/>
              <a:t>Ratspräsidentschaft</a:t>
            </a:r>
            <a:r>
              <a:rPr lang="de-AT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Ziel ist es soweit wie möglich in der Ratspositionierung voranzukommen, unsere Arbeiten sollen Grundlage für RO-Präsidentschaft sein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Weitere Akteure: Parlament, MFR (Staats- und Regierungschefs)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1.1.2020 Einreichung GAP-Strategiepläne wird schwierig, weil Rechtssetzungsprozess langwierig ist; zeigt auch Erfahrung aus früheren Perioden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AT-Planung: Präsidentschaft bindet Ressourcen, Start mit SWOT</a:t>
            </a:r>
          </a:p>
          <a:p>
            <a:endParaRPr lang="de-AT" dirty="0" smtClean="0"/>
          </a:p>
          <a:p>
            <a:r>
              <a:rPr lang="de-AT" dirty="0"/>
              <a:t>a</a:t>
            </a:r>
            <a:r>
              <a:rPr lang="de-AT" dirty="0" smtClean="0"/>
              <a:t>d </a:t>
            </a:r>
            <a:r>
              <a:rPr lang="de-AT" u="sng" dirty="0" smtClean="0"/>
              <a:t>Planungsprozess GAP-Strategieplan</a:t>
            </a:r>
            <a:r>
              <a:rPr lang="de-AT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Beteiligungsformate: Strategiedialoge, </a:t>
            </a:r>
            <a:r>
              <a:rPr lang="de-AT" dirty="0" err="1" smtClean="0"/>
              <a:t>Stellungnahmeverfahren</a:t>
            </a:r>
            <a:r>
              <a:rPr lang="de-AT" dirty="0" smtClean="0"/>
              <a:t>, Informationsarbeit, </a:t>
            </a:r>
            <a:r>
              <a:rPr lang="de-AT" dirty="0" err="1" smtClean="0"/>
              <a:t>newsletter</a:t>
            </a:r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Zusätzliche Komplexität durch Einbeziehung Akteure 1. Säule</a:t>
            </a:r>
          </a:p>
          <a:p>
            <a:endParaRPr lang="de-AT" dirty="0"/>
          </a:p>
          <a:p>
            <a:r>
              <a:rPr lang="de-AT" dirty="0"/>
              <a:t>a</a:t>
            </a:r>
            <a:r>
              <a:rPr lang="de-AT" dirty="0" smtClean="0"/>
              <a:t>d </a:t>
            </a:r>
            <a:r>
              <a:rPr lang="de-AT" u="sng" dirty="0" smtClean="0"/>
              <a:t>Kontinuität Programmplanung</a:t>
            </a:r>
            <a:r>
              <a:rPr lang="de-AT" dirty="0" smtClean="0"/>
              <a:t>: politische Ausrichtung lässt das erwarten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983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F0A5DA3B-92D6-4D4B-9895-D15CB563B5E4}" type="slidenum">
              <a:rPr lang="de-AT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9</a:t>
            </a:fld>
            <a:endParaRPr lang="de-A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85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</a:t>
            </a:r>
            <a:r>
              <a:rPr lang="de-AT" dirty="0" smtClean="0"/>
              <a:t>d </a:t>
            </a:r>
            <a:r>
              <a:rPr lang="de-AT" u="sng" dirty="0" smtClean="0"/>
              <a:t>Ratspräsidentschaft</a:t>
            </a:r>
            <a:r>
              <a:rPr lang="de-AT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Ziel ist es soweit wie möglich in der Ratspositionierung voranzukommen, unsere Arbeiten sollen Grundlage für RO-Präsidentschaft sein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Weitere Akteure: Parlament, MFR (Staats- und Regierungschefs)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1.1.2020 Einreichung GAP-Strategiepläne wird schwierig, weil Rechtssetzungsprozess langwierig ist; zeigt auch Erfahrung aus früheren Perioden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AT-Planung: Präsidentschaft bindet Ressourcen, Start mit SWOT</a:t>
            </a:r>
          </a:p>
          <a:p>
            <a:endParaRPr lang="de-AT" dirty="0" smtClean="0"/>
          </a:p>
          <a:p>
            <a:r>
              <a:rPr lang="de-AT" dirty="0"/>
              <a:t>a</a:t>
            </a:r>
            <a:r>
              <a:rPr lang="de-AT" dirty="0" smtClean="0"/>
              <a:t>d </a:t>
            </a:r>
            <a:r>
              <a:rPr lang="de-AT" u="sng" dirty="0" smtClean="0"/>
              <a:t>Planungsprozess GAP-Strategieplan</a:t>
            </a:r>
            <a:r>
              <a:rPr lang="de-AT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Beteiligungsformate: Strategiedialoge, </a:t>
            </a:r>
            <a:r>
              <a:rPr lang="de-AT" dirty="0" err="1" smtClean="0"/>
              <a:t>Stellungnahmeverfahren</a:t>
            </a:r>
            <a:r>
              <a:rPr lang="de-AT" dirty="0" smtClean="0"/>
              <a:t>, Informationsarbeit, </a:t>
            </a:r>
            <a:r>
              <a:rPr lang="de-AT" dirty="0" err="1" smtClean="0"/>
              <a:t>newsletter</a:t>
            </a:r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Zusätzliche Komplexität durch Einbeziehung Akteure 1. Säule</a:t>
            </a:r>
          </a:p>
          <a:p>
            <a:endParaRPr lang="de-AT" dirty="0"/>
          </a:p>
          <a:p>
            <a:r>
              <a:rPr lang="de-AT" dirty="0"/>
              <a:t>a</a:t>
            </a:r>
            <a:r>
              <a:rPr lang="de-AT" dirty="0" smtClean="0"/>
              <a:t>d </a:t>
            </a:r>
            <a:r>
              <a:rPr lang="de-AT" u="sng" dirty="0" smtClean="0"/>
              <a:t>Kontinuität Programmplanung</a:t>
            </a:r>
            <a:r>
              <a:rPr lang="de-AT" dirty="0" smtClean="0"/>
              <a:t>: politische Ausrichtung lässt das erwarten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375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u="sng" dirty="0"/>
              <a:t>Verweis auf Programmbroschüre</a:t>
            </a:r>
          </a:p>
          <a:p>
            <a:endParaRPr lang="de-AT" u="sng" dirty="0"/>
          </a:p>
          <a:p>
            <a:r>
              <a:rPr lang="de-AT" u="sng" dirty="0"/>
              <a:t>Rechtliches </a:t>
            </a:r>
            <a:r>
              <a:rPr lang="de-AT" u="sng" dirty="0" err="1"/>
              <a:t>backup</a:t>
            </a:r>
            <a:r>
              <a:rPr lang="de-AT" u="sng" dirty="0"/>
              <a:t>:</a:t>
            </a:r>
          </a:p>
          <a:p>
            <a:r>
              <a:rPr lang="de-AT" dirty="0"/>
              <a:t>LW-Gesetz 1992 zur Vorbereitung auf EU-Beitritt, §1 bereits berücksichtigt bereits GAP,</a:t>
            </a:r>
          </a:p>
          <a:p>
            <a:r>
              <a:rPr lang="de-AT" dirty="0"/>
              <a:t>Bund fördert nur, wenn Länder mitfinanzieren; 60:40 für agrarische Maßnahmen</a:t>
            </a:r>
          </a:p>
          <a:p>
            <a:r>
              <a:rPr lang="de-AT" dirty="0"/>
              <a:t>Umsetzung LE in Privatwirtschaftsverwaltung, Kompetenzverteilung gilt nicht</a:t>
            </a:r>
          </a:p>
          <a:p>
            <a:endParaRPr lang="de-AT" dirty="0"/>
          </a:p>
          <a:p>
            <a:r>
              <a:rPr lang="de-AT" dirty="0"/>
              <a:t>Ad Strukturfondsprogramme: 15a-Vereinbarung</a:t>
            </a:r>
          </a:p>
          <a:p>
            <a:r>
              <a:rPr lang="de-AT" dirty="0"/>
              <a:t>Nicht in ELER, gute Zusammenarbeit Bund-Länder, kein rechtlich formelles Format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DA3B-92D6-4D4B-9895-D15CB563B5E4}" type="slidenum">
              <a:rPr kumimoji="0" lang="de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3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</a:rPr>
              <a:t>bmnt.gv.at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12" name="Grafik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0" y="1814263"/>
            <a:ext cx="7704000" cy="4515417"/>
          </a:xfrm>
          <a:prstGeom prst="rect">
            <a:avLst/>
          </a:prstGeom>
        </p:spPr>
        <p:txBody>
          <a:bodyPr vert="horz" lIns="0" tIns="0" rIns="0" bIns="0"/>
          <a:lstStyle>
            <a:lvl1pPr marL="361950" indent="-361950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000" cap="all">
                <a:solidFill>
                  <a:srgbClr val="000000"/>
                </a:solidFill>
              </a:defRPr>
            </a:lvl1pPr>
            <a:lvl2pPr marL="630238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2pPr>
            <a:lvl3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3pPr>
            <a:lvl4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4pPr>
            <a:lvl5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50210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800000"/>
            <a:ext cx="7704000" cy="452967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42559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2"/>
          </p:nvPr>
        </p:nvSpPr>
        <p:spPr>
          <a:xfrm>
            <a:off x="4927601" y="2143760"/>
            <a:ext cx="3650160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696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905375" y="2143125"/>
            <a:ext cx="3671888" cy="4186238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4455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873125" y="2143125"/>
            <a:ext cx="7704138" cy="4186238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92182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873125" y="1094263"/>
            <a:ext cx="7704138" cy="52351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5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7703999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108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7703999" cy="4185920"/>
          </a:xfrm>
          <a:prstGeom prst="rect">
            <a:avLst/>
          </a:prstGeom>
        </p:spPr>
        <p:txBody>
          <a:bodyPr vert="horz" lIns="0" tIns="0" rIns="0" bIns="0"/>
          <a:lstStyle>
            <a:lvl1pPr marL="360000" indent="-360000">
              <a:lnSpc>
                <a:spcPts val="26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500" cap="none">
                <a:solidFill>
                  <a:srgbClr val="000000"/>
                </a:solidFill>
              </a:defRPr>
            </a:lvl1pPr>
            <a:lvl2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lphaLcPeriod"/>
              <a:defRPr sz="2000" cap="none">
                <a:solidFill>
                  <a:srgbClr val="000000"/>
                </a:solidFill>
              </a:defRPr>
            </a:lvl2pPr>
            <a:lvl3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Mastertextformat bearbeiten</a:t>
            </a:r>
          </a:p>
          <a:p>
            <a:pPr lvl="2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12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355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  <p:sp>
        <p:nvSpPr>
          <p:cNvPr id="6" name="Inhaltsplatzhalter 11"/>
          <p:cNvSpPr>
            <a:spLocks noGrp="1"/>
          </p:cNvSpPr>
          <p:nvPr>
            <p:ph sz="quarter" idx="13"/>
          </p:nvPr>
        </p:nvSpPr>
        <p:spPr>
          <a:xfrm>
            <a:off x="873761" y="2600960"/>
            <a:ext cx="3671998" cy="3728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7" name="Inhaltsplatzhalter 11"/>
          <p:cNvSpPr>
            <a:spLocks noGrp="1"/>
          </p:cNvSpPr>
          <p:nvPr>
            <p:ph sz="quarter" idx="14"/>
          </p:nvPr>
        </p:nvSpPr>
        <p:spPr>
          <a:xfrm>
            <a:off x="4905762" y="2143760"/>
            <a:ext cx="3671998" cy="355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8" name="Inhaltsplatzhalter 11"/>
          <p:cNvSpPr>
            <a:spLocks noGrp="1"/>
          </p:cNvSpPr>
          <p:nvPr>
            <p:ph sz="quarter" idx="15"/>
          </p:nvPr>
        </p:nvSpPr>
        <p:spPr>
          <a:xfrm>
            <a:off x="4905762" y="2600960"/>
            <a:ext cx="3671998" cy="3728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038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873761" y="5058968"/>
            <a:ext cx="7703999" cy="12707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Kontakt</a:t>
            </a:r>
          </a:p>
          <a:p>
            <a:pPr lvl="0"/>
            <a:r>
              <a:rPr lang="de-AT" dirty="0" smtClean="0"/>
              <a:t>Kontakt</a:t>
            </a:r>
          </a:p>
          <a:p>
            <a:pPr lvl="0"/>
            <a:r>
              <a:rPr lang="de-AT" dirty="0" smtClean="0"/>
              <a:t>Kontakt</a:t>
            </a:r>
          </a:p>
          <a:p>
            <a:pPr lvl="0"/>
            <a:endParaRPr lang="de-AT" dirty="0" smtClean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73760" y="2787595"/>
            <a:ext cx="7704000" cy="214748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88217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</a:rPr>
              <a:t>bmnt.gv.at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12" name="Grafik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94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6379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778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16220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1019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1890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3882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7703999" cy="4185920"/>
          </a:xfrm>
          <a:prstGeom prst="rect">
            <a:avLst/>
          </a:prstGeom>
        </p:spPr>
        <p:txBody>
          <a:bodyPr vert="horz" lIns="0" tIns="0" rIns="0" bIns="0"/>
          <a:lstStyle>
            <a:lvl1pPr marL="360000" indent="-360000">
              <a:lnSpc>
                <a:spcPts val="26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500" cap="none">
                <a:solidFill>
                  <a:srgbClr val="000000"/>
                </a:solidFill>
              </a:defRPr>
            </a:lvl1pPr>
            <a:lvl2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lphaLcPeriod"/>
              <a:defRPr sz="2000" cap="none">
                <a:solidFill>
                  <a:srgbClr val="000000"/>
                </a:solidFill>
              </a:defRPr>
            </a:lvl2pPr>
            <a:lvl3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Mastertextformat bearbeiten</a:t>
            </a:r>
          </a:p>
          <a:p>
            <a:pPr lvl="2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45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8667" y="6319521"/>
            <a:ext cx="4995333" cy="538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81392" y="2952350"/>
            <a:ext cx="6650480" cy="174157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852482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rem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148667" y="6319521"/>
            <a:ext cx="4995333" cy="538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81393" y="2521235"/>
            <a:ext cx="6659999" cy="161999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881835" y="4394029"/>
            <a:ext cx="2674681" cy="54204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14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59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0" y="1814263"/>
            <a:ext cx="7704000" cy="4515417"/>
          </a:xfrm>
          <a:prstGeom prst="rect">
            <a:avLst/>
          </a:prstGeom>
        </p:spPr>
        <p:txBody>
          <a:bodyPr vert="horz" lIns="0" tIns="0" rIns="0" bIns="0"/>
          <a:lstStyle>
            <a:lvl1pPr marL="361950" indent="-361950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000" cap="all">
                <a:solidFill>
                  <a:srgbClr val="000000"/>
                </a:solidFill>
              </a:defRPr>
            </a:lvl1pPr>
            <a:lvl2pPr marL="630238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2pPr>
            <a:lvl3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3pPr>
            <a:lvl4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4pPr>
            <a:lvl5pPr marL="804863" indent="-2682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19928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800000"/>
            <a:ext cx="7704000" cy="452967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48298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2"/>
          </p:nvPr>
        </p:nvSpPr>
        <p:spPr>
          <a:xfrm>
            <a:off x="4927601" y="2143760"/>
            <a:ext cx="3650160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2901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905375" y="2143125"/>
            <a:ext cx="3671888" cy="4186238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860118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873125" y="2143125"/>
            <a:ext cx="7704138" cy="4186238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344102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873125" y="1094263"/>
            <a:ext cx="7704138" cy="52351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542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7703999" cy="41859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4448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7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7703999" cy="4185920"/>
          </a:xfrm>
          <a:prstGeom prst="rect">
            <a:avLst/>
          </a:prstGeom>
        </p:spPr>
        <p:txBody>
          <a:bodyPr vert="horz" lIns="0" tIns="0" rIns="0" bIns="0"/>
          <a:lstStyle>
            <a:lvl1pPr marL="360000" indent="-360000">
              <a:lnSpc>
                <a:spcPts val="26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500" cap="none">
                <a:solidFill>
                  <a:srgbClr val="000000"/>
                </a:solidFill>
              </a:defRPr>
            </a:lvl1pPr>
            <a:lvl2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lphaLcPeriod"/>
              <a:defRPr sz="2000" cap="none">
                <a:solidFill>
                  <a:srgbClr val="000000"/>
                </a:solidFill>
              </a:defRPr>
            </a:lvl2pPr>
            <a:lvl3pPr marL="630238" indent="-268288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Mastertextformat bearbeiten</a:t>
            </a:r>
          </a:p>
          <a:p>
            <a:pPr lvl="2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4414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873761" y="2143760"/>
            <a:ext cx="3671998" cy="355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73760" y="1094263"/>
            <a:ext cx="7704000" cy="935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  <a:p>
            <a:pPr lvl="0"/>
            <a:r>
              <a:rPr lang="de-AT" dirty="0" smtClean="0"/>
              <a:t>Mastertextformat</a:t>
            </a:r>
          </a:p>
          <a:p>
            <a:pPr lvl="0"/>
            <a:endParaRPr lang="de-AT" dirty="0" smtClean="0"/>
          </a:p>
        </p:txBody>
      </p:sp>
      <p:sp>
        <p:nvSpPr>
          <p:cNvPr id="6" name="Inhaltsplatzhalter 11"/>
          <p:cNvSpPr>
            <a:spLocks noGrp="1"/>
          </p:cNvSpPr>
          <p:nvPr>
            <p:ph sz="quarter" idx="13"/>
          </p:nvPr>
        </p:nvSpPr>
        <p:spPr>
          <a:xfrm>
            <a:off x="873761" y="2600960"/>
            <a:ext cx="3671998" cy="3728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7" name="Inhaltsplatzhalter 11"/>
          <p:cNvSpPr>
            <a:spLocks noGrp="1"/>
          </p:cNvSpPr>
          <p:nvPr>
            <p:ph sz="quarter" idx="14"/>
          </p:nvPr>
        </p:nvSpPr>
        <p:spPr>
          <a:xfrm>
            <a:off x="4905762" y="2143760"/>
            <a:ext cx="3671998" cy="355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8" name="Inhaltsplatzhalter 11"/>
          <p:cNvSpPr>
            <a:spLocks noGrp="1"/>
          </p:cNvSpPr>
          <p:nvPr>
            <p:ph sz="quarter" idx="15"/>
          </p:nvPr>
        </p:nvSpPr>
        <p:spPr>
          <a:xfrm>
            <a:off x="4905762" y="2600960"/>
            <a:ext cx="3671998" cy="3728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7998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873761" y="5058968"/>
            <a:ext cx="7703999" cy="12707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 smtClean="0"/>
              <a:t>Kontakt</a:t>
            </a:r>
          </a:p>
          <a:p>
            <a:pPr lvl="0"/>
            <a:r>
              <a:rPr lang="de-AT" dirty="0" smtClean="0"/>
              <a:t>Kontakt</a:t>
            </a:r>
          </a:p>
          <a:p>
            <a:pPr lvl="0"/>
            <a:r>
              <a:rPr lang="de-AT" dirty="0" smtClean="0"/>
              <a:t>Kontakt</a:t>
            </a:r>
          </a:p>
          <a:p>
            <a:pPr lvl="0"/>
            <a:endParaRPr lang="de-AT" dirty="0" smtClean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73760" y="2787595"/>
            <a:ext cx="7704000" cy="214748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11136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95751-4284-4547-BA55-2A799C12E32A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E2C4-F199-1848-B916-9AC1D7632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3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8667" y="6319521"/>
            <a:ext cx="4995333" cy="538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881392" y="2952350"/>
            <a:ext cx="6650480" cy="174157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83660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rem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148667" y="6319521"/>
            <a:ext cx="4995333" cy="538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81393" y="2521235"/>
            <a:ext cx="6659999" cy="161999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MastertexTformat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881835" y="4394029"/>
            <a:ext cx="2674681" cy="54204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14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2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 </a:t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 – wie Ebene zuvor</a:t>
            </a:r>
          </a:p>
          <a:p>
            <a:pPr lvl="2"/>
            <a:r>
              <a:rPr lang="de-DE" dirty="0" smtClean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</a:rPr>
              <a:t>bmnt.gv.at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14" name="Grafik 13"/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 </a:t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 – wie Ebene zuvor</a:t>
            </a:r>
          </a:p>
          <a:p>
            <a:pPr lvl="2"/>
            <a:r>
              <a:rPr lang="de-DE" dirty="0" smtClean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</a:rPr>
              <a:t>bmnt.gv.at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14" name="Grafik 13"/>
          <p:cNvPicPr/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8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ka.madner@bmnt.gv.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bmnt.gv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49" y="1037493"/>
            <a:ext cx="8224688" cy="1222874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de-AT" sz="4000" dirty="0" smtClean="0"/>
              <a:t>Nationaler GAP-Strategieplan </a:t>
            </a:r>
            <a:br>
              <a:rPr lang="de-AT" sz="4000" dirty="0" smtClean="0"/>
            </a:br>
            <a:r>
              <a:rPr lang="de-AT" sz="4000" dirty="0" smtClean="0"/>
              <a:t>für Österreich 2021 - 2027</a:t>
            </a:r>
            <a:endParaRPr lang="de-AT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9749" y="5513696"/>
            <a:ext cx="5541873" cy="955889"/>
          </a:xfrm>
        </p:spPr>
        <p:txBody>
          <a:bodyPr/>
          <a:lstStyle/>
          <a:p>
            <a:pPr lvl="0">
              <a:buClr>
                <a:srgbClr val="E6320F"/>
              </a:buClr>
            </a:pPr>
            <a:r>
              <a:rPr lang="de-DE" b="1" dirty="0" smtClean="0">
                <a:solidFill>
                  <a:srgbClr val="E6EFF3">
                    <a:lumMod val="10000"/>
                  </a:srgbClr>
                </a:solidFill>
              </a:rPr>
              <a:t>Veronika Madner</a:t>
            </a:r>
            <a:endParaRPr lang="de-DE" b="1" dirty="0">
              <a:solidFill>
                <a:srgbClr val="E6EFF3">
                  <a:lumMod val="10000"/>
                </a:srgbClr>
              </a:solidFill>
            </a:endParaRPr>
          </a:p>
          <a:p>
            <a:pPr lvl="0">
              <a:buClr>
                <a:srgbClr val="E6320F"/>
              </a:buClr>
            </a:pPr>
            <a:r>
              <a:rPr lang="de-DE" dirty="0">
                <a:solidFill>
                  <a:srgbClr val="E6EFF3">
                    <a:lumMod val="10000"/>
                  </a:srgbClr>
                </a:solidFill>
              </a:rPr>
              <a:t>BMNT, </a:t>
            </a:r>
            <a:r>
              <a:rPr lang="de-DE" dirty="0" smtClean="0">
                <a:solidFill>
                  <a:srgbClr val="E6EFF3">
                    <a:lumMod val="10000"/>
                  </a:srgbClr>
                </a:solidFill>
              </a:rPr>
              <a:t>Abt. II/2, Sektion Landwirtschaft </a:t>
            </a:r>
            <a:r>
              <a:rPr lang="de-DE" dirty="0">
                <a:solidFill>
                  <a:srgbClr val="E6EFF3">
                    <a:lumMod val="10000"/>
                  </a:srgbClr>
                </a:solidFill>
              </a:rPr>
              <a:t>und Ländliche Entwicklung</a:t>
            </a:r>
          </a:p>
          <a:p>
            <a:pPr lvl="0">
              <a:buClr>
                <a:srgbClr val="E6320F"/>
              </a:buClr>
            </a:pPr>
            <a:r>
              <a:rPr lang="de-DE" dirty="0" err="1" smtClean="0">
                <a:solidFill>
                  <a:srgbClr val="E6EFF3">
                    <a:lumMod val="10000"/>
                  </a:srgbClr>
                </a:solidFill>
              </a:rPr>
              <a:t>Dünserberg</a:t>
            </a:r>
            <a:r>
              <a:rPr lang="de-DE" dirty="0" smtClean="0">
                <a:solidFill>
                  <a:srgbClr val="E6EFF3">
                    <a:lumMod val="10000"/>
                  </a:srgbClr>
                </a:solidFill>
              </a:rPr>
              <a:t>, </a:t>
            </a:r>
            <a:r>
              <a:rPr lang="de-DE" dirty="0" smtClean="0">
                <a:solidFill>
                  <a:srgbClr val="E6EFF3">
                    <a:lumMod val="10000"/>
                  </a:srgbClr>
                </a:solidFill>
              </a:rPr>
              <a:t>16</a:t>
            </a:r>
            <a:r>
              <a:rPr lang="de-DE" dirty="0" smtClean="0">
                <a:solidFill>
                  <a:srgbClr val="E6EFF3">
                    <a:lumMod val="10000"/>
                  </a:srgbClr>
                </a:solidFill>
              </a:rPr>
              <a:t>. Jänner 2020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69" y="2381945"/>
            <a:ext cx="4690847" cy="313175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78439" y="5298252"/>
            <a:ext cx="596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E6EFF3"/>
                </a:solidFill>
              </a:rPr>
              <a:t>© BMNT</a:t>
            </a:r>
            <a:endParaRPr lang="de-AT" sz="800" dirty="0">
              <a:solidFill>
                <a:srgbClr val="E6EF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Erstellung österreichischer GAP-Strategieplan (2)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017640"/>
            <a:ext cx="8080548" cy="4146175"/>
          </a:xfrm>
        </p:spPr>
        <p:txBody>
          <a:bodyPr/>
          <a:lstStyle/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sz="2000" dirty="0" smtClean="0"/>
              <a:t>Begleitender Prozess zur </a:t>
            </a:r>
            <a:r>
              <a:rPr lang="de-DE" sz="2000" b="1" dirty="0" smtClean="0"/>
              <a:t>Beteiligung der Stakeholder </a:t>
            </a:r>
            <a:r>
              <a:rPr lang="de-DE" sz="2000" dirty="0" smtClean="0"/>
              <a:t>(Fachdialoge, Fachgespräche, Konferenzen, Web-Seite, </a:t>
            </a:r>
            <a:r>
              <a:rPr lang="de-DE" sz="2000" dirty="0"/>
              <a:t>N</a:t>
            </a:r>
            <a:r>
              <a:rPr lang="de-DE" sz="2000" dirty="0" smtClean="0"/>
              <a:t>ewsletter</a:t>
            </a:r>
            <a:r>
              <a:rPr lang="de-DE" sz="2000" dirty="0" smtClean="0"/>
              <a:t>)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AT" sz="2000" dirty="0" smtClean="0"/>
              <a:t>Kontinuität </a:t>
            </a:r>
            <a:r>
              <a:rPr lang="de-AT" sz="2000" dirty="0"/>
              <a:t>bei der </a:t>
            </a:r>
            <a:r>
              <a:rPr lang="de-AT" sz="2000" b="1" dirty="0"/>
              <a:t>strategischen Programmausrichtung</a:t>
            </a:r>
          </a:p>
          <a:p>
            <a:pPr lvl="1">
              <a:lnSpc>
                <a:spcPts val="2600"/>
              </a:lnSpc>
              <a:spcAft>
                <a:spcPts val="1200"/>
              </a:spcAft>
            </a:pPr>
            <a:r>
              <a:rPr lang="de-AT" sz="2000" dirty="0"/>
              <a:t>Flächendeckende bäuerlich strukturierte  und umweltschonende Landwirtschaft</a:t>
            </a:r>
          </a:p>
          <a:p>
            <a:pPr lvl="1">
              <a:lnSpc>
                <a:spcPts val="2600"/>
              </a:lnSpc>
              <a:spcAft>
                <a:spcPts val="1200"/>
              </a:spcAft>
            </a:pPr>
            <a:r>
              <a:rPr lang="de-AT" sz="2000" dirty="0"/>
              <a:t>Erhaltung eines vitalen ländlichen Raums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AT" sz="2000" dirty="0"/>
              <a:t>Kontinuität bei den </a:t>
            </a:r>
            <a:r>
              <a:rPr lang="de-AT" sz="2000" b="1" dirty="0"/>
              <a:t>Abwicklungsstrukturen</a:t>
            </a:r>
            <a:r>
              <a:rPr lang="de-AT" sz="2000" dirty="0"/>
              <a:t> auf Bundes- und Landesebene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endParaRPr lang="de-DE" sz="2000" dirty="0" smtClean="0"/>
          </a:p>
          <a:p>
            <a:pPr>
              <a:lnSpc>
                <a:spcPts val="2000"/>
              </a:lnSpc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19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83535" y="1825256"/>
            <a:ext cx="5389200" cy="1117613"/>
          </a:xfrm>
        </p:spPr>
        <p:txBody>
          <a:bodyPr/>
          <a:lstStyle/>
          <a:p>
            <a:r>
              <a:rPr lang="de-AT" dirty="0"/>
              <a:t>Herzlichen Dank</a:t>
            </a:r>
            <a:br>
              <a:rPr lang="de-AT" dirty="0"/>
            </a:br>
            <a:r>
              <a:rPr lang="de-AT" dirty="0"/>
              <a:t>für Ihre Aufmerksamkeit!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83535" y="4760437"/>
            <a:ext cx="4952740" cy="963216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Mag.</a:t>
            </a:r>
            <a:r>
              <a:rPr lang="de-DE" baseline="30000" dirty="0" err="1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Veronika Madner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Abt</a:t>
            </a:r>
            <a:r>
              <a:rPr lang="de-DE" dirty="0">
                <a:solidFill>
                  <a:schemeClr val="tx1"/>
                </a:solidFill>
              </a:rPr>
              <a:t>. II 2 - Koordination Ländliche Entwicklung und Fischereifonds</a:t>
            </a:r>
          </a:p>
          <a:p>
            <a:r>
              <a:rPr lang="de-DE" dirty="0">
                <a:solidFill>
                  <a:schemeClr val="bg1">
                    <a:lumMod val="25000"/>
                  </a:schemeClr>
                </a:solidFill>
                <a:hlinkClick r:id="rId3"/>
              </a:rPr>
              <a:t>v</a:t>
            </a:r>
            <a:r>
              <a:rPr lang="de-DE" dirty="0" smtClean="0">
                <a:solidFill>
                  <a:schemeClr val="bg1">
                    <a:lumMod val="25000"/>
                  </a:schemeClr>
                </a:solidFill>
                <a:hlinkClick r:id="rId3"/>
              </a:rPr>
              <a:t>eronika.madner@bmnt.gv.at</a:t>
            </a:r>
            <a:r>
              <a:rPr lang="de-DE" dirty="0" smtClean="0">
                <a:solidFill>
                  <a:schemeClr val="bg1">
                    <a:lumMod val="25000"/>
                  </a:schemeClr>
                </a:solidFill>
              </a:rPr>
              <a:t>   </a:t>
            </a:r>
            <a:endParaRPr lang="de-DE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25000"/>
                  </a:schemeClr>
                </a:solidFill>
                <a:hlinkClick r:id="rId4"/>
              </a:rPr>
              <a:t>www.bmnt.gv.at</a:t>
            </a:r>
            <a:r>
              <a:rPr lang="de-DE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6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7626"/>
            <a:ext cx="7978525" cy="504646"/>
          </a:xfrm>
        </p:spPr>
        <p:txBody>
          <a:bodyPr/>
          <a:lstStyle/>
          <a:p>
            <a:r>
              <a:rPr lang="de-AT" dirty="0" smtClean="0"/>
              <a:t>Verordnungsvorschläge der Kommission zur GAP nach 2020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852749"/>
            <a:ext cx="7978775" cy="4365172"/>
          </a:xfrm>
        </p:spPr>
        <p:txBody>
          <a:bodyPr/>
          <a:lstStyle/>
          <a:p>
            <a:pPr marL="274638" lvl="2">
              <a:spcBef>
                <a:spcPts val="600"/>
              </a:spcBef>
              <a:spcAft>
                <a:spcPts val="600"/>
              </a:spcAft>
              <a:buClr>
                <a:srgbClr val="E6320F"/>
              </a:buClr>
            </a:pPr>
            <a:endParaRPr lang="de-DE" dirty="0" smtClean="0">
              <a:solidFill>
                <a:srgbClr val="E6EFF3">
                  <a:lumMod val="10000"/>
                </a:srgbClr>
              </a:solidFill>
            </a:endParaRPr>
          </a:p>
          <a:p>
            <a:pPr marL="365538" lvl="2" indent="-342900">
              <a:spcBef>
                <a:spcPts val="600"/>
              </a:spcBef>
              <a:spcAft>
                <a:spcPts val="600"/>
              </a:spcAft>
              <a:buClr>
                <a:srgbClr val="E6320F"/>
              </a:buClr>
              <a:buAutoNum type="arabicParenBoth"/>
            </a:pPr>
            <a:r>
              <a:rPr lang="de-DE" dirty="0" smtClean="0">
                <a:solidFill>
                  <a:srgbClr val="E6EFF3">
                    <a:lumMod val="10000"/>
                  </a:srgbClr>
                </a:solidFill>
              </a:rPr>
              <a:t>Kontinuität </a:t>
            </a:r>
            <a:r>
              <a:rPr lang="de-DE" dirty="0">
                <a:solidFill>
                  <a:srgbClr val="E6EFF3">
                    <a:lumMod val="10000"/>
                  </a:srgbClr>
                </a:solidFill>
              </a:rPr>
              <a:t>bei den </a:t>
            </a:r>
            <a:r>
              <a:rPr lang="de-DE" b="1" dirty="0" smtClean="0">
                <a:solidFill>
                  <a:srgbClr val="E6EFF3">
                    <a:lumMod val="10000"/>
                  </a:srgbClr>
                </a:solidFill>
              </a:rPr>
              <a:t>Zielsetzungen</a:t>
            </a:r>
          </a:p>
          <a:p>
            <a:pPr marL="22638" lvl="2" indent="0">
              <a:spcBef>
                <a:spcPts val="600"/>
              </a:spcBef>
              <a:spcAft>
                <a:spcPts val="600"/>
              </a:spcAft>
              <a:buClr>
                <a:srgbClr val="E6320F"/>
              </a:buClr>
              <a:buNone/>
            </a:pPr>
            <a:endParaRPr lang="de-DE" b="1" dirty="0" smtClean="0">
              <a:solidFill>
                <a:srgbClr val="E6EFF3">
                  <a:lumMod val="10000"/>
                </a:srgbClr>
              </a:solidFill>
            </a:endParaRPr>
          </a:p>
          <a:p>
            <a:pPr marL="365538" lvl="2" indent="-342900">
              <a:spcBef>
                <a:spcPts val="600"/>
              </a:spcBef>
              <a:spcAft>
                <a:spcPts val="600"/>
              </a:spcAft>
              <a:buClr>
                <a:srgbClr val="E6320F"/>
              </a:buClr>
              <a:buFont typeface="+mj-lt"/>
              <a:buAutoNum type="arabicParenBoth" startAt="2"/>
            </a:pPr>
            <a:r>
              <a:rPr lang="de-DE" dirty="0" smtClean="0">
                <a:solidFill>
                  <a:srgbClr val="E6EFF3">
                    <a:lumMod val="10000"/>
                  </a:srgbClr>
                </a:solidFill>
              </a:rPr>
              <a:t>Neukonzeption </a:t>
            </a:r>
            <a:r>
              <a:rPr lang="de-DE" dirty="0">
                <a:solidFill>
                  <a:srgbClr val="E6EFF3">
                    <a:lumMod val="10000"/>
                  </a:srgbClr>
                </a:solidFill>
              </a:rPr>
              <a:t>des </a:t>
            </a:r>
            <a:r>
              <a:rPr lang="de-DE" b="1" dirty="0" smtClean="0">
                <a:solidFill>
                  <a:srgbClr val="E6EFF3">
                    <a:lumMod val="10000"/>
                  </a:srgbClr>
                </a:solidFill>
              </a:rPr>
              <a:t>Umsetzungsmodells</a:t>
            </a:r>
          </a:p>
          <a:p>
            <a:pPr marL="22638" lvl="2" indent="0">
              <a:spcBef>
                <a:spcPts val="600"/>
              </a:spcBef>
              <a:spcAft>
                <a:spcPts val="600"/>
              </a:spcAft>
              <a:buClr>
                <a:srgbClr val="E6320F"/>
              </a:buClr>
              <a:buNone/>
            </a:pPr>
            <a:endParaRPr lang="de-DE" b="1" dirty="0" smtClean="0">
              <a:solidFill>
                <a:srgbClr val="E6EFF3">
                  <a:lumMod val="10000"/>
                </a:srgbClr>
              </a:solidFill>
            </a:endParaRPr>
          </a:p>
          <a:p>
            <a:pPr marL="365538" lvl="2" indent="-342900">
              <a:spcBef>
                <a:spcPts val="600"/>
              </a:spcBef>
              <a:spcAft>
                <a:spcPts val="600"/>
              </a:spcAft>
              <a:buClr>
                <a:srgbClr val="E6320F"/>
              </a:buClr>
              <a:buFont typeface="+mj-lt"/>
              <a:buAutoNum type="arabicParenBoth" startAt="3"/>
            </a:pPr>
            <a:r>
              <a:rPr lang="de-DE" dirty="0" smtClean="0">
                <a:solidFill>
                  <a:srgbClr val="E6EFF3">
                    <a:lumMod val="10000"/>
                  </a:srgbClr>
                </a:solidFill>
              </a:rPr>
              <a:t>Neue </a:t>
            </a:r>
            <a:r>
              <a:rPr lang="de-DE" b="1" dirty="0">
                <a:solidFill>
                  <a:srgbClr val="E6EFF3">
                    <a:lumMod val="10000"/>
                  </a:srgbClr>
                </a:solidFill>
              </a:rPr>
              <a:t>Umweltarchitektur</a:t>
            </a:r>
          </a:p>
          <a:p>
            <a:endParaRPr lang="de-AT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10" y="4123283"/>
            <a:ext cx="2568453" cy="17123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75528" y="5634147"/>
            <a:ext cx="1632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de-AT" sz="800" b="0" i="0" u="none" strike="noStrike" kern="1200" cap="none" spc="0" normalizeH="0" noProof="0" dirty="0" smtClean="0">
                <a:ln>
                  <a:noFill/>
                </a:ln>
                <a:solidFill>
                  <a:srgbClr val="E6EFF3"/>
                </a:solidFill>
                <a:effectLst/>
                <a:uLnTx/>
                <a:uFillTx/>
                <a:latin typeface="Corbel"/>
              </a:rPr>
              <a:t>© </a:t>
            </a:r>
            <a:r>
              <a:rPr lang="de-AT" sz="800" dirty="0">
                <a:solidFill>
                  <a:srgbClr val="E6EFF3"/>
                </a:solidFill>
              </a:rPr>
              <a:t>Europäische </a:t>
            </a:r>
            <a:r>
              <a:rPr lang="de-AT" sz="800" dirty="0" smtClean="0">
                <a:solidFill>
                  <a:srgbClr val="E6EFF3"/>
                </a:solidFill>
              </a:rPr>
              <a:t>Union/ </a:t>
            </a:r>
            <a:r>
              <a:rPr lang="de-AT" sz="800" dirty="0" err="1" smtClean="0">
                <a:solidFill>
                  <a:srgbClr val="E6EFF3"/>
                </a:solidFill>
              </a:rPr>
              <a:t>Jacquemart</a:t>
            </a:r>
            <a:endParaRPr kumimoji="0" lang="de-DE" sz="800" b="0" i="0" u="none" strike="noStrike" kern="1200" cap="none" spc="0" normalizeH="0" noProof="0" dirty="0">
              <a:ln>
                <a:noFill/>
              </a:ln>
              <a:solidFill>
                <a:srgbClr val="E6EFF3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11" y="2272225"/>
            <a:ext cx="2568453" cy="17123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20313" y="2272225"/>
            <a:ext cx="1390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FF3"/>
                </a:solidFill>
                <a:effectLst/>
                <a:uLnTx/>
                <a:uFillTx/>
                <a:latin typeface="Corbel"/>
              </a:rPr>
              <a:t>© Europäische Union</a:t>
            </a:r>
            <a:r>
              <a:rPr lang="de-AT" sz="800" dirty="0" smtClean="0">
                <a:solidFill>
                  <a:srgbClr val="E6EFF3"/>
                </a:solidFill>
                <a:latin typeface="Corbel"/>
              </a:rPr>
              <a:t>/ </a:t>
            </a:r>
            <a:r>
              <a:rPr lang="de-AT" sz="800" dirty="0" err="1" smtClean="0">
                <a:solidFill>
                  <a:srgbClr val="E6EFF3"/>
                </a:solidFill>
                <a:latin typeface="Corbel"/>
              </a:rPr>
              <a:t>Kobus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E6EFF3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22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18504" y="1077050"/>
            <a:ext cx="5061840" cy="479893"/>
          </a:xfrm>
        </p:spPr>
        <p:txBody>
          <a:bodyPr/>
          <a:lstStyle/>
          <a:p>
            <a:r>
              <a:rPr lang="de-DE" dirty="0"/>
              <a:t>(1) Kontinuität bei den </a:t>
            </a:r>
            <a:r>
              <a:rPr lang="de-DE" dirty="0" smtClean="0"/>
              <a:t>Zielsetzungen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37" y="1563116"/>
            <a:ext cx="6541266" cy="4823886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50767" y="1952306"/>
            <a:ext cx="1413208" cy="75376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ACBE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Markt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ACBE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Wirtschaft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66889" y="5667163"/>
            <a:ext cx="1222308" cy="85318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B564">
                    <a:lumMod val="75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Umwelt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B564">
                    <a:lumMod val="75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Klima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5FB564">
                  <a:lumMod val="75000"/>
                </a:srgb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502017" y="2452280"/>
            <a:ext cx="2447814" cy="84199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noProof="0" dirty="0" smtClean="0">
                <a:solidFill>
                  <a:srgbClr val="F59C00">
                    <a:lumMod val="75000"/>
                  </a:srgbClr>
                </a:solidFill>
                <a:latin typeface="Corbel"/>
              </a:rPr>
              <a:t>Gesellschaft,</a:t>
            </a:r>
          </a:p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9C00">
                    <a:lumMod val="75000"/>
                  </a:srgbClr>
                </a:solidFill>
                <a:effectLst/>
                <a:uLnTx/>
                <a:uFillTx/>
                <a:latin typeface="Corbel"/>
              </a:rPr>
              <a:t>ländlicher Raum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59C00">
                  <a:lumMod val="75000"/>
                </a:srgbClr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556983" y="6469149"/>
            <a:ext cx="6147020" cy="27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 smtClean="0">
                <a:solidFill>
                  <a:schemeClr val="tx1"/>
                </a:solidFill>
              </a:rPr>
              <a:t>Querschnittsziel Modernisierung, </a:t>
            </a:r>
            <a:r>
              <a:rPr lang="de-AT" sz="1200" b="1" dirty="0" smtClean="0">
                <a:solidFill>
                  <a:schemeClr val="tx1"/>
                </a:solidFill>
              </a:rPr>
              <a:t>Digitalisierung, </a:t>
            </a:r>
            <a:r>
              <a:rPr lang="de-AT" sz="1200" b="1" dirty="0" smtClean="0">
                <a:solidFill>
                  <a:schemeClr val="tx1"/>
                </a:solidFill>
              </a:rPr>
              <a:t>Wissenstransfer</a:t>
            </a:r>
            <a:r>
              <a:rPr lang="de-AT" sz="1200" b="1" dirty="0" smtClean="0">
                <a:solidFill>
                  <a:schemeClr val="tx1"/>
                </a:solidFill>
              </a:rPr>
              <a:t>, Innovation</a:t>
            </a:r>
            <a:endParaRPr lang="de-D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1089024"/>
            <a:ext cx="7978525" cy="829455"/>
          </a:xfrm>
        </p:spPr>
        <p:txBody>
          <a:bodyPr/>
          <a:lstStyle/>
          <a:p>
            <a:r>
              <a:rPr lang="de-DE" dirty="0" smtClean="0"/>
              <a:t>(2) Neukonzeption </a:t>
            </a:r>
            <a:r>
              <a:rPr lang="de-DE" dirty="0"/>
              <a:t>des Umsetzungsmodells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40000" y="1816466"/>
            <a:ext cx="7978775" cy="46964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425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Ein gemeinsamer nationaler GAP-Strategieplan für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1. und 2. Säule</a:t>
            </a:r>
          </a:p>
          <a:p>
            <a:pPr marL="252000" marR="0" lvl="0" indent="-2520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425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Mehr Subsidiarität für die Mitgliedstaaten:</a:t>
            </a:r>
          </a:p>
          <a:p>
            <a:pPr marL="613138" marR="0" lvl="1" indent="-3429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425"/>
              </a:spcAft>
              <a:buClr>
                <a:srgbClr val="E632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EU-Ebene: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Festlegung grundlegender Parameter wie Ziele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der GAP, allgemeine Interventionsbereiche und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Basisanforderungen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613138" marR="0" lvl="1" indent="-3429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425"/>
              </a:spcAft>
              <a:buClr>
                <a:srgbClr val="E632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MS-Ebene: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Formulierung konkreter Interventionen, Förderfähigkeitsregelungen und Auflagen, Sanktionsschema etc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lvl="0">
              <a:lnSpc>
                <a:spcPts val="2600"/>
              </a:lnSpc>
              <a:buClr>
                <a:srgbClr val="E6320F"/>
              </a:buClr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Fokus auf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Leistung bzw. Ergebnisorientierung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und Zielerreichung, </a:t>
            </a: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MS müssen gegenüber der Kommission die Erreichung der Ziele jährlich in Form von Leistungsberichten </a:t>
            </a:r>
            <a:r>
              <a:rPr lang="de-AT" dirty="0" smtClean="0">
                <a:solidFill>
                  <a:srgbClr val="000000"/>
                </a:solidFill>
              </a:rPr>
              <a:t>nachweisen (soll </a:t>
            </a:r>
            <a:r>
              <a:rPr lang="de-AT" dirty="0">
                <a:solidFill>
                  <a:srgbClr val="000000"/>
                </a:solidFill>
              </a:rPr>
              <a:t>bisherige Konformitätsverfahren (teilweise) </a:t>
            </a:r>
            <a:r>
              <a:rPr lang="de-AT" dirty="0" smtClean="0">
                <a:solidFill>
                  <a:srgbClr val="000000"/>
                </a:solidFill>
              </a:rPr>
              <a:t>ersetzen)</a:t>
            </a:r>
            <a:endParaRPr lang="de-AT" dirty="0">
              <a:solidFill>
                <a:srgbClr val="000000"/>
              </a:solidFill>
            </a:endParaRPr>
          </a:p>
          <a:p>
            <a:pPr marL="252000" marR="0" lvl="0" indent="-2520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425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Verwaltung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und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Kontrolle durch EK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Fokus auf Verwaltungs- und Kontrollsystem der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Zahlstelle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und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Bescheinigende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Stelle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nicht auf die Begünstigten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425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1089024"/>
            <a:ext cx="7978525" cy="829455"/>
          </a:xfrm>
        </p:spPr>
        <p:txBody>
          <a:bodyPr/>
          <a:lstStyle/>
          <a:p>
            <a:r>
              <a:rPr lang="de-DE" dirty="0" smtClean="0"/>
              <a:t>(3) Neue </a:t>
            </a:r>
            <a:r>
              <a:rPr lang="de-DE" dirty="0"/>
              <a:t>Umweltarchitektur</a:t>
            </a:r>
          </a:p>
        </p:txBody>
      </p:sp>
      <p:pic>
        <p:nvPicPr>
          <p:cNvPr id="10" name="Inhaltsplatzhalter 3"/>
          <p:cNvPicPr>
            <a:picLocks noGr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2450" r="1634"/>
          <a:stretch/>
        </p:blipFill>
        <p:spPr bwMode="auto">
          <a:xfrm>
            <a:off x="953021" y="2248130"/>
            <a:ext cx="7565504" cy="3809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433244" y="6059414"/>
            <a:ext cx="2803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Quelle: Europäische Kommission, 2018</a:t>
            </a:r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18459656"/>
              </p:ext>
            </p:extLst>
          </p:nvPr>
        </p:nvGraphicFramePr>
        <p:xfrm>
          <a:off x="656705" y="800138"/>
          <a:ext cx="8154785" cy="532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525487" y="2899478"/>
            <a:ext cx="25511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8 Interventions-kategorien für ländliche Entwicklung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>
          <a:xfrm>
            <a:off x="8111264" y="6501846"/>
            <a:ext cx="814522" cy="2667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953664" y="6462004"/>
            <a:ext cx="7694762" cy="346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marR="0" indent="-3600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425"/>
              </a:spcAft>
              <a:buClr>
                <a:srgbClr val="1F6BAE"/>
              </a:buClr>
              <a:buSzTx/>
              <a:buFont typeface="+mj-lt"/>
              <a:buAutoNum type="arabicPeriod"/>
              <a:tabLst/>
              <a:defRPr sz="25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30238" marR="0" indent="-268288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425"/>
              </a:spcAft>
              <a:buClr>
                <a:srgbClr val="1F6BAE"/>
              </a:buClr>
              <a:buSzTx/>
              <a:buFont typeface="+mj-lt"/>
              <a:buAutoNum type="alphaLcPeriod"/>
              <a:tabLst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30238" indent="-268288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425"/>
              </a:spcAft>
              <a:buClr>
                <a:srgbClr val="1F6BAE"/>
              </a:buClr>
              <a:buFont typeface="Symbol" charset="2"/>
              <a:buChar char="-"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4">
              <a:spcAft>
                <a:spcPts val="600"/>
              </a:spcAft>
              <a:buClr>
                <a:srgbClr val="E6320F"/>
              </a:buClr>
              <a:defRPr/>
            </a:pPr>
            <a:r>
              <a:rPr lang="de-AT" sz="1600" dirty="0">
                <a:cs typeface="Times New Roman" panose="02020603050405020304" pitchFamily="18" charset="0"/>
              </a:rPr>
              <a:t>→ </a:t>
            </a:r>
            <a:r>
              <a:rPr lang="de-AT" sz="1600" dirty="0"/>
              <a:t>Verpflichtende Anwendung von Auswahlkriterien für Nicht-Flächen-Interventionen</a:t>
            </a:r>
          </a:p>
          <a:p>
            <a:pPr marL="704850" lvl="4" indent="-342900">
              <a:spcAft>
                <a:spcPts val="600"/>
              </a:spcAft>
              <a:buClr>
                <a:srgbClr val="E6320F"/>
              </a:buClr>
              <a:buFont typeface="Arial" panose="020B0604020202020204" pitchFamily="34" charset="0"/>
              <a:buChar char="•"/>
              <a:defRPr/>
            </a:pPr>
            <a:endParaRPr lang="de-AT" sz="1800" dirty="0"/>
          </a:p>
          <a:p>
            <a:pPr marL="630238" lvl="4" indent="-268288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endParaRPr lang="de-AT" sz="1800" dirty="0"/>
          </a:p>
          <a:p>
            <a:pPr marL="630238" lvl="4" indent="-268288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2926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Stand </a:t>
            </a:r>
            <a:r>
              <a:rPr lang="de-AT" dirty="0" smtClean="0"/>
              <a:t>GAP-Legislativprozess auf EU-Ebene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1896696"/>
            <a:ext cx="7978775" cy="4576502"/>
          </a:xfrm>
        </p:spPr>
        <p:txBody>
          <a:bodyPr/>
          <a:lstStyle/>
          <a:p>
            <a:pPr marL="0" indent="0">
              <a:lnSpc>
                <a:spcPts val="2600"/>
              </a:lnSpc>
              <a:spcAft>
                <a:spcPts val="1200"/>
              </a:spcAft>
              <a:buNone/>
            </a:pPr>
            <a:r>
              <a:rPr lang="de-DE" b="1" u="sng" dirty="0" smtClean="0"/>
              <a:t>Rat</a:t>
            </a:r>
            <a:r>
              <a:rPr lang="de-DE" dirty="0" smtClean="0"/>
              <a:t>:</a:t>
            </a:r>
            <a:r>
              <a:rPr lang="de-DE" u="sng" dirty="0" smtClean="0"/>
              <a:t> 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dirty="0" smtClean="0"/>
              <a:t>Festlegung </a:t>
            </a:r>
            <a:r>
              <a:rPr lang="de-DE" dirty="0"/>
              <a:t>auf Ratsposition vor </a:t>
            </a:r>
            <a:r>
              <a:rPr lang="de-DE" dirty="0" smtClean="0"/>
              <a:t>Einigung zum Mehrjährigen EU-Finanzrahmen (MFR) unwahrscheinlich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AT" dirty="0" smtClean="0"/>
              <a:t>Große offene Themen: </a:t>
            </a:r>
            <a:r>
              <a:rPr lang="de-AT" b="1" dirty="0" smtClean="0"/>
              <a:t>Umweltambition</a:t>
            </a:r>
            <a:r>
              <a:rPr lang="de-AT" dirty="0" smtClean="0"/>
              <a:t> und -architektur, Neues </a:t>
            </a:r>
            <a:r>
              <a:rPr lang="de-AT" b="1" dirty="0" smtClean="0"/>
              <a:t>Umsetzungsmodell</a:t>
            </a:r>
            <a:r>
              <a:rPr lang="de-AT" dirty="0" smtClean="0"/>
              <a:t>, </a:t>
            </a:r>
            <a:r>
              <a:rPr lang="de-AT" b="1" dirty="0" smtClean="0"/>
              <a:t>Marktorientierung</a:t>
            </a:r>
            <a:r>
              <a:rPr lang="de-AT" dirty="0" smtClean="0"/>
              <a:t> (Ausmaß gekoppelte Zahlungen)</a:t>
            </a:r>
            <a:endParaRPr lang="de-AT" dirty="0"/>
          </a:p>
          <a:p>
            <a:pPr marL="0" indent="0">
              <a:lnSpc>
                <a:spcPts val="2600"/>
              </a:lnSpc>
              <a:spcAft>
                <a:spcPts val="1200"/>
              </a:spcAft>
              <a:buNone/>
            </a:pPr>
            <a:r>
              <a:rPr lang="de-DE" b="1" u="sng" dirty="0" smtClean="0"/>
              <a:t>Europäisches Parlament</a:t>
            </a:r>
            <a:r>
              <a:rPr lang="de-DE" b="1" dirty="0" smtClean="0"/>
              <a:t>: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dirty="0" smtClean="0"/>
              <a:t>COM-AGRI-Position vom April 2019, keine Behandlung im Plenum; </a:t>
            </a:r>
            <a:r>
              <a:rPr lang="de-DE" dirty="0"/>
              <a:t>neues </a:t>
            </a:r>
            <a:r>
              <a:rPr lang="de-DE" dirty="0" smtClean="0"/>
              <a:t>EP </a:t>
            </a:r>
            <a:r>
              <a:rPr lang="de-DE" dirty="0" smtClean="0"/>
              <a:t>arbeitet auf </a:t>
            </a:r>
            <a:r>
              <a:rPr lang="de-DE" dirty="0" smtClean="0"/>
              <a:t>Basis des Berichts </a:t>
            </a:r>
            <a:r>
              <a:rPr lang="de-DE" dirty="0" smtClean="0"/>
              <a:t>weiter; </a:t>
            </a:r>
            <a:r>
              <a:rPr lang="de-DE" dirty="0" smtClean="0"/>
              <a:t>Abstimmung Plenum März/April 2020</a:t>
            </a:r>
            <a:endParaRPr lang="de-AT" dirty="0" smtClean="0"/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b="1" dirty="0" err="1" smtClean="0"/>
              <a:t>Triloge</a:t>
            </a:r>
            <a:r>
              <a:rPr lang="de-DE" dirty="0" smtClean="0"/>
              <a:t> nicht vor 2. Quartal 2020</a:t>
            </a:r>
            <a:endParaRPr lang="de-AT" dirty="0" smtClean="0"/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b="1" dirty="0" smtClean="0"/>
              <a:t>Verabschiedung</a:t>
            </a:r>
            <a:r>
              <a:rPr lang="de-DE" dirty="0" smtClean="0"/>
              <a:t> </a:t>
            </a:r>
            <a:r>
              <a:rPr lang="de-DE" dirty="0"/>
              <a:t>Basisrechtstexte </a:t>
            </a:r>
            <a:r>
              <a:rPr lang="de-DE" dirty="0" smtClean="0"/>
              <a:t>bis </a:t>
            </a:r>
            <a:r>
              <a:rPr lang="de-DE" b="1" dirty="0" smtClean="0"/>
              <a:t>Ende 2020 </a:t>
            </a:r>
            <a:r>
              <a:rPr lang="de-DE" b="1" dirty="0" smtClean="0"/>
              <a:t>ambitioniert</a:t>
            </a:r>
            <a:r>
              <a:rPr lang="de-DE" dirty="0" smtClean="0"/>
              <a:t>; </a:t>
            </a:r>
            <a:r>
              <a:rPr lang="de-DE" dirty="0"/>
              <a:t>Notwendigkeit für </a:t>
            </a:r>
            <a:r>
              <a:rPr lang="de-DE" dirty="0" smtClean="0"/>
              <a:t>Übergangsbestimmungen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860" y="702958"/>
            <a:ext cx="2064589" cy="13742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3221" y="1896696"/>
            <a:ext cx="1475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/>
              <a:t>© Europäische Union/ </a:t>
            </a:r>
            <a:r>
              <a:rPr lang="de-AT" sz="800" dirty="0" err="1" smtClean="0"/>
              <a:t>Bottaro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3916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Erstellung österreichischer GAP-Strategieplan (1)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017640"/>
            <a:ext cx="8080548" cy="4146175"/>
          </a:xfrm>
        </p:spPr>
        <p:txBody>
          <a:bodyPr/>
          <a:lstStyle/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sz="2000" b="1" dirty="0" smtClean="0"/>
              <a:t>Projektstruktur</a:t>
            </a:r>
            <a:r>
              <a:rPr lang="de-DE" sz="2000" dirty="0" smtClean="0"/>
              <a:t> im BMNT eingerichtet: </a:t>
            </a:r>
            <a:r>
              <a:rPr lang="de-DE" sz="2000" b="1" dirty="0" smtClean="0"/>
              <a:t>14 Arbeitsgruppen </a:t>
            </a:r>
            <a:r>
              <a:rPr lang="de-DE" sz="2000" dirty="0" smtClean="0"/>
              <a:t>– BMNT, Ämter der Landesregierungen, Wirtschafts- und Sozialpartner u.a.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sz="2000" b="1" dirty="0" smtClean="0"/>
              <a:t>Stärken-Schwächen-Analyse</a:t>
            </a:r>
            <a:r>
              <a:rPr lang="de-DE" sz="2000" dirty="0" smtClean="0"/>
              <a:t> durch BMNT erstellt, bildet </a:t>
            </a:r>
            <a:r>
              <a:rPr lang="de-DE" sz="2000" b="1" dirty="0" smtClean="0"/>
              <a:t>Ausgangsbasis</a:t>
            </a:r>
            <a:r>
              <a:rPr lang="de-DE" sz="2000" dirty="0" smtClean="0"/>
              <a:t> für die Arbeitsgruppen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sz="2000" dirty="0" smtClean="0"/>
              <a:t>Bis </a:t>
            </a:r>
            <a:r>
              <a:rPr lang="de-DE" sz="2000" b="1" dirty="0" smtClean="0"/>
              <a:t>Mitte 2020</a:t>
            </a:r>
            <a:r>
              <a:rPr lang="de-DE" sz="2000" dirty="0" smtClean="0"/>
              <a:t> Vorliegen von </a:t>
            </a:r>
            <a:r>
              <a:rPr lang="de-DE" sz="2000" dirty="0" smtClean="0"/>
              <a:t>Entwürfen für </a:t>
            </a:r>
            <a:r>
              <a:rPr lang="de-DE" sz="2000" b="1" dirty="0" smtClean="0"/>
              <a:t>Interventionen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sz="2000" dirty="0" smtClean="0"/>
              <a:t>Parallel dazu: </a:t>
            </a:r>
            <a:r>
              <a:rPr lang="de-DE" sz="2000" b="1" dirty="0" smtClean="0"/>
              <a:t>politische Einigung </a:t>
            </a:r>
            <a:r>
              <a:rPr lang="de-DE" sz="2000" dirty="0" smtClean="0"/>
              <a:t>auf strategische Eckpunkte und Vorgaben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de-DE" sz="2000" dirty="0" smtClean="0"/>
              <a:t>Ziel: Einreichfähiger </a:t>
            </a:r>
            <a:r>
              <a:rPr lang="de-DE" sz="2000" b="1" dirty="0" smtClean="0"/>
              <a:t>GAP-Strategieplan</a:t>
            </a:r>
            <a:r>
              <a:rPr lang="de-DE" sz="2000" dirty="0" smtClean="0"/>
              <a:t> bis </a:t>
            </a:r>
            <a:r>
              <a:rPr lang="de-DE" sz="2000" b="1" dirty="0" smtClean="0"/>
              <a:t>Ende 2020</a:t>
            </a:r>
            <a:r>
              <a:rPr lang="de-DE" sz="2000" dirty="0" smtClean="0"/>
              <a:t>/Anfang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6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284373"/>
            <a:ext cx="7978525" cy="829455"/>
          </a:xfrm>
        </p:spPr>
        <p:txBody>
          <a:bodyPr/>
          <a:lstStyle/>
          <a:p>
            <a:r>
              <a:rPr lang="de-DE" dirty="0"/>
              <a:t>Eingerichtete ExpertInnengruppen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06269C-C24E-4E80-9A4B-E7E19BB59A67}" type="slidenum">
              <a:rPr lang="de-AT" sz="1050">
                <a:solidFill>
                  <a:srgbClr val="000000"/>
                </a:solidFill>
                <a:latin typeface="Corbel"/>
              </a:rPr>
              <a:pPr defTabSz="685800">
                <a:defRPr/>
              </a:pPr>
              <a:t>9</a:t>
            </a:fld>
            <a:endParaRPr lang="de-AT" sz="1050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840122"/>
            <a:ext cx="7852519" cy="441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690</Words>
  <Application>Microsoft Office PowerPoint</Application>
  <PresentationFormat>Bildschirmpräsentation (4:3)</PresentationFormat>
  <Paragraphs>119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Courier New</vt:lpstr>
      <vt:lpstr>Symbol</vt:lpstr>
      <vt:lpstr>Times New Roman</vt:lpstr>
      <vt:lpstr>Wingdings</vt:lpstr>
      <vt:lpstr>Republik-AT-4x3</vt:lpstr>
      <vt:lpstr>1_Republik-AT-4x3</vt:lpstr>
      <vt:lpstr>Nationaler GAP-Strategieplan  für Österreich 2021 - 2027</vt:lpstr>
      <vt:lpstr>Verordnungsvorschläge der Kommission zur GAP nach 2020</vt:lpstr>
      <vt:lpstr>(1) Kontinuität bei den Zielsetzungen</vt:lpstr>
      <vt:lpstr>(2) Neukonzeption des Umsetzungsmodells</vt:lpstr>
      <vt:lpstr>(3) Neue Umweltarchitektur</vt:lpstr>
      <vt:lpstr>PowerPoint-Präsentation</vt:lpstr>
      <vt:lpstr>Stand GAP-Legislativprozess auf EU-Ebene</vt:lpstr>
      <vt:lpstr>Erstellung österreichischer GAP-Strategieplan (1)</vt:lpstr>
      <vt:lpstr>Eingerichtete ExpertInnengruppen</vt:lpstr>
      <vt:lpstr>Erstellung österreichischer GAP-Strategieplan (2)</vt:lpstr>
      <vt:lpstr>Herzlichen Dank für Ihre Aufmerksamkeit!</vt:lpstr>
    </vt:vector>
  </TitlesOfParts>
  <Company>BMLFUW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Folienpräsentation maximal zweizeilig</dc:title>
  <dc:creator>Stadler, Markus</dc:creator>
  <cp:lastModifiedBy>Madner, Veronika</cp:lastModifiedBy>
  <cp:revision>105</cp:revision>
  <cp:lastPrinted>2019-09-05T07:16:47Z</cp:lastPrinted>
  <dcterms:created xsi:type="dcterms:W3CDTF">2018-08-28T12:37:16Z</dcterms:created>
  <dcterms:modified xsi:type="dcterms:W3CDTF">2020-01-13T13:53:18Z</dcterms:modified>
</cp:coreProperties>
</file>