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826" r:id="rId5"/>
    <p:sldId id="989" r:id="rId6"/>
    <p:sldId id="839" r:id="rId7"/>
    <p:sldId id="937" r:id="rId8"/>
    <p:sldId id="900" r:id="rId9"/>
    <p:sldId id="984" r:id="rId10"/>
    <p:sldId id="955" r:id="rId11"/>
    <p:sldId id="966" r:id="rId12"/>
    <p:sldId id="962" r:id="rId13"/>
    <p:sldId id="963" r:id="rId14"/>
    <p:sldId id="964" r:id="rId15"/>
    <p:sldId id="990" r:id="rId16"/>
    <p:sldId id="973" r:id="rId17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8000"/>
    <a:srgbClr val="99E600"/>
    <a:srgbClr val="3399FF"/>
    <a:srgbClr val="FF9900"/>
    <a:srgbClr val="FF33CC"/>
    <a:srgbClr val="EAEAEA"/>
    <a:srgbClr val="FF0000"/>
    <a:srgbClr val="FFFF66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B74EB3-900F-4611-8C22-974E4DD27E56}" v="61" dt="2020-01-15T13:16:53.3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2" autoAdjust="0"/>
    <p:restoredTop sz="94660"/>
  </p:normalViewPr>
  <p:slideViewPr>
    <p:cSldViewPr snapToGrid="0">
      <p:cViewPr varScale="1">
        <p:scale>
          <a:sx n="63" d="100"/>
          <a:sy n="63" d="100"/>
        </p:scale>
        <p:origin x="1396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45862" cy="497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97" tIns="47748" rIns="95497" bIns="47748" numCol="1" anchor="t" anchorCtr="0" compatLnSpc="1">
            <a:prstTxWarp prst="textNoShape">
              <a:avLst/>
            </a:prstTxWarp>
          </a:bodyPr>
          <a:lstStyle>
            <a:lvl1pPr defTabSz="955654">
              <a:defRPr sz="1300"/>
            </a:lvl1pPr>
          </a:lstStyle>
          <a:p>
            <a:pPr>
              <a:defRPr/>
            </a:pPr>
            <a:r>
              <a:rPr lang="de-DE"/>
              <a:t>Mitgliederversammlung: 11 / 2017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813" y="2"/>
            <a:ext cx="2944342" cy="497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97" tIns="47748" rIns="95497" bIns="47748" numCol="1" anchor="t" anchorCtr="0" compatLnSpc="1">
            <a:prstTxWarp prst="textNoShape">
              <a:avLst/>
            </a:prstTxWarp>
          </a:bodyPr>
          <a:lstStyle>
            <a:lvl1pPr algn="r" defTabSz="955654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7766"/>
            <a:ext cx="2945862" cy="497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97" tIns="47748" rIns="95497" bIns="47748" numCol="1" anchor="b" anchorCtr="0" compatLnSpc="1">
            <a:prstTxWarp prst="textNoShape">
              <a:avLst/>
            </a:prstTxWarp>
          </a:bodyPr>
          <a:lstStyle>
            <a:lvl1pPr defTabSz="955654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813" y="9427766"/>
            <a:ext cx="2944342" cy="497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97" tIns="47748" rIns="95497" bIns="47748" numCol="1" anchor="b" anchorCtr="0" compatLnSpc="1">
            <a:prstTxWarp prst="textNoShape">
              <a:avLst/>
            </a:prstTxWarp>
          </a:bodyPr>
          <a:lstStyle>
            <a:lvl1pPr algn="r" defTabSz="955654">
              <a:defRPr sz="1300"/>
            </a:lvl1pPr>
          </a:lstStyle>
          <a:p>
            <a:pPr>
              <a:defRPr/>
            </a:pPr>
            <a:fld id="{3205FFE3-E30C-4358-93DE-7F375D4AE0B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1717756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45862" cy="497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97" tIns="47748" rIns="95497" bIns="47748" numCol="1" anchor="t" anchorCtr="0" compatLnSpc="1">
            <a:prstTxWarp prst="textNoShape">
              <a:avLst/>
            </a:prstTxWarp>
          </a:bodyPr>
          <a:lstStyle>
            <a:lvl1pPr defTabSz="955654">
              <a:defRPr sz="1300"/>
            </a:lvl1pPr>
          </a:lstStyle>
          <a:p>
            <a:pPr>
              <a:defRPr/>
            </a:pPr>
            <a:r>
              <a:rPr lang="de-DE"/>
              <a:t>Mitgliederversammlung: 11 / 2017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813" y="2"/>
            <a:ext cx="2944342" cy="497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97" tIns="47748" rIns="95497" bIns="47748" numCol="1" anchor="t" anchorCtr="0" compatLnSpc="1">
            <a:prstTxWarp prst="textNoShape">
              <a:avLst/>
            </a:prstTxWarp>
          </a:bodyPr>
          <a:lstStyle>
            <a:lvl1pPr algn="r" defTabSz="955654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2950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64" y="4714654"/>
            <a:ext cx="5438748" cy="446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97" tIns="47748" rIns="95497" bIns="477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7766"/>
            <a:ext cx="2945862" cy="497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97" tIns="47748" rIns="95497" bIns="47748" numCol="1" anchor="b" anchorCtr="0" compatLnSpc="1">
            <a:prstTxWarp prst="textNoShape">
              <a:avLst/>
            </a:prstTxWarp>
          </a:bodyPr>
          <a:lstStyle>
            <a:lvl1pPr defTabSz="955654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813" y="9427766"/>
            <a:ext cx="2944342" cy="497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97" tIns="47748" rIns="95497" bIns="47748" numCol="1" anchor="b" anchorCtr="0" compatLnSpc="1">
            <a:prstTxWarp prst="textNoShape">
              <a:avLst/>
            </a:prstTxWarp>
          </a:bodyPr>
          <a:lstStyle>
            <a:lvl1pPr algn="r" defTabSz="955654">
              <a:defRPr sz="1300"/>
            </a:lvl1pPr>
          </a:lstStyle>
          <a:p>
            <a:pPr>
              <a:defRPr/>
            </a:pPr>
            <a:fld id="{793F9F55-6D4A-474A-9801-CE288648FDB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795556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44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28" indent="-285703" defTabSz="99044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14" indent="-228562" defTabSz="99044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940" indent="-228562" defTabSz="99044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065" indent="-228562" defTabSz="99044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191" indent="-228562" defTabSz="9904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317" indent="-228562" defTabSz="9904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442" indent="-228562" defTabSz="9904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568" indent="-228562" defTabSz="9904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28A67D1-87BA-44B4-8845-44435B29C765}" type="slidenum">
              <a:rPr lang="de-DE" smtClean="0"/>
              <a:pPr eaLnBrk="1" hangingPunct="1"/>
              <a:t>1</a:t>
            </a:fld>
            <a:endParaRPr lang="de-DE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  <p:sp>
        <p:nvSpPr>
          <p:cNvPr id="2" name="Kopfzeilenplatzhalt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Mitgliederversammlung: 11 / 2017</a:t>
            </a:r>
          </a:p>
        </p:txBody>
      </p:sp>
    </p:spTree>
    <p:extLst>
      <p:ext uri="{BB962C8B-B14F-4D97-AF65-F5344CB8AC3E}">
        <p14:creationId xmlns:p14="http://schemas.microsoft.com/office/powerpoint/2010/main" val="3723582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err="1"/>
              <a:t>blindtext</a:t>
            </a: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C42B6-5F19-4EB3-A1AD-2B719E635AE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0467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+++Blindtext+++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02C23-0822-43B7-8495-157529DE0C9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1944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Strategie und Projekte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EA300-1A2D-4A94-AE9F-82463152CA1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9850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78400" cy="34607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Strategie und Projekte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A3CF0-4FA9-4D89-AF66-30418D8345F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1993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Strategie und Projekte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63B4E7-7D43-41DE-8863-6BA828C5CFD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2427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Strategie und Projekte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25084-15DC-4E7D-8C59-C8B296972FB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9484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Strategie und Projekte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27F7A-08F0-4C1E-858F-EA6AA6B9ADF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5419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Strategie und Projekte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7B356-412F-4E4B-B270-18F2CDBC49C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1252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Strategie und Projekte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87458-3B26-42EA-967C-2FE434CFDB2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2616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Strategie und Projekte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75C52-C458-4952-8652-11CCBAB0AAE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6840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Strategie und Projekte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A9E9E-0E79-499D-94A9-90CC56B37BC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7021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Strategie und Projekte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4CF4B2-769B-49C8-9247-7953249607D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2250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/>
        </p:nvSpPr>
        <p:spPr bwMode="auto">
          <a:xfrm>
            <a:off x="0" y="6237288"/>
            <a:ext cx="9144000" cy="620712"/>
          </a:xfrm>
          <a:prstGeom prst="rect">
            <a:avLst/>
          </a:prstGeom>
          <a:solidFill>
            <a:schemeClr val="folHlink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497840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2438" y="6337300"/>
            <a:ext cx="71437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rgbClr val="5F5F5F"/>
                </a:solidFill>
              </a:defRPr>
            </a:lvl1pPr>
          </a:lstStyle>
          <a:p>
            <a:pPr>
              <a:defRPr/>
            </a:pPr>
            <a:r>
              <a:rPr lang="de-DE" err="1"/>
              <a:t>blindtext</a:t>
            </a:r>
            <a:r>
              <a:rPr lang="de-DE"/>
              <a:t> – </a:t>
            </a:r>
            <a:r>
              <a:rPr lang="de-DE" err="1"/>
              <a:t>blindtext</a:t>
            </a:r>
            <a:r>
              <a:rPr lang="de-DE"/>
              <a:t> - </a:t>
            </a:r>
            <a:r>
              <a:rPr lang="de-DE" err="1"/>
              <a:t>blindtext</a:t>
            </a: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6408738"/>
            <a:ext cx="65881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5F5F5F"/>
                </a:solidFill>
              </a:defRPr>
            </a:lvl1pPr>
          </a:lstStyle>
          <a:p>
            <a:pPr>
              <a:defRPr/>
            </a:pPr>
            <a:fld id="{395B9C7E-F3EE-4673-A335-68446CFBD95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1031" name="Picture 8" descr="naturpark_quer_farbi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425" y="115888"/>
            <a:ext cx="3095625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Line 9"/>
          <p:cNvSpPr>
            <a:spLocks noChangeShapeType="1"/>
          </p:cNvSpPr>
          <p:nvPr/>
        </p:nvSpPr>
        <p:spPr bwMode="auto">
          <a:xfrm flipH="1">
            <a:off x="0" y="836613"/>
            <a:ext cx="91440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F04C7ECC-1B43-454E-8DFB-A2CBD60505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144" y="0"/>
            <a:ext cx="9206144" cy="6249880"/>
          </a:xfrm>
          <a:prstGeom prst="rect">
            <a:avLst/>
          </a:prstGeom>
        </p:spPr>
      </p:pic>
      <p:sp>
        <p:nvSpPr>
          <p:cNvPr id="2051" name="Foliennummernplatzhalt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9B990FB-FD62-4D11-B2D0-0B906410CCC2}" type="slidenum">
              <a:rPr lang="de-DE" smtClean="0">
                <a:solidFill>
                  <a:srgbClr val="5F5F5F"/>
                </a:solidFill>
              </a:rPr>
              <a:pPr eaLnBrk="1" hangingPunct="1"/>
              <a:t>1</a:t>
            </a:fld>
            <a:endParaRPr lang="de-DE">
              <a:solidFill>
                <a:srgbClr val="5F5F5F"/>
              </a:solidFill>
            </a:endParaRPr>
          </a:p>
        </p:txBody>
      </p:sp>
      <p:sp>
        <p:nvSpPr>
          <p:cNvPr id="2052" name="Textfeld 1"/>
          <p:cNvSpPr txBox="1">
            <a:spLocks noChangeArrowheads="1"/>
          </p:cNvSpPr>
          <p:nvPr/>
        </p:nvSpPr>
        <p:spPr bwMode="auto">
          <a:xfrm>
            <a:off x="5687616" y="1034362"/>
            <a:ext cx="3456384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b="1" dirty="0">
                <a:solidFill>
                  <a:schemeClr val="bg1"/>
                </a:solidFill>
                <a:latin typeface="Arial"/>
                <a:cs typeface="Arial"/>
              </a:rPr>
              <a:t>Grenzüberschreitender Naturpark Nagelfluhkette </a:t>
            </a:r>
          </a:p>
          <a:p>
            <a:pPr algn="ctr" eaLnBrk="1" hangingPunct="1"/>
            <a:endParaRPr lang="de-DE" sz="16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de-DE" sz="1600" dirty="0">
                <a:solidFill>
                  <a:schemeClr val="bg1"/>
                </a:solidFill>
                <a:latin typeface="Arial"/>
                <a:cs typeface="Arial"/>
              </a:rPr>
              <a:t>16.01.2020</a:t>
            </a:r>
            <a:endParaRPr lang="de-DE" dirty="0">
              <a:solidFill>
                <a:schemeClr val="bg1"/>
              </a:solidFill>
            </a:endParaRPr>
          </a:p>
          <a:p>
            <a:pPr algn="ctr" eaLnBrk="1" hangingPunct="1"/>
            <a:r>
              <a:rPr lang="de-DE" sz="1600" dirty="0">
                <a:solidFill>
                  <a:schemeClr val="bg1"/>
                </a:solidFill>
                <a:latin typeface="Arial"/>
                <a:cs typeface="Arial"/>
              </a:rPr>
              <a:t>Ländliche Entwicklung in</a:t>
            </a:r>
            <a:br>
              <a:rPr lang="de-DE" sz="160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de-DE" sz="1600" dirty="0">
                <a:solidFill>
                  <a:schemeClr val="bg1"/>
                </a:solidFill>
                <a:latin typeface="Arial"/>
                <a:cs typeface="Arial"/>
              </a:rPr>
              <a:t> Vorarlberg</a:t>
            </a:r>
          </a:p>
          <a:p>
            <a:pPr algn="ctr" eaLnBrk="1" hangingPunct="1"/>
            <a:r>
              <a:rPr lang="de-DE" sz="1600" dirty="0">
                <a:solidFill>
                  <a:schemeClr val="bg1"/>
                </a:solidFill>
                <a:latin typeface="Arial"/>
                <a:cs typeface="Arial"/>
              </a:rPr>
              <a:t>Gemeinde </a:t>
            </a:r>
            <a:r>
              <a:rPr lang="de-DE" sz="1600" dirty="0" err="1">
                <a:solidFill>
                  <a:schemeClr val="bg1"/>
                </a:solidFill>
                <a:latin typeface="Arial"/>
                <a:cs typeface="Arial"/>
              </a:rPr>
              <a:t>Dünserberg</a:t>
            </a:r>
            <a:endParaRPr lang="de-DE" sz="1600" dirty="0">
              <a:solidFill>
                <a:schemeClr val="bg1"/>
              </a:solidFill>
              <a:cs typeface="Arial"/>
            </a:endParaRPr>
          </a:p>
          <a:p>
            <a:pPr algn="ctr" eaLnBrk="1" hangingPunct="1"/>
            <a:endParaRPr lang="de-DE" sz="3200" b="1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962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9D3AD25-73C0-46D5-BF71-22A3F93078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375C52-C458-4952-8652-11CCBAB0AAEB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CE650D66-9C74-41E2-BA06-F8FF98C0D0D8}"/>
              </a:ext>
            </a:extLst>
          </p:cNvPr>
          <p:cNvSpPr txBox="1">
            <a:spLocks/>
          </p:cNvSpPr>
          <p:nvPr/>
        </p:nvSpPr>
        <p:spPr>
          <a:xfrm>
            <a:off x="457304" y="116632"/>
            <a:ext cx="4978400" cy="85010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de-DE" b="0" kern="0" dirty="0"/>
              <a:t>Naturpark 2.0</a:t>
            </a:r>
          </a:p>
          <a:p>
            <a:r>
              <a:rPr lang="de-DE" sz="1600" b="0" kern="0" dirty="0">
                <a:solidFill>
                  <a:srgbClr val="008000"/>
                </a:solidFill>
              </a:rPr>
              <a:t>Leitbild</a:t>
            </a:r>
            <a:endParaRPr lang="de-DE" b="0" kern="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084C248-70A8-4165-A953-B59D374280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142" y="2046136"/>
            <a:ext cx="4544215" cy="2765728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30C85D63-13F8-41F2-A6EC-2043D7428A0E}"/>
              </a:ext>
            </a:extLst>
          </p:cNvPr>
          <p:cNvSpPr txBox="1"/>
          <p:nvPr/>
        </p:nvSpPr>
        <p:spPr>
          <a:xfrm>
            <a:off x="2231411" y="5344071"/>
            <a:ext cx="1535998" cy="523220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de-DE" sz="1400" b="1" dirty="0">
                <a:solidFill>
                  <a:schemeClr val="bg1">
                    <a:lumMod val="50000"/>
                  </a:schemeClr>
                </a:solidFill>
              </a:rPr>
              <a:t>Regionale </a:t>
            </a:r>
            <a:br>
              <a:rPr lang="de-DE" sz="14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de-DE" sz="1400" b="1" dirty="0">
                <a:solidFill>
                  <a:schemeClr val="bg1">
                    <a:lumMod val="50000"/>
                  </a:schemeClr>
                </a:solidFill>
              </a:rPr>
              <a:t>Hecken und Co.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91FA4739-B8E6-49D3-800D-62A0078B2333}"/>
              </a:ext>
            </a:extLst>
          </p:cNvPr>
          <p:cNvSpPr txBox="1"/>
          <p:nvPr/>
        </p:nvSpPr>
        <p:spPr>
          <a:xfrm>
            <a:off x="2276416" y="4795007"/>
            <a:ext cx="1178528" cy="307777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de-DE" sz="1400" b="1" dirty="0">
                <a:solidFill>
                  <a:schemeClr val="bg1">
                    <a:lumMod val="50000"/>
                  </a:schemeClr>
                </a:solidFill>
              </a:rPr>
              <a:t>Apollofalter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5DBC5265-3967-439E-8612-575C82EC63E5}"/>
              </a:ext>
            </a:extLst>
          </p:cNvPr>
          <p:cNvSpPr txBox="1"/>
          <p:nvPr/>
        </p:nvSpPr>
        <p:spPr>
          <a:xfrm>
            <a:off x="4449939" y="5369468"/>
            <a:ext cx="1963999" cy="307777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de-DE" sz="1400" b="1" dirty="0" err="1">
                <a:solidFill>
                  <a:schemeClr val="bg1">
                    <a:lumMod val="50000"/>
                  </a:schemeClr>
                </a:solidFill>
              </a:rPr>
              <a:t>Hochhäderich</a:t>
            </a:r>
            <a:r>
              <a:rPr lang="de-DE" sz="1400" b="1" dirty="0">
                <a:solidFill>
                  <a:schemeClr val="bg1">
                    <a:lumMod val="50000"/>
                  </a:schemeClr>
                </a:solidFill>
              </a:rPr>
              <a:t> Moore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E68DF0FA-D76E-4FE4-AA83-C61776D00209}"/>
              </a:ext>
            </a:extLst>
          </p:cNvPr>
          <p:cNvSpPr txBox="1"/>
          <p:nvPr/>
        </p:nvSpPr>
        <p:spPr>
          <a:xfrm>
            <a:off x="3748134" y="4905067"/>
            <a:ext cx="1048620" cy="307777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de-DE" sz="1400" b="1" dirty="0" err="1">
                <a:solidFill>
                  <a:schemeClr val="bg1">
                    <a:lumMod val="50000"/>
                  </a:schemeClr>
                </a:solidFill>
              </a:rPr>
              <a:t>BeeAware</a:t>
            </a:r>
            <a:endParaRPr lang="de-DE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A4C0D728-748F-402E-89AB-C5CF53D12135}"/>
              </a:ext>
            </a:extLst>
          </p:cNvPr>
          <p:cNvSpPr txBox="1"/>
          <p:nvPr/>
        </p:nvSpPr>
        <p:spPr>
          <a:xfrm>
            <a:off x="5063956" y="4905066"/>
            <a:ext cx="1867819" cy="307777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de-DE" sz="1400" b="1" dirty="0">
                <a:solidFill>
                  <a:schemeClr val="bg1">
                    <a:lumMod val="50000"/>
                  </a:schemeClr>
                </a:solidFill>
              </a:rPr>
              <a:t>Naturparkmetzgerei</a:t>
            </a:r>
          </a:p>
        </p:txBody>
      </p:sp>
      <p:pic>
        <p:nvPicPr>
          <p:cNvPr id="28" name="f5a7c42d-e7ff-4501-96cb-1779018ba87e" descr="Image">
            <a:extLst>
              <a:ext uri="{FF2B5EF4-FFF2-40B4-BE49-F238E27FC236}">
                <a16:creationId xmlns:a16="http://schemas.microsoft.com/office/drawing/2014/main" id="{010C5C4E-3BAC-4EBA-8178-F71A714CC2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69" t="16152" r="16483" b="13649"/>
          <a:stretch/>
        </p:blipFill>
        <p:spPr bwMode="auto">
          <a:xfrm>
            <a:off x="5724859" y="951911"/>
            <a:ext cx="2838643" cy="2002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8F90005B-7DE9-4394-8164-C08877AF72C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61" t="23103" r="19494" b="18512"/>
          <a:stretch/>
        </p:blipFill>
        <p:spPr>
          <a:xfrm>
            <a:off x="106532" y="990709"/>
            <a:ext cx="2663301" cy="193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345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9D3AD25-73C0-46D5-BF71-22A3F93078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375C52-C458-4952-8652-11CCBAB0AAEB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CE650D66-9C74-41E2-BA06-F8FF98C0D0D8}"/>
              </a:ext>
            </a:extLst>
          </p:cNvPr>
          <p:cNvSpPr txBox="1">
            <a:spLocks/>
          </p:cNvSpPr>
          <p:nvPr/>
        </p:nvSpPr>
        <p:spPr>
          <a:xfrm>
            <a:off x="457304" y="116632"/>
            <a:ext cx="4978400" cy="85010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de-DE" b="0" kern="0" dirty="0"/>
              <a:t>Naturpark 2.0</a:t>
            </a:r>
          </a:p>
          <a:p>
            <a:r>
              <a:rPr lang="de-DE" sz="1600" b="0" kern="0" dirty="0">
                <a:solidFill>
                  <a:srgbClr val="008000"/>
                </a:solidFill>
              </a:rPr>
              <a:t>Leitbild</a:t>
            </a:r>
            <a:endParaRPr lang="de-DE" b="0" kern="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084C248-70A8-4165-A953-B59D374280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142" y="2046136"/>
            <a:ext cx="4544215" cy="2765728"/>
          </a:xfrm>
          <a:prstGeom prst="rect">
            <a:avLst/>
          </a:prstGeom>
        </p:spPr>
      </p:pic>
      <p:sp>
        <p:nvSpPr>
          <p:cNvPr id="28" name="Textfeld 27">
            <a:extLst>
              <a:ext uri="{FF2B5EF4-FFF2-40B4-BE49-F238E27FC236}">
                <a16:creationId xmlns:a16="http://schemas.microsoft.com/office/drawing/2014/main" id="{AA0E0464-D669-462D-BC87-EB5744E4449E}"/>
              </a:ext>
            </a:extLst>
          </p:cNvPr>
          <p:cNvSpPr txBox="1"/>
          <p:nvPr/>
        </p:nvSpPr>
        <p:spPr>
          <a:xfrm>
            <a:off x="5727987" y="4364208"/>
            <a:ext cx="2004075" cy="307777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de-DE" sz="1400" b="1" dirty="0">
                <a:solidFill>
                  <a:schemeClr val="bg1">
                    <a:lumMod val="50000"/>
                  </a:schemeClr>
                </a:solidFill>
              </a:rPr>
              <a:t>Naturparkbotschafter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FD454462-621A-4DE5-B284-B04ECA2255CA}"/>
              </a:ext>
            </a:extLst>
          </p:cNvPr>
          <p:cNvSpPr txBox="1"/>
          <p:nvPr/>
        </p:nvSpPr>
        <p:spPr>
          <a:xfrm>
            <a:off x="6615473" y="3607907"/>
            <a:ext cx="2414444" cy="523220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de-DE" sz="1400" b="1" dirty="0">
                <a:solidFill>
                  <a:schemeClr val="bg1">
                    <a:lumMod val="50000"/>
                  </a:schemeClr>
                </a:solidFill>
              </a:rPr>
              <a:t>Qualifizierungsprogramm </a:t>
            </a:r>
            <a:br>
              <a:rPr lang="de-DE" sz="14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de-DE" sz="1400" b="1" dirty="0">
                <a:solidFill>
                  <a:schemeClr val="bg1">
                    <a:lumMod val="50000"/>
                  </a:schemeClr>
                </a:solidFill>
              </a:rPr>
              <a:t>„Naturwissen“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C3D22EA5-72C9-432D-A57D-8CE47CADD7D1}"/>
              </a:ext>
            </a:extLst>
          </p:cNvPr>
          <p:cNvSpPr txBox="1"/>
          <p:nvPr/>
        </p:nvSpPr>
        <p:spPr>
          <a:xfrm>
            <a:off x="6585818" y="2626381"/>
            <a:ext cx="2473754" cy="523220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de-DE" sz="1400" b="1" dirty="0">
                <a:solidFill>
                  <a:schemeClr val="bg1">
                    <a:lumMod val="50000"/>
                  </a:schemeClr>
                </a:solidFill>
              </a:rPr>
              <a:t>„Bewegende Natur – </a:t>
            </a:r>
            <a:br>
              <a:rPr lang="de-DE" sz="14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de-DE" sz="1400" b="1" dirty="0">
                <a:solidFill>
                  <a:schemeClr val="bg1">
                    <a:lumMod val="50000"/>
                  </a:schemeClr>
                </a:solidFill>
              </a:rPr>
              <a:t>Geschützte Lebensvielfalt“</a:t>
            </a:r>
          </a:p>
        </p:txBody>
      </p:sp>
      <p:pic>
        <p:nvPicPr>
          <p:cNvPr id="33" name="Grafik 32">
            <a:extLst>
              <a:ext uri="{FF2B5EF4-FFF2-40B4-BE49-F238E27FC236}">
                <a16:creationId xmlns:a16="http://schemas.microsoft.com/office/drawing/2014/main" id="{50AA6514-2FC5-482A-BA7C-88FC1E0742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1" t="33079" r="8705" b="22287"/>
          <a:stretch/>
        </p:blipFill>
        <p:spPr>
          <a:xfrm>
            <a:off x="1296139" y="4830996"/>
            <a:ext cx="4908920" cy="186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521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9D3AD25-73C0-46D5-BF71-22A3F93078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375C52-C458-4952-8652-11CCBAB0AAEB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CE650D66-9C74-41E2-BA06-F8FF98C0D0D8}"/>
              </a:ext>
            </a:extLst>
          </p:cNvPr>
          <p:cNvSpPr txBox="1">
            <a:spLocks/>
          </p:cNvSpPr>
          <p:nvPr/>
        </p:nvSpPr>
        <p:spPr>
          <a:xfrm>
            <a:off x="457304" y="116632"/>
            <a:ext cx="4978400" cy="85010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de-DE" b="0" kern="0" dirty="0"/>
              <a:t>Naturpark 2.0</a:t>
            </a:r>
          </a:p>
          <a:p>
            <a:r>
              <a:rPr lang="de-DE" sz="1600" b="0" kern="0" dirty="0">
                <a:solidFill>
                  <a:srgbClr val="008000"/>
                </a:solidFill>
              </a:rPr>
              <a:t>Leitbild</a:t>
            </a:r>
            <a:endParaRPr lang="de-DE" b="0" kern="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084C248-70A8-4165-A953-B59D374280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142" y="2046136"/>
            <a:ext cx="4544215" cy="2765728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775F410B-DA00-4629-9586-C908AFFD721A}"/>
              </a:ext>
            </a:extLst>
          </p:cNvPr>
          <p:cNvSpPr txBox="1"/>
          <p:nvPr/>
        </p:nvSpPr>
        <p:spPr>
          <a:xfrm>
            <a:off x="2565456" y="1524342"/>
            <a:ext cx="1340175" cy="307777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de-DE" sz="1400" b="1" dirty="0">
                <a:solidFill>
                  <a:schemeClr val="bg1">
                    <a:lumMod val="50000"/>
                  </a:schemeClr>
                </a:solidFill>
              </a:rPr>
              <a:t>156 Aktionen 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30C85D63-13F8-41F2-A6EC-2043D7428A0E}"/>
              </a:ext>
            </a:extLst>
          </p:cNvPr>
          <p:cNvSpPr txBox="1"/>
          <p:nvPr/>
        </p:nvSpPr>
        <p:spPr>
          <a:xfrm>
            <a:off x="2231411" y="5344071"/>
            <a:ext cx="1535998" cy="523220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de-DE" sz="1400" b="1" dirty="0">
                <a:solidFill>
                  <a:schemeClr val="bg1">
                    <a:lumMod val="50000"/>
                  </a:schemeClr>
                </a:solidFill>
              </a:rPr>
              <a:t>Regionale </a:t>
            </a:r>
            <a:br>
              <a:rPr lang="de-DE" sz="14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de-DE" sz="1400" b="1" dirty="0">
                <a:solidFill>
                  <a:schemeClr val="bg1">
                    <a:lumMod val="50000"/>
                  </a:schemeClr>
                </a:solidFill>
              </a:rPr>
              <a:t>Hecken und Co.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A248240A-7E45-4675-89BD-E201C99387E7}"/>
              </a:ext>
            </a:extLst>
          </p:cNvPr>
          <p:cNvSpPr txBox="1"/>
          <p:nvPr/>
        </p:nvSpPr>
        <p:spPr>
          <a:xfrm>
            <a:off x="6730025" y="1437390"/>
            <a:ext cx="1627369" cy="523220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de-DE" sz="1400" b="1" dirty="0">
                <a:solidFill>
                  <a:schemeClr val="bg1">
                    <a:lumMod val="50000"/>
                  </a:schemeClr>
                </a:solidFill>
              </a:rPr>
              <a:t>JR Dauergruppe,</a:t>
            </a:r>
            <a:br>
              <a:rPr lang="de-DE" sz="14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de-DE" sz="1400" b="1" dirty="0">
                <a:solidFill>
                  <a:schemeClr val="bg1">
                    <a:lumMod val="50000"/>
                  </a:schemeClr>
                </a:solidFill>
              </a:rPr>
              <a:t>1 x </a:t>
            </a:r>
            <a:r>
              <a:rPr lang="de-DE" sz="1400" b="1" dirty="0" err="1">
                <a:solidFill>
                  <a:schemeClr val="bg1">
                    <a:lumMod val="50000"/>
                  </a:schemeClr>
                </a:solidFill>
              </a:rPr>
              <a:t>monatl</a:t>
            </a:r>
            <a:r>
              <a:rPr lang="de-DE" sz="1400" b="1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DB259145-E7B5-47EC-A931-BC5DA963D8B3}"/>
              </a:ext>
            </a:extLst>
          </p:cNvPr>
          <p:cNvSpPr txBox="1"/>
          <p:nvPr/>
        </p:nvSpPr>
        <p:spPr>
          <a:xfrm>
            <a:off x="1160343" y="1989542"/>
            <a:ext cx="1914307" cy="523220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de-DE" sz="1400" b="1" dirty="0">
                <a:solidFill>
                  <a:schemeClr val="bg1">
                    <a:lumMod val="50000"/>
                  </a:schemeClr>
                </a:solidFill>
              </a:rPr>
              <a:t>Mind. 2 x Lehrerfort-</a:t>
            </a:r>
            <a:br>
              <a:rPr lang="de-DE" sz="14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de-DE" sz="1400" b="1" dirty="0" err="1">
                <a:solidFill>
                  <a:schemeClr val="bg1">
                    <a:lumMod val="50000"/>
                  </a:schemeClr>
                </a:solidFill>
              </a:rPr>
              <a:t>bildungen</a:t>
            </a:r>
            <a:endParaRPr lang="de-DE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2A42FE1B-BB59-4F33-9581-6E0447C5CCC2}"/>
              </a:ext>
            </a:extLst>
          </p:cNvPr>
          <p:cNvSpPr txBox="1"/>
          <p:nvPr/>
        </p:nvSpPr>
        <p:spPr>
          <a:xfrm>
            <a:off x="362053" y="3264055"/>
            <a:ext cx="1702710" cy="523220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de-DE" sz="1400" b="1" dirty="0">
                <a:solidFill>
                  <a:schemeClr val="bg1">
                    <a:lumMod val="50000"/>
                  </a:schemeClr>
                </a:solidFill>
              </a:rPr>
              <a:t>Alle Vorrang-</a:t>
            </a:r>
            <a:br>
              <a:rPr lang="de-DE" sz="14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de-DE" sz="1400" b="1" dirty="0">
                <a:solidFill>
                  <a:schemeClr val="bg1">
                    <a:lumMod val="50000"/>
                  </a:schemeClr>
                </a:solidFill>
              </a:rPr>
              <a:t>gebiete behandelt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48E55EBE-0C9C-476D-A5B0-982FDCC32EF3}"/>
              </a:ext>
            </a:extLst>
          </p:cNvPr>
          <p:cNvSpPr txBox="1"/>
          <p:nvPr/>
        </p:nvSpPr>
        <p:spPr>
          <a:xfrm>
            <a:off x="5750377" y="2085523"/>
            <a:ext cx="1208985" cy="307777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de-DE" sz="1400" b="1" dirty="0">
                <a:solidFill>
                  <a:schemeClr val="bg1">
                    <a:lumMod val="50000"/>
                  </a:schemeClr>
                </a:solidFill>
              </a:rPr>
              <a:t>Infozentrum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CFCF5A2E-283B-41C2-9D97-66FD420FD336}"/>
              </a:ext>
            </a:extLst>
          </p:cNvPr>
          <p:cNvSpPr txBox="1"/>
          <p:nvPr/>
        </p:nvSpPr>
        <p:spPr>
          <a:xfrm>
            <a:off x="4590140" y="966738"/>
            <a:ext cx="1949573" cy="523220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de-DE" sz="1400" b="1" dirty="0">
                <a:solidFill>
                  <a:schemeClr val="bg1">
                    <a:lumMod val="50000"/>
                  </a:schemeClr>
                </a:solidFill>
              </a:rPr>
              <a:t>5 JR Sommercamps,</a:t>
            </a:r>
            <a:br>
              <a:rPr lang="de-DE" sz="14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de-DE" sz="1400" b="1" dirty="0">
                <a:solidFill>
                  <a:schemeClr val="bg1">
                    <a:lumMod val="50000"/>
                  </a:schemeClr>
                </a:solidFill>
              </a:rPr>
              <a:t>76 neue JRs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E7AA6C88-94A6-452A-88B8-5AAE0EA5D25F}"/>
              </a:ext>
            </a:extLst>
          </p:cNvPr>
          <p:cNvSpPr txBox="1"/>
          <p:nvPr/>
        </p:nvSpPr>
        <p:spPr>
          <a:xfrm>
            <a:off x="2946504" y="1026866"/>
            <a:ext cx="1325940" cy="307777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de-DE" sz="1400" b="1" dirty="0">
                <a:solidFill>
                  <a:schemeClr val="bg1">
                    <a:lumMod val="50000"/>
                  </a:schemeClr>
                </a:solidFill>
              </a:rPr>
              <a:t>8 NP Schulen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91FA4739-B8E6-49D3-800D-62A0078B2333}"/>
              </a:ext>
            </a:extLst>
          </p:cNvPr>
          <p:cNvSpPr txBox="1"/>
          <p:nvPr/>
        </p:nvSpPr>
        <p:spPr>
          <a:xfrm>
            <a:off x="2276416" y="4795007"/>
            <a:ext cx="1178528" cy="307777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de-DE" sz="1400" b="1" dirty="0">
                <a:solidFill>
                  <a:schemeClr val="bg1">
                    <a:lumMod val="50000"/>
                  </a:schemeClr>
                </a:solidFill>
              </a:rPr>
              <a:t>Apollofalter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40DF7385-9779-41E7-9A88-0A19ACA3BE55}"/>
              </a:ext>
            </a:extLst>
          </p:cNvPr>
          <p:cNvSpPr txBox="1"/>
          <p:nvPr/>
        </p:nvSpPr>
        <p:spPr>
          <a:xfrm>
            <a:off x="266675" y="2609055"/>
            <a:ext cx="1893467" cy="523220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de-DE" sz="1400" b="1" dirty="0">
                <a:solidFill>
                  <a:schemeClr val="bg1">
                    <a:lumMod val="50000"/>
                  </a:schemeClr>
                </a:solidFill>
              </a:rPr>
              <a:t>Klare Leitlinien und</a:t>
            </a:r>
            <a:br>
              <a:rPr lang="de-DE" sz="14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de-DE" sz="1400" b="1" dirty="0">
                <a:solidFill>
                  <a:schemeClr val="bg1">
                    <a:lumMod val="50000"/>
                  </a:schemeClr>
                </a:solidFill>
              </a:rPr>
              <a:t>Konzept (akzeptiert)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587369B7-484C-48C1-B2A1-62A0652AD31F}"/>
              </a:ext>
            </a:extLst>
          </p:cNvPr>
          <p:cNvSpPr txBox="1"/>
          <p:nvPr/>
        </p:nvSpPr>
        <p:spPr>
          <a:xfrm>
            <a:off x="1689457" y="3950755"/>
            <a:ext cx="1638334" cy="523220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de-DE" sz="1400" b="1" dirty="0">
                <a:solidFill>
                  <a:schemeClr val="bg1">
                    <a:lumMod val="50000"/>
                  </a:schemeClr>
                </a:solidFill>
              </a:rPr>
              <a:t>Betreuerstruktur,</a:t>
            </a:r>
            <a:br>
              <a:rPr lang="de-DE" sz="14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de-DE" sz="1400" b="1" dirty="0">
                <a:solidFill>
                  <a:schemeClr val="bg1">
                    <a:lumMod val="50000"/>
                  </a:schemeClr>
                </a:solidFill>
              </a:rPr>
              <a:t>v.a. Ranger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3C1D39C7-AEF2-4562-B212-BB5EC3905CE5}"/>
              </a:ext>
            </a:extLst>
          </p:cNvPr>
          <p:cNvSpPr txBox="1"/>
          <p:nvPr/>
        </p:nvSpPr>
        <p:spPr>
          <a:xfrm>
            <a:off x="202489" y="4022385"/>
            <a:ext cx="1308115" cy="523220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de-DE" sz="1400" b="1" dirty="0">
                <a:solidFill>
                  <a:schemeClr val="bg1">
                    <a:lumMod val="50000"/>
                  </a:schemeClr>
                </a:solidFill>
              </a:rPr>
              <a:t>2 Treffen der </a:t>
            </a:r>
            <a:br>
              <a:rPr lang="de-DE" sz="14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de-DE" sz="1400" b="1" dirty="0">
                <a:solidFill>
                  <a:schemeClr val="bg1">
                    <a:lumMod val="50000"/>
                  </a:schemeClr>
                </a:solidFill>
              </a:rPr>
              <a:t>AG / Jahr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5DBC5265-3967-439E-8612-575C82EC63E5}"/>
              </a:ext>
            </a:extLst>
          </p:cNvPr>
          <p:cNvSpPr txBox="1"/>
          <p:nvPr/>
        </p:nvSpPr>
        <p:spPr>
          <a:xfrm>
            <a:off x="4449939" y="5369468"/>
            <a:ext cx="1963999" cy="307777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de-DE" sz="1400" b="1" dirty="0" err="1">
                <a:solidFill>
                  <a:schemeClr val="bg1">
                    <a:lumMod val="50000"/>
                  </a:schemeClr>
                </a:solidFill>
              </a:rPr>
              <a:t>Hochhäderich</a:t>
            </a:r>
            <a:r>
              <a:rPr lang="de-DE" sz="1400" b="1" dirty="0">
                <a:solidFill>
                  <a:schemeClr val="bg1">
                    <a:lumMod val="50000"/>
                  </a:schemeClr>
                </a:solidFill>
              </a:rPr>
              <a:t> Moore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E68DF0FA-D76E-4FE4-AA83-C61776D00209}"/>
              </a:ext>
            </a:extLst>
          </p:cNvPr>
          <p:cNvSpPr txBox="1"/>
          <p:nvPr/>
        </p:nvSpPr>
        <p:spPr>
          <a:xfrm>
            <a:off x="3748134" y="4905067"/>
            <a:ext cx="1048620" cy="307777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de-DE" sz="1400" b="1" dirty="0" err="1">
                <a:solidFill>
                  <a:schemeClr val="bg1">
                    <a:lumMod val="50000"/>
                  </a:schemeClr>
                </a:solidFill>
              </a:rPr>
              <a:t>BeeAware</a:t>
            </a:r>
            <a:endParaRPr lang="de-DE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AA0E0464-D669-462D-BC87-EB5744E4449E}"/>
              </a:ext>
            </a:extLst>
          </p:cNvPr>
          <p:cNvSpPr txBox="1"/>
          <p:nvPr/>
        </p:nvSpPr>
        <p:spPr>
          <a:xfrm>
            <a:off x="5727987" y="4364208"/>
            <a:ext cx="2004075" cy="307777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de-DE" sz="1400" b="1" dirty="0">
                <a:solidFill>
                  <a:schemeClr val="bg1">
                    <a:lumMod val="50000"/>
                  </a:schemeClr>
                </a:solidFill>
              </a:rPr>
              <a:t>Naturparkbotschafter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FD454462-621A-4DE5-B284-B04ECA2255CA}"/>
              </a:ext>
            </a:extLst>
          </p:cNvPr>
          <p:cNvSpPr txBox="1"/>
          <p:nvPr/>
        </p:nvSpPr>
        <p:spPr>
          <a:xfrm>
            <a:off x="6615473" y="3607907"/>
            <a:ext cx="2414444" cy="523220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de-DE" sz="1400" b="1" dirty="0">
                <a:solidFill>
                  <a:schemeClr val="bg1">
                    <a:lumMod val="50000"/>
                  </a:schemeClr>
                </a:solidFill>
              </a:rPr>
              <a:t>Qualifizierungsprogramm </a:t>
            </a:r>
            <a:br>
              <a:rPr lang="de-DE" sz="14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de-DE" sz="1400" b="1" dirty="0">
                <a:solidFill>
                  <a:schemeClr val="bg1">
                    <a:lumMod val="50000"/>
                  </a:schemeClr>
                </a:solidFill>
              </a:rPr>
              <a:t>„Naturwissen“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C3D22EA5-72C9-432D-A57D-8CE47CADD7D1}"/>
              </a:ext>
            </a:extLst>
          </p:cNvPr>
          <p:cNvSpPr txBox="1"/>
          <p:nvPr/>
        </p:nvSpPr>
        <p:spPr>
          <a:xfrm>
            <a:off x="6585818" y="2626381"/>
            <a:ext cx="2473754" cy="523220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de-DE" sz="1400" b="1" dirty="0">
                <a:solidFill>
                  <a:schemeClr val="bg1">
                    <a:lumMod val="50000"/>
                  </a:schemeClr>
                </a:solidFill>
              </a:rPr>
              <a:t>„Bewegende Natur – </a:t>
            </a:r>
            <a:br>
              <a:rPr lang="de-DE" sz="14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de-DE" sz="1400" b="1" dirty="0">
                <a:solidFill>
                  <a:schemeClr val="bg1">
                    <a:lumMod val="50000"/>
                  </a:schemeClr>
                </a:solidFill>
              </a:rPr>
              <a:t>Geschützte Lebensvielfalt“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A4C0D728-748F-402E-89AB-C5CF53D12135}"/>
              </a:ext>
            </a:extLst>
          </p:cNvPr>
          <p:cNvSpPr txBox="1"/>
          <p:nvPr/>
        </p:nvSpPr>
        <p:spPr>
          <a:xfrm>
            <a:off x="5063956" y="4905066"/>
            <a:ext cx="1867819" cy="307777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de-DE" sz="1400" b="1" dirty="0">
                <a:solidFill>
                  <a:schemeClr val="bg1">
                    <a:lumMod val="50000"/>
                  </a:schemeClr>
                </a:solidFill>
              </a:rPr>
              <a:t>Naturparkmetzgerei</a:t>
            </a:r>
          </a:p>
        </p:txBody>
      </p:sp>
    </p:spTree>
    <p:extLst>
      <p:ext uri="{BB962C8B-B14F-4D97-AF65-F5344CB8AC3E}">
        <p14:creationId xmlns:p14="http://schemas.microsoft.com/office/powerpoint/2010/main" val="2460465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9D3AD25-73C0-46D5-BF71-22A3F93078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375C52-C458-4952-8652-11CCBAB0AAEB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  <p:sp>
        <p:nvSpPr>
          <p:cNvPr id="21" name="Titel 1">
            <a:extLst>
              <a:ext uri="{FF2B5EF4-FFF2-40B4-BE49-F238E27FC236}">
                <a16:creationId xmlns:a16="http://schemas.microsoft.com/office/drawing/2014/main" id="{95B39B72-4F23-40F3-8D43-F7021A61B769}"/>
              </a:ext>
            </a:extLst>
          </p:cNvPr>
          <p:cNvSpPr txBox="1">
            <a:spLocks/>
          </p:cNvSpPr>
          <p:nvPr/>
        </p:nvSpPr>
        <p:spPr>
          <a:xfrm>
            <a:off x="457304" y="116632"/>
            <a:ext cx="4978400" cy="85010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de-DE" b="0" kern="0" dirty="0"/>
              <a:t>Naturpark 2.0</a:t>
            </a:r>
          </a:p>
          <a:p>
            <a:r>
              <a:rPr lang="de-DE" sz="1600" b="0" kern="0" dirty="0">
                <a:solidFill>
                  <a:srgbClr val="008000"/>
                </a:solidFill>
              </a:rPr>
              <a:t>Gemeinwohlaufgaben - Förderungen</a:t>
            </a:r>
            <a:endParaRPr lang="de-DE" b="0" kern="0" dirty="0">
              <a:solidFill>
                <a:srgbClr val="008000"/>
              </a:solidFill>
            </a:endParaRPr>
          </a:p>
          <a:p>
            <a:endParaRPr lang="de-DE" b="0" kern="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805F916-C7C1-43F1-995C-1A90CFC81E97}"/>
              </a:ext>
            </a:extLst>
          </p:cNvPr>
          <p:cNvSpPr txBox="1"/>
          <p:nvPr/>
        </p:nvSpPr>
        <p:spPr>
          <a:xfrm>
            <a:off x="984994" y="1527484"/>
            <a:ext cx="7306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LE 14 -20 (A): 		Naturparkmanagement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0E15588-0D6B-41BE-AF58-E12A696ADA6D}"/>
              </a:ext>
            </a:extLst>
          </p:cNvPr>
          <p:cNvSpPr txBox="1"/>
          <p:nvPr/>
        </p:nvSpPr>
        <p:spPr>
          <a:xfrm>
            <a:off x="984994" y="2239178"/>
            <a:ext cx="73067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INTERREG (A/D): 	Bildung, Besucherlenkung, 				Nachhaltiger Tourismus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21C9CD2-E8E7-4788-811D-031D3E6F155C}"/>
              </a:ext>
            </a:extLst>
          </p:cNvPr>
          <p:cNvSpPr txBox="1"/>
          <p:nvPr/>
        </p:nvSpPr>
        <p:spPr>
          <a:xfrm>
            <a:off x="984994" y="3190570"/>
            <a:ext cx="7306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LEADER (D): 		Besucherlenkung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8300CE8-16DE-4BCC-8968-DB70023D35E4}"/>
              </a:ext>
            </a:extLst>
          </p:cNvPr>
          <p:cNvSpPr txBox="1"/>
          <p:nvPr/>
        </p:nvSpPr>
        <p:spPr>
          <a:xfrm>
            <a:off x="984994" y="3843636"/>
            <a:ext cx="7306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LNPR (D): 		Naturschutz / Erholung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19E6F3B-A12C-485E-9AAF-7AEBB735F20A}"/>
              </a:ext>
            </a:extLst>
          </p:cNvPr>
          <p:cNvSpPr txBox="1"/>
          <p:nvPr/>
        </p:nvSpPr>
        <p:spPr>
          <a:xfrm>
            <a:off x="984994" y="4568821"/>
            <a:ext cx="7306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Gemeinden, Landkreis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5C73BE6-CD58-477C-B836-9B99E9F479BB}"/>
              </a:ext>
            </a:extLst>
          </p:cNvPr>
          <p:cNvSpPr txBox="1"/>
          <p:nvPr/>
        </p:nvSpPr>
        <p:spPr>
          <a:xfrm>
            <a:off x="984994" y="5126187"/>
            <a:ext cx="7306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Land Vorarlberg, Freistaat Bayern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25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755784-9FB7-49A2-B2EC-80BAA6B3F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1800" dirty="0"/>
              <a:t>Naturparke in Europa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1AC1E5E-83EF-4BB3-895E-1DFB4C2290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A63B4E7-7D43-41DE-8863-6BA828C5CFDE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3095BBD-0058-457D-87FA-F0FC4BC984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636" y="920714"/>
            <a:ext cx="5347470" cy="5302533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878088D1-FB6B-4EF3-9E89-E093B07E0C06}"/>
              </a:ext>
            </a:extLst>
          </p:cNvPr>
          <p:cNvSpPr txBox="1"/>
          <p:nvPr/>
        </p:nvSpPr>
        <p:spPr>
          <a:xfrm>
            <a:off x="7043106" y="2344631"/>
            <a:ext cx="144530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In Ö 48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In D 103</a:t>
            </a:r>
          </a:p>
          <a:p>
            <a:endParaRPr lang="de-D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409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457200" y="214290"/>
            <a:ext cx="4978400" cy="3460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de-DE" sz="1800" kern="0" dirty="0"/>
              <a:t>Naturpark Nagelfluhkette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74597541-FF91-4DBC-8C92-BF74974D23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88" t="15791" r="66875" b="6094"/>
          <a:stretch/>
        </p:blipFill>
        <p:spPr>
          <a:xfrm>
            <a:off x="1371600" y="847621"/>
            <a:ext cx="6277990" cy="5139357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E1EEB331-61AC-4F3F-B086-7BB7E5B8EDA3}"/>
              </a:ext>
            </a:extLst>
          </p:cNvPr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656682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9D3AD25-73C0-46D5-BF71-22A3F93078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375C52-C458-4952-8652-11CCBAB0AAEB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sp>
        <p:nvSpPr>
          <p:cNvPr id="21" name="Titel 1">
            <a:extLst>
              <a:ext uri="{FF2B5EF4-FFF2-40B4-BE49-F238E27FC236}">
                <a16:creationId xmlns:a16="http://schemas.microsoft.com/office/drawing/2014/main" id="{95B39B72-4F23-40F3-8D43-F7021A61B769}"/>
              </a:ext>
            </a:extLst>
          </p:cNvPr>
          <p:cNvSpPr txBox="1">
            <a:spLocks/>
          </p:cNvSpPr>
          <p:nvPr/>
        </p:nvSpPr>
        <p:spPr>
          <a:xfrm>
            <a:off x="457304" y="116632"/>
            <a:ext cx="4978400" cy="85010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de-DE" b="0" kern="0" dirty="0"/>
              <a:t>Naturpark 2.0</a:t>
            </a:r>
          </a:p>
          <a:p>
            <a:r>
              <a:rPr lang="de-DE" sz="1600" b="0" kern="0" dirty="0">
                <a:solidFill>
                  <a:srgbClr val="008000"/>
                </a:solidFill>
              </a:rPr>
              <a:t>Leitbild</a:t>
            </a:r>
            <a:endParaRPr lang="de-DE" b="0" kern="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805F916-C7C1-43F1-995C-1A90CFC81E97}"/>
              </a:ext>
            </a:extLst>
          </p:cNvPr>
          <p:cNvSpPr txBox="1"/>
          <p:nvPr/>
        </p:nvSpPr>
        <p:spPr>
          <a:xfrm>
            <a:off x="655587" y="1474619"/>
            <a:ext cx="792911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Wir sind ein internationales Schutzgebiet!</a:t>
            </a:r>
          </a:p>
          <a:p>
            <a:endParaRPr lang="de-DE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Wir suchen die Balance zwischen den Ansprüchen der hier lebenden und wirtschaftenden Menschen und den Naturschutzbelangen.</a:t>
            </a:r>
          </a:p>
          <a:p>
            <a:endParaRPr lang="de-DE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Wir orientieren uns am „Machbaren“ und versuchen „</a:t>
            </a:r>
            <a:r>
              <a:rPr lang="de-DE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Ermöglicher</a:t>
            </a:r>
            <a:r>
              <a:rPr 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“ zu sein.</a:t>
            </a:r>
          </a:p>
          <a:p>
            <a:endParaRPr lang="de-D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168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9D3AD25-73C0-46D5-BF71-22A3F93078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375C52-C458-4952-8652-11CCBAB0AAEB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sp>
        <p:nvSpPr>
          <p:cNvPr id="21" name="Titel 1">
            <a:extLst>
              <a:ext uri="{FF2B5EF4-FFF2-40B4-BE49-F238E27FC236}">
                <a16:creationId xmlns:a16="http://schemas.microsoft.com/office/drawing/2014/main" id="{95B39B72-4F23-40F3-8D43-F7021A61B769}"/>
              </a:ext>
            </a:extLst>
          </p:cNvPr>
          <p:cNvSpPr txBox="1">
            <a:spLocks/>
          </p:cNvSpPr>
          <p:nvPr/>
        </p:nvSpPr>
        <p:spPr>
          <a:xfrm>
            <a:off x="457304" y="116632"/>
            <a:ext cx="4978400" cy="85010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de-DE" b="0" kern="0" dirty="0"/>
              <a:t>Naturpark 2.0</a:t>
            </a:r>
          </a:p>
          <a:p>
            <a:r>
              <a:rPr lang="de-DE" sz="1600" b="0" kern="0" dirty="0">
                <a:solidFill>
                  <a:srgbClr val="008000"/>
                </a:solidFill>
              </a:rPr>
              <a:t>Leitbild</a:t>
            </a:r>
            <a:endParaRPr lang="de-DE" b="0" kern="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805F916-C7C1-43F1-995C-1A90CFC81E97}"/>
              </a:ext>
            </a:extLst>
          </p:cNvPr>
          <p:cNvSpPr txBox="1"/>
          <p:nvPr/>
        </p:nvSpPr>
        <p:spPr>
          <a:xfrm>
            <a:off x="655587" y="1474619"/>
            <a:ext cx="8199163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Calibri" panose="020F0502020204030204" pitchFamily="34" charset="0"/>
                <a:cs typeface="Calibri" panose="020F0502020204030204" pitchFamily="34" charset="0"/>
              </a:rPr>
              <a:t>Ziele:</a:t>
            </a:r>
          </a:p>
          <a:p>
            <a:endParaRPr lang="de-D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>
                <a:latin typeface="Calibri" panose="020F0502020204030204" pitchFamily="34" charset="0"/>
                <a:cs typeface="Calibri" panose="020F0502020204030204" pitchFamily="34" charset="0"/>
              </a:rPr>
              <a:t>Erhalt bzw. Steigerung der Artenvielfalt (Ökosystemleistungen - Daseinsvorsorge).</a:t>
            </a:r>
          </a:p>
          <a:p>
            <a:endParaRPr lang="de-DE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>
                <a:latin typeface="Calibri" panose="020F0502020204030204" pitchFamily="34" charset="0"/>
                <a:cs typeface="Calibri" panose="020F0502020204030204" pitchFamily="34" charset="0"/>
              </a:rPr>
              <a:t>Initiierung und dauerhafte Betreuung von nachhaltigen Entwicklungsprozessen (Regionalentwicklung).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ctr"/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lvl="1" algn="ctr"/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Immer mit Bezug zur Natur- und Kulturlandschaft!</a:t>
            </a:r>
          </a:p>
          <a:p>
            <a:pPr lvl="1" algn="ctr"/>
            <a:r>
              <a:rPr 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Negative Auswirkungen des Klimawandels in Grenzen halten!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072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6764BAB-B600-425A-971A-C9744E6102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375C52-C458-4952-8652-11CCBAB0AAEB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DEADBD62-37DE-4585-A6E5-FCE90BC04257}"/>
              </a:ext>
            </a:extLst>
          </p:cNvPr>
          <p:cNvSpPr txBox="1">
            <a:spLocks/>
          </p:cNvSpPr>
          <p:nvPr/>
        </p:nvSpPr>
        <p:spPr>
          <a:xfrm>
            <a:off x="457304" y="116632"/>
            <a:ext cx="4978400" cy="85010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de-DE" b="0" kern="0" dirty="0"/>
              <a:t>Naturpark 2.0</a:t>
            </a:r>
          </a:p>
          <a:p>
            <a:r>
              <a:rPr lang="de-DE" sz="1600" b="0" kern="0" dirty="0">
                <a:solidFill>
                  <a:srgbClr val="008000"/>
                </a:solidFill>
              </a:rPr>
              <a:t>Leitbild - Team</a:t>
            </a:r>
            <a:endParaRPr lang="de-DE" b="0" kern="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008C4C01-EA34-4E5F-8BDD-1E90E19C8A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942" y="2798684"/>
            <a:ext cx="2272681" cy="151512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16CEF005-2E96-42BA-8CC1-6D34E671D3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926" y="2798684"/>
            <a:ext cx="2272683" cy="1515122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FFF53E08-DB5E-4440-8536-ACAE26938A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942" y="4518660"/>
            <a:ext cx="2262806" cy="1508537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A3AF7A49-1BDC-4E37-9A9F-9EA42A2EA7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757" y="4518660"/>
            <a:ext cx="2262806" cy="1508537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F4C5C236-76A6-42DA-ABF9-44AA3467EE4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49" y="4506156"/>
            <a:ext cx="2281561" cy="1521041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B8A4A34B-2BB4-4618-85C4-7A4F3C6F601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07" y="2798684"/>
            <a:ext cx="2272684" cy="1515122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3D702B7D-32DF-4DCD-B9D9-5325E07538E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06" y="1129685"/>
            <a:ext cx="2272683" cy="1515121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873DF8F1-DD40-4D38-A2A4-2D14C98832F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943" y="1145220"/>
            <a:ext cx="2272679" cy="1515120"/>
          </a:xfrm>
          <a:prstGeom prst="rect">
            <a:avLst/>
          </a:prstGeom>
        </p:spPr>
      </p:pic>
      <p:sp>
        <p:nvSpPr>
          <p:cNvPr id="34" name="Textfeld 33">
            <a:extLst>
              <a:ext uri="{FF2B5EF4-FFF2-40B4-BE49-F238E27FC236}">
                <a16:creationId xmlns:a16="http://schemas.microsoft.com/office/drawing/2014/main" id="{9427B022-2362-4915-9A9E-6389C34A4142}"/>
              </a:ext>
            </a:extLst>
          </p:cNvPr>
          <p:cNvSpPr txBox="1"/>
          <p:nvPr/>
        </p:nvSpPr>
        <p:spPr>
          <a:xfrm>
            <a:off x="3523237" y="1529748"/>
            <a:ext cx="9797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Elisabeth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34A6E1C7-C4EF-402B-B2FC-ED7749EC400F}"/>
              </a:ext>
            </a:extLst>
          </p:cNvPr>
          <p:cNvSpPr txBox="1"/>
          <p:nvPr/>
        </p:nvSpPr>
        <p:spPr>
          <a:xfrm>
            <a:off x="4980544" y="5413878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Rolf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EA096E60-27DC-4061-9BE7-70CD0DF5A16F}"/>
              </a:ext>
            </a:extLst>
          </p:cNvPr>
          <p:cNvSpPr txBox="1"/>
          <p:nvPr/>
        </p:nvSpPr>
        <p:spPr>
          <a:xfrm>
            <a:off x="956719" y="4879589"/>
            <a:ext cx="671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Sonja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69ABAB6E-5F70-4018-94D4-C786077DD5E4}"/>
              </a:ext>
            </a:extLst>
          </p:cNvPr>
          <p:cNvSpPr txBox="1"/>
          <p:nvPr/>
        </p:nvSpPr>
        <p:spPr>
          <a:xfrm>
            <a:off x="2094348" y="3121223"/>
            <a:ext cx="870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Theresa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B76FA744-5557-4A84-9ABD-B1A30BC0F3CA}"/>
              </a:ext>
            </a:extLst>
          </p:cNvPr>
          <p:cNvSpPr txBox="1"/>
          <p:nvPr/>
        </p:nvSpPr>
        <p:spPr>
          <a:xfrm>
            <a:off x="6153889" y="3121223"/>
            <a:ext cx="5725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Dani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AC987B58-4B32-4E0A-80B4-6A5BEAD35AB1}"/>
              </a:ext>
            </a:extLst>
          </p:cNvPr>
          <p:cNvSpPr txBox="1"/>
          <p:nvPr/>
        </p:nvSpPr>
        <p:spPr>
          <a:xfrm>
            <a:off x="6153889" y="1579468"/>
            <a:ext cx="7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Carola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CA021182-306A-4615-A466-69C1187A6F47}"/>
              </a:ext>
            </a:extLst>
          </p:cNvPr>
          <p:cNvSpPr txBox="1"/>
          <p:nvPr/>
        </p:nvSpPr>
        <p:spPr>
          <a:xfrm>
            <a:off x="3606511" y="3151988"/>
            <a:ext cx="4523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Flo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E011F22E-D329-4A4F-887F-204CC8B3403A}"/>
              </a:ext>
            </a:extLst>
          </p:cNvPr>
          <p:cNvSpPr txBox="1"/>
          <p:nvPr/>
        </p:nvSpPr>
        <p:spPr>
          <a:xfrm>
            <a:off x="959070" y="1595003"/>
            <a:ext cx="5725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Anja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49887CB1-3833-4C51-BBA9-4963407027BA}"/>
              </a:ext>
            </a:extLst>
          </p:cNvPr>
          <p:cNvSpPr txBox="1"/>
          <p:nvPr/>
        </p:nvSpPr>
        <p:spPr>
          <a:xfrm>
            <a:off x="6153889" y="4943785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Max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CA90E591-DE6A-49B5-94AB-52A7BC43734B}"/>
              </a:ext>
            </a:extLst>
          </p:cNvPr>
          <p:cNvSpPr/>
          <p:nvPr/>
        </p:nvSpPr>
        <p:spPr>
          <a:xfrm>
            <a:off x="3473757" y="1145220"/>
            <a:ext cx="2248852" cy="14995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060D9606-9E82-4DE8-87C4-6DAFF71B114E}"/>
              </a:ext>
            </a:extLst>
          </p:cNvPr>
          <p:cNvSpPr txBox="1"/>
          <p:nvPr/>
        </p:nvSpPr>
        <p:spPr>
          <a:xfrm>
            <a:off x="4013114" y="1650671"/>
            <a:ext cx="10999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2 x Ranger</a:t>
            </a:r>
            <a:br>
              <a:rPr lang="de-DE" sz="1400" b="1" dirty="0"/>
            </a:br>
            <a:r>
              <a:rPr lang="de-DE" sz="1400" b="1" dirty="0"/>
              <a:t>Vorarlberg</a:t>
            </a:r>
          </a:p>
        </p:txBody>
      </p:sp>
    </p:spTree>
    <p:extLst>
      <p:ext uri="{BB962C8B-B14F-4D97-AF65-F5344CB8AC3E}">
        <p14:creationId xmlns:p14="http://schemas.microsoft.com/office/powerpoint/2010/main" val="3387793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9D3AD25-73C0-46D5-BF71-22A3F93078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375C52-C458-4952-8652-11CCBAB0AAEB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05FBBD2A-7EC9-4027-8A5F-2FAC9DFD5159}"/>
              </a:ext>
            </a:extLst>
          </p:cNvPr>
          <p:cNvGrpSpPr/>
          <p:nvPr/>
        </p:nvGrpSpPr>
        <p:grpSpPr>
          <a:xfrm>
            <a:off x="801446" y="1190267"/>
            <a:ext cx="7475622" cy="4445564"/>
            <a:chOff x="801446" y="1190267"/>
            <a:chExt cx="7475622" cy="4445564"/>
          </a:xfrm>
        </p:grpSpPr>
        <p:sp>
          <p:nvSpPr>
            <p:cNvPr id="2" name="Ellipse 1">
              <a:extLst>
                <a:ext uri="{FF2B5EF4-FFF2-40B4-BE49-F238E27FC236}">
                  <a16:creationId xmlns:a16="http://schemas.microsoft.com/office/drawing/2014/main" id="{6DCD653B-F3C0-4321-B7AA-B32CB3A259BE}"/>
                </a:ext>
              </a:extLst>
            </p:cNvPr>
            <p:cNvSpPr/>
            <p:nvPr/>
          </p:nvSpPr>
          <p:spPr>
            <a:xfrm>
              <a:off x="2310679" y="1911122"/>
              <a:ext cx="4279649" cy="2801456"/>
            </a:xfrm>
            <a:prstGeom prst="ellipse">
              <a:avLst/>
            </a:prstGeom>
            <a:noFill/>
            <a:ln w="7620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A0101BFD-B7EC-4D5C-80AE-63F4298AE2E5}"/>
                </a:ext>
              </a:extLst>
            </p:cNvPr>
            <p:cNvSpPr txBox="1"/>
            <p:nvPr/>
          </p:nvSpPr>
          <p:spPr>
            <a:xfrm>
              <a:off x="801446" y="2762053"/>
              <a:ext cx="3008581" cy="1200329"/>
            </a:xfrm>
            <a:prstGeom prst="rect">
              <a:avLst/>
            </a:prstGeom>
            <a:gradFill flip="none" rotWithShape="1">
              <a:gsLst>
                <a:gs pos="0">
                  <a:srgbClr val="99E600">
                    <a:tint val="66000"/>
                    <a:satMod val="160000"/>
                  </a:srgbClr>
                </a:gs>
                <a:gs pos="50000">
                  <a:srgbClr val="99E600">
                    <a:tint val="44500"/>
                    <a:satMod val="160000"/>
                  </a:srgbClr>
                </a:gs>
                <a:gs pos="100000">
                  <a:srgbClr val="99E6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effectLst>
              <a:softEdge rad="1016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Besucherlenkung und </a:t>
              </a:r>
              <a:br>
                <a:rPr lang="de-DE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de-DE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Aufklärung </a:t>
              </a:r>
              <a:br>
                <a:rPr lang="de-DE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de-DE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durchführen</a:t>
              </a:r>
              <a:r>
                <a:rPr lang="de-DE" sz="12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9CB0D04A-D698-45D7-96B0-81621C609D40}"/>
                </a:ext>
              </a:extLst>
            </p:cNvPr>
            <p:cNvSpPr txBox="1"/>
            <p:nvPr/>
          </p:nvSpPr>
          <p:spPr>
            <a:xfrm>
              <a:off x="2685232" y="1190267"/>
              <a:ext cx="3756221" cy="1107996"/>
            </a:xfrm>
            <a:prstGeom prst="rect">
              <a:avLst/>
            </a:prstGeom>
            <a:gradFill flip="none" rotWithShape="1">
              <a:gsLst>
                <a:gs pos="0">
                  <a:srgbClr val="99E600">
                    <a:tint val="66000"/>
                    <a:satMod val="160000"/>
                  </a:srgbClr>
                </a:gs>
                <a:gs pos="50000">
                  <a:srgbClr val="99E600">
                    <a:tint val="44500"/>
                    <a:satMod val="160000"/>
                  </a:srgbClr>
                </a:gs>
                <a:gs pos="100000">
                  <a:srgbClr val="99E6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effectLst>
              <a:softEdge rad="889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(Umwelt)</a:t>
              </a:r>
              <a:r>
                <a:rPr lang="de-DE" sz="2400" dirty="0" err="1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bildung</a:t>
              </a:r>
              <a:r>
                <a:rPr lang="de-DE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br>
                <a:rPr lang="de-DE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de-DE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durchführen </a:t>
              </a:r>
              <a:br>
                <a:rPr lang="de-DE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de-DE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Bildung für kooperativen Naturschutz</a:t>
              </a:r>
            </a:p>
          </p:txBody>
        </p: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EC93133E-4EBE-4E33-A8E3-D20F5BE08229}"/>
                </a:ext>
              </a:extLst>
            </p:cNvPr>
            <p:cNvSpPr txBox="1"/>
            <p:nvPr/>
          </p:nvSpPr>
          <p:spPr>
            <a:xfrm>
              <a:off x="2866500" y="4435502"/>
              <a:ext cx="3574953" cy="1200329"/>
            </a:xfrm>
            <a:prstGeom prst="rect">
              <a:avLst/>
            </a:prstGeom>
            <a:gradFill flip="none" rotWithShape="1">
              <a:gsLst>
                <a:gs pos="0">
                  <a:srgbClr val="99E600">
                    <a:tint val="66000"/>
                    <a:satMod val="160000"/>
                  </a:srgbClr>
                </a:gs>
                <a:gs pos="50000">
                  <a:srgbClr val="99E600">
                    <a:tint val="44500"/>
                    <a:satMod val="160000"/>
                  </a:srgbClr>
                </a:gs>
                <a:gs pos="100000">
                  <a:srgbClr val="99E6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effectLst>
              <a:softEdge rad="1143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Kooperativen Naturschutz </a:t>
              </a:r>
              <a:br>
                <a:rPr lang="de-DE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de-DE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und Landschaftspflege</a:t>
              </a:r>
              <a:br>
                <a:rPr lang="de-DE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de-DE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fördern</a:t>
              </a:r>
            </a:p>
          </p:txBody>
        </p:sp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065605A4-C894-4D25-A6BD-0C72094D5283}"/>
                </a:ext>
              </a:extLst>
            </p:cNvPr>
            <p:cNvSpPr txBox="1"/>
            <p:nvPr/>
          </p:nvSpPr>
          <p:spPr>
            <a:xfrm>
              <a:off x="5113638" y="2771383"/>
              <a:ext cx="3163430" cy="1200329"/>
            </a:xfrm>
            <a:prstGeom prst="rect">
              <a:avLst/>
            </a:prstGeom>
            <a:gradFill flip="none" rotWithShape="1">
              <a:gsLst>
                <a:gs pos="0">
                  <a:srgbClr val="99E600">
                    <a:tint val="66000"/>
                    <a:satMod val="160000"/>
                  </a:srgbClr>
                </a:gs>
                <a:gs pos="50000">
                  <a:srgbClr val="99E600">
                    <a:tint val="44500"/>
                    <a:satMod val="160000"/>
                  </a:srgbClr>
                </a:gs>
                <a:gs pos="100000">
                  <a:srgbClr val="99E60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effectLst>
              <a:softEdge rad="889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Erholung und natur-</a:t>
              </a:r>
              <a:br>
                <a:rPr lang="de-DE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de-DE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orientierten Tourismus </a:t>
              </a:r>
              <a:br>
                <a:rPr lang="de-DE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de-DE" sz="2400" dirty="0">
                  <a:solidFill>
                    <a:schemeClr val="bg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fördern</a:t>
              </a:r>
            </a:p>
          </p:txBody>
        </p:sp>
      </p:grpSp>
      <p:sp>
        <p:nvSpPr>
          <p:cNvPr id="9" name="Titel 1">
            <a:extLst>
              <a:ext uri="{FF2B5EF4-FFF2-40B4-BE49-F238E27FC236}">
                <a16:creationId xmlns:a16="http://schemas.microsoft.com/office/drawing/2014/main" id="{CE650D66-9C74-41E2-BA06-F8FF98C0D0D8}"/>
              </a:ext>
            </a:extLst>
          </p:cNvPr>
          <p:cNvSpPr txBox="1">
            <a:spLocks/>
          </p:cNvSpPr>
          <p:nvPr/>
        </p:nvSpPr>
        <p:spPr>
          <a:xfrm>
            <a:off x="457304" y="116632"/>
            <a:ext cx="4978400" cy="85010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de-DE" b="0" kern="0" dirty="0"/>
              <a:t>Naturpark 2.0</a:t>
            </a:r>
          </a:p>
          <a:p>
            <a:r>
              <a:rPr lang="de-DE" sz="1600" b="0" kern="0" dirty="0">
                <a:solidFill>
                  <a:srgbClr val="008000"/>
                </a:solidFill>
              </a:rPr>
              <a:t>Leitbild</a:t>
            </a:r>
            <a:endParaRPr lang="de-DE" b="0" kern="0" dirty="0"/>
          </a:p>
        </p:txBody>
      </p:sp>
    </p:spTree>
    <p:extLst>
      <p:ext uri="{BB962C8B-B14F-4D97-AF65-F5344CB8AC3E}">
        <p14:creationId xmlns:p14="http://schemas.microsoft.com/office/powerpoint/2010/main" val="1520128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9D3AD25-73C0-46D5-BF71-22A3F93078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375C52-C458-4952-8652-11CCBAB0AAEB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CE650D66-9C74-41E2-BA06-F8FF98C0D0D8}"/>
              </a:ext>
            </a:extLst>
          </p:cNvPr>
          <p:cNvSpPr txBox="1">
            <a:spLocks/>
          </p:cNvSpPr>
          <p:nvPr/>
        </p:nvSpPr>
        <p:spPr>
          <a:xfrm>
            <a:off x="457304" y="116632"/>
            <a:ext cx="4978400" cy="85010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de-DE" b="0" kern="0" dirty="0"/>
              <a:t>Naturpark 2.0</a:t>
            </a:r>
          </a:p>
          <a:p>
            <a:r>
              <a:rPr lang="de-DE" sz="1600" b="0" kern="0" dirty="0">
                <a:solidFill>
                  <a:srgbClr val="008000"/>
                </a:solidFill>
              </a:rPr>
              <a:t>Leitbild</a:t>
            </a:r>
            <a:endParaRPr lang="de-DE" b="0" kern="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084C248-70A8-4165-A953-B59D374280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142" y="2046136"/>
            <a:ext cx="4544215" cy="2765728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775F410B-DA00-4629-9586-C908AFFD721A}"/>
              </a:ext>
            </a:extLst>
          </p:cNvPr>
          <p:cNvSpPr txBox="1"/>
          <p:nvPr/>
        </p:nvSpPr>
        <p:spPr>
          <a:xfrm>
            <a:off x="2565456" y="1524342"/>
            <a:ext cx="1340175" cy="307777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de-DE" sz="1400" b="1" dirty="0">
                <a:solidFill>
                  <a:schemeClr val="bg1">
                    <a:lumMod val="50000"/>
                  </a:schemeClr>
                </a:solidFill>
              </a:rPr>
              <a:t>156 Aktionen 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A248240A-7E45-4675-89BD-E201C99387E7}"/>
              </a:ext>
            </a:extLst>
          </p:cNvPr>
          <p:cNvSpPr txBox="1"/>
          <p:nvPr/>
        </p:nvSpPr>
        <p:spPr>
          <a:xfrm>
            <a:off x="6730025" y="1437390"/>
            <a:ext cx="1627369" cy="523220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de-DE" sz="1400" b="1" dirty="0">
                <a:solidFill>
                  <a:schemeClr val="bg1">
                    <a:lumMod val="50000"/>
                  </a:schemeClr>
                </a:solidFill>
              </a:rPr>
              <a:t>JR Dauergruppe,</a:t>
            </a:r>
            <a:br>
              <a:rPr lang="de-DE" sz="14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de-DE" sz="1400" b="1" dirty="0">
                <a:solidFill>
                  <a:schemeClr val="bg1">
                    <a:lumMod val="50000"/>
                  </a:schemeClr>
                </a:solidFill>
              </a:rPr>
              <a:t>1 x </a:t>
            </a:r>
            <a:r>
              <a:rPr lang="de-DE" sz="1400" b="1" dirty="0" err="1">
                <a:solidFill>
                  <a:schemeClr val="bg1">
                    <a:lumMod val="50000"/>
                  </a:schemeClr>
                </a:solidFill>
              </a:rPr>
              <a:t>monatl</a:t>
            </a:r>
            <a:r>
              <a:rPr lang="de-DE" sz="1400" b="1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DB259145-E7B5-47EC-A931-BC5DA963D8B3}"/>
              </a:ext>
            </a:extLst>
          </p:cNvPr>
          <p:cNvSpPr txBox="1"/>
          <p:nvPr/>
        </p:nvSpPr>
        <p:spPr>
          <a:xfrm>
            <a:off x="1160343" y="1989542"/>
            <a:ext cx="1914307" cy="523220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de-DE" sz="1400" b="1" dirty="0">
                <a:solidFill>
                  <a:schemeClr val="bg1">
                    <a:lumMod val="50000"/>
                  </a:schemeClr>
                </a:solidFill>
              </a:rPr>
              <a:t>Mind. 2 x Lehrerfort-</a:t>
            </a:r>
            <a:br>
              <a:rPr lang="de-DE" sz="14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de-DE" sz="1400" b="1" dirty="0" err="1">
                <a:solidFill>
                  <a:schemeClr val="bg1">
                    <a:lumMod val="50000"/>
                  </a:schemeClr>
                </a:solidFill>
              </a:rPr>
              <a:t>bildungen</a:t>
            </a:r>
            <a:endParaRPr lang="de-DE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48E55EBE-0C9C-476D-A5B0-982FDCC32EF3}"/>
              </a:ext>
            </a:extLst>
          </p:cNvPr>
          <p:cNvSpPr txBox="1"/>
          <p:nvPr/>
        </p:nvSpPr>
        <p:spPr>
          <a:xfrm>
            <a:off x="5750377" y="2085523"/>
            <a:ext cx="1208985" cy="307777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de-DE" sz="1400" b="1" dirty="0">
                <a:solidFill>
                  <a:schemeClr val="bg1">
                    <a:lumMod val="50000"/>
                  </a:schemeClr>
                </a:solidFill>
              </a:rPr>
              <a:t>Infozentrum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CFCF5A2E-283B-41C2-9D97-66FD420FD336}"/>
              </a:ext>
            </a:extLst>
          </p:cNvPr>
          <p:cNvSpPr txBox="1"/>
          <p:nvPr/>
        </p:nvSpPr>
        <p:spPr>
          <a:xfrm>
            <a:off x="4590140" y="966738"/>
            <a:ext cx="1949573" cy="523220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de-DE" sz="1400" b="1" dirty="0">
                <a:solidFill>
                  <a:schemeClr val="bg1">
                    <a:lumMod val="50000"/>
                  </a:schemeClr>
                </a:solidFill>
              </a:rPr>
              <a:t>5 JR Sommercamps,</a:t>
            </a:r>
            <a:br>
              <a:rPr lang="de-DE" sz="14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de-DE" sz="1400" b="1" dirty="0">
                <a:solidFill>
                  <a:schemeClr val="bg1">
                    <a:lumMod val="50000"/>
                  </a:schemeClr>
                </a:solidFill>
              </a:rPr>
              <a:t>76 neue JRs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E7AA6C88-94A6-452A-88B8-5AAE0EA5D25F}"/>
              </a:ext>
            </a:extLst>
          </p:cNvPr>
          <p:cNvSpPr txBox="1"/>
          <p:nvPr/>
        </p:nvSpPr>
        <p:spPr>
          <a:xfrm>
            <a:off x="2946504" y="1026866"/>
            <a:ext cx="1325940" cy="307777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de-DE" sz="1400" b="1" dirty="0">
                <a:solidFill>
                  <a:schemeClr val="bg1">
                    <a:lumMod val="50000"/>
                  </a:schemeClr>
                </a:solidFill>
              </a:rPr>
              <a:t>8 NP Schulen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72B59254-48F1-4855-8D39-5F3B2E4E19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824" y="4137833"/>
            <a:ext cx="3290509" cy="197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070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9D3AD25-73C0-46D5-BF71-22A3F93078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375C52-C458-4952-8652-11CCBAB0AAEB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CE650D66-9C74-41E2-BA06-F8FF98C0D0D8}"/>
              </a:ext>
            </a:extLst>
          </p:cNvPr>
          <p:cNvSpPr txBox="1">
            <a:spLocks/>
          </p:cNvSpPr>
          <p:nvPr/>
        </p:nvSpPr>
        <p:spPr>
          <a:xfrm>
            <a:off x="457304" y="116632"/>
            <a:ext cx="4978400" cy="85010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de-DE" b="0" kern="0" dirty="0"/>
              <a:t>Naturpark 2.0</a:t>
            </a:r>
          </a:p>
          <a:p>
            <a:r>
              <a:rPr lang="de-DE" sz="1600" b="0" kern="0" dirty="0">
                <a:solidFill>
                  <a:srgbClr val="008000"/>
                </a:solidFill>
              </a:rPr>
              <a:t>Leitbild</a:t>
            </a:r>
            <a:endParaRPr lang="de-DE" b="0" kern="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084C248-70A8-4165-A953-B59D374280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142" y="2046136"/>
            <a:ext cx="4544215" cy="2765728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2A42FE1B-BB59-4F33-9581-6E0447C5CCC2}"/>
              </a:ext>
            </a:extLst>
          </p:cNvPr>
          <p:cNvSpPr txBox="1"/>
          <p:nvPr/>
        </p:nvSpPr>
        <p:spPr>
          <a:xfrm>
            <a:off x="362053" y="3264055"/>
            <a:ext cx="1702710" cy="523220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de-DE" sz="1400" b="1" dirty="0">
                <a:solidFill>
                  <a:schemeClr val="bg1">
                    <a:lumMod val="50000"/>
                  </a:schemeClr>
                </a:solidFill>
              </a:rPr>
              <a:t>Alle Vorrang-</a:t>
            </a:r>
            <a:br>
              <a:rPr lang="de-DE" sz="14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de-DE" sz="1400" b="1" dirty="0">
                <a:solidFill>
                  <a:schemeClr val="bg1">
                    <a:lumMod val="50000"/>
                  </a:schemeClr>
                </a:solidFill>
              </a:rPr>
              <a:t>gebiete behandelt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40DF7385-9779-41E7-9A88-0A19ACA3BE55}"/>
              </a:ext>
            </a:extLst>
          </p:cNvPr>
          <p:cNvSpPr txBox="1"/>
          <p:nvPr/>
        </p:nvSpPr>
        <p:spPr>
          <a:xfrm>
            <a:off x="362053" y="2720650"/>
            <a:ext cx="1516762" cy="307777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de-DE" sz="1400" b="1" dirty="0" err="1">
                <a:solidFill>
                  <a:schemeClr val="bg1">
                    <a:lumMod val="50000"/>
                  </a:schemeClr>
                </a:solidFill>
              </a:rPr>
              <a:t>RdG</a:t>
            </a:r>
            <a:r>
              <a:rPr lang="de-DE" sz="1400" b="1" dirty="0">
                <a:solidFill>
                  <a:schemeClr val="bg1">
                    <a:lumMod val="50000"/>
                  </a:schemeClr>
                </a:solidFill>
              </a:rPr>
              <a:t> und FR/LR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587369B7-484C-48C1-B2A1-62A0652AD31F}"/>
              </a:ext>
            </a:extLst>
          </p:cNvPr>
          <p:cNvSpPr txBox="1"/>
          <p:nvPr/>
        </p:nvSpPr>
        <p:spPr>
          <a:xfrm>
            <a:off x="1689457" y="3950755"/>
            <a:ext cx="1638334" cy="523220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de-DE" sz="1400" b="1" dirty="0">
                <a:solidFill>
                  <a:schemeClr val="bg1">
                    <a:lumMod val="50000"/>
                  </a:schemeClr>
                </a:solidFill>
              </a:rPr>
              <a:t>Betreuerstruktur,</a:t>
            </a:r>
            <a:br>
              <a:rPr lang="de-DE" sz="14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de-DE" sz="1400" b="1" dirty="0">
                <a:solidFill>
                  <a:schemeClr val="bg1">
                    <a:lumMod val="50000"/>
                  </a:schemeClr>
                </a:solidFill>
              </a:rPr>
              <a:t>v.a. Ranger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3C1D39C7-AEF2-4562-B212-BB5EC3905CE5}"/>
              </a:ext>
            </a:extLst>
          </p:cNvPr>
          <p:cNvSpPr txBox="1"/>
          <p:nvPr/>
        </p:nvSpPr>
        <p:spPr>
          <a:xfrm>
            <a:off x="202489" y="4022385"/>
            <a:ext cx="1308115" cy="523220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de-DE" sz="1400" b="1" dirty="0">
                <a:solidFill>
                  <a:schemeClr val="bg1">
                    <a:lumMod val="50000"/>
                  </a:schemeClr>
                </a:solidFill>
              </a:rPr>
              <a:t>2 Treffen der </a:t>
            </a:r>
            <a:br>
              <a:rPr lang="de-DE" sz="14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de-DE" sz="1400" b="1" dirty="0">
                <a:solidFill>
                  <a:schemeClr val="bg1">
                    <a:lumMod val="50000"/>
                  </a:schemeClr>
                </a:solidFill>
              </a:rPr>
              <a:t>AG / Jahr</a:t>
            </a:r>
          </a:p>
        </p:txBody>
      </p:sp>
      <p:pic>
        <p:nvPicPr>
          <p:cNvPr id="22" name="Grafik 21" descr="Ein Bild, das Person, Mann, sitzend, Computer enthält.&#10;&#10;Automatisch generierte Beschreibung">
            <a:extLst>
              <a:ext uri="{FF2B5EF4-FFF2-40B4-BE49-F238E27FC236}">
                <a16:creationId xmlns:a16="http://schemas.microsoft.com/office/drawing/2014/main" id="{6CA6CA9C-EA8D-4EB6-A998-C12A8E7B59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691" y="4022385"/>
            <a:ext cx="2915820" cy="1943880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283BBAE9-4736-4368-9D48-299DD16A21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61" y="973348"/>
            <a:ext cx="1155982" cy="2055079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8B0D4AEE-90CD-435A-A110-3E0D817FFC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0590" y="1082174"/>
            <a:ext cx="1480921" cy="268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148643"/>
      </p:ext>
    </p:extLst>
  </p:cSld>
  <p:clrMapOvr>
    <a:masterClrMapping/>
  </p:clrMapOvr>
</p:sld>
</file>

<file path=ppt/theme/theme1.xml><?xml version="1.0" encoding="utf-8"?>
<a:theme xmlns:a="http://schemas.openxmlformats.org/drawingml/2006/main" name="natpark_nagelfluh0">
  <a:themeElements>
    <a:clrScheme name="natpark_nagelfluh0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atpark_nagelfluh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atpark_nagelfluh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park_nagelfluh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park_nagelfluh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park_nagelfluh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park_nagelfluh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park_nagelfluh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park_nagelfluh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park_nagelfluh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park_nagelfluh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park_nagelfluh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park_nagelfluh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park_nagelfluh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3B7F9669AE98348968A1C61AAD57511" ma:contentTypeVersion="10" ma:contentTypeDescription="Ein neues Dokument erstellen." ma:contentTypeScope="" ma:versionID="2482a20faf560f5aea2cd7fe5cd19772">
  <xsd:schema xmlns:xsd="http://www.w3.org/2001/XMLSchema" xmlns:xs="http://www.w3.org/2001/XMLSchema" xmlns:p="http://schemas.microsoft.com/office/2006/metadata/properties" xmlns:ns2="0c64e4e7-0639-4641-baec-588cb9d39a33" xmlns:ns3="829aa270-721f-4d88-87bf-7262e8737ce0" targetNamespace="http://schemas.microsoft.com/office/2006/metadata/properties" ma:root="true" ma:fieldsID="1dd0a38a234f021688b8812995fd4239" ns2:_="" ns3:_="">
    <xsd:import namespace="0c64e4e7-0639-4641-baec-588cb9d39a33"/>
    <xsd:import namespace="829aa270-721f-4d88-87bf-7262e8737ce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64e4e7-0639-4641-baec-588cb9d39a3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9aa270-721f-4d88-87bf-7262e8737c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c64e4e7-0639-4641-baec-588cb9d39a33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1ECA2E23-3FBC-4784-9B27-AB10E58989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c64e4e7-0639-4641-baec-588cb9d39a33"/>
    <ds:schemaRef ds:uri="829aa270-721f-4d88-87bf-7262e8737ce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5EA5C8E-28F8-42E9-9CF6-2659D4EDFF6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3D8D158-015C-4353-9AB8-BD487ADFCE76}">
  <ds:schemaRefs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829aa270-721f-4d88-87bf-7262e8737ce0"/>
    <ds:schemaRef ds:uri="http://purl.org/dc/terms/"/>
    <ds:schemaRef ds:uri="http://schemas.microsoft.com/office/2006/documentManagement/types"/>
    <ds:schemaRef ds:uri="http://schemas.microsoft.com/office/infopath/2007/PartnerControls"/>
    <ds:schemaRef ds:uri="0c64e4e7-0639-4641-baec-588cb9d39a33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natpark_nagelfluh0</Template>
  <TotalTime>0</TotalTime>
  <Words>412</Words>
  <Application>Microsoft Office PowerPoint</Application>
  <PresentationFormat>Bildschirmpräsentation (4:3)</PresentationFormat>
  <Paragraphs>118</Paragraphs>
  <Slides>13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6" baseType="lpstr">
      <vt:lpstr>Arial</vt:lpstr>
      <vt:lpstr>Calibri</vt:lpstr>
      <vt:lpstr>natpark_nagelfluh0</vt:lpstr>
      <vt:lpstr>PowerPoint-Präsentation</vt:lpstr>
      <vt:lpstr>Naturparke in Europa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impuls</dc:creator>
  <cp:lastModifiedBy>Georg Keuschnigg</cp:lastModifiedBy>
  <cp:revision>137</cp:revision>
  <cp:lastPrinted>2019-01-31T11:47:55Z</cp:lastPrinted>
  <dcterms:created xsi:type="dcterms:W3CDTF">2008-04-14T13:27:44Z</dcterms:created>
  <dcterms:modified xsi:type="dcterms:W3CDTF">2020-01-16T08:50:24Z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0x01010043B7F9669AE98348968A1C61AAD57511</vt:lpwstr>
  </property>
  <property fmtid="{D5CDD505-2E9C-101B-9397-08002B2CF9AE}" pid="3" name="Order">
    <vt:r8>377100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emplateUrl">
    <vt:lpwstr/>
  </property>
  <property fmtid="{D5CDD505-2E9C-101B-9397-08002B2CF9AE}" pid="7" name="ComplianceAssetId">
    <vt:lpwstr/>
  </property>
</Properties>
</file>