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674" r:id="rId2"/>
    <p:sldId id="675" r:id="rId3"/>
    <p:sldId id="676" r:id="rId4"/>
    <p:sldId id="677" r:id="rId5"/>
    <p:sldId id="678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367E4AF5-B45D-461D-B365-FE37FE6A4DD9}" type="datetimeFigureOut">
              <a:rPr lang="de-AT" smtClean="0"/>
              <a:t>27.04.2020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942262E3-AB0F-4289-866D-D593A9D690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3968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4692E3A1-1398-4DDF-A2D8-EC1D042D8C3B}" type="datetimeFigureOut">
              <a:rPr lang="de-AT" smtClean="0"/>
              <a:t>27.04.2020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A808E477-4E0F-4926-9AF6-00507F6BB9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644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416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943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306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07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9613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312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330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26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65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671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202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58"/>
          <p:cNvSpPr txBox="1">
            <a:spLocks noChangeArrowheads="1"/>
          </p:cNvSpPr>
          <p:nvPr userDrawn="1"/>
        </p:nvSpPr>
        <p:spPr bwMode="auto">
          <a:xfrm>
            <a:off x="212725" y="6419850"/>
            <a:ext cx="45989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altLang="de-DE" sz="1200">
                <a:solidFill>
                  <a:srgbClr val="000000"/>
                </a:solidFill>
              </a:rPr>
              <a:t>Abteilung Land- und Forstwirtschaft</a:t>
            </a:r>
          </a:p>
        </p:txBody>
      </p:sp>
      <p:pic>
        <p:nvPicPr>
          <p:cNvPr id="1027" name="Picture 5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" t="2870" r="1715" b="23604"/>
          <a:stretch>
            <a:fillRect/>
          </a:stretch>
        </p:blipFill>
        <p:spPr bwMode="auto">
          <a:xfrm>
            <a:off x="0" y="12700"/>
            <a:ext cx="91440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6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47" t="58214" r="1715" b="9888"/>
          <a:stretch>
            <a:fillRect/>
          </a:stretch>
        </p:blipFill>
        <p:spPr bwMode="auto">
          <a:xfrm>
            <a:off x="8251825" y="655638"/>
            <a:ext cx="8921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Rectangle 61"/>
          <p:cNvSpPr>
            <a:spLocks noChangeArrowheads="1"/>
          </p:cNvSpPr>
          <p:nvPr userDrawn="1"/>
        </p:nvSpPr>
        <p:spPr bwMode="auto">
          <a:xfrm>
            <a:off x="0" y="0"/>
            <a:ext cx="8250238" cy="8858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30" name="Rectangle 62"/>
          <p:cNvSpPr>
            <a:spLocks noChangeArrowheads="1"/>
          </p:cNvSpPr>
          <p:nvPr userDrawn="1"/>
        </p:nvSpPr>
        <p:spPr bwMode="auto">
          <a:xfrm>
            <a:off x="8215313" y="0"/>
            <a:ext cx="928687" cy="6556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31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53975"/>
            <a:ext cx="735806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pic>
        <p:nvPicPr>
          <p:cNvPr id="1032" name="Picture 70" descr="-Logo_färbi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6378575"/>
            <a:ext cx="5762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75"/>
          <p:cNvSpPr>
            <a:spLocks noChangeShapeType="1"/>
          </p:cNvSpPr>
          <p:nvPr userDrawn="1"/>
        </p:nvSpPr>
        <p:spPr bwMode="auto">
          <a:xfrm>
            <a:off x="3175" y="6300788"/>
            <a:ext cx="914082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3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9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bg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5000"/>
        </a:spcBef>
        <a:spcAft>
          <a:spcPct val="0"/>
        </a:spcAft>
        <a:tabLst>
          <a:tab pos="381000" algn="l"/>
        </a:tabLst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381000" algn="l"/>
        </a:tabLst>
        <a:defRPr sz="2800">
          <a:solidFill>
            <a:schemeClr val="tx1"/>
          </a:solidFill>
          <a:latin typeface="Times New Roman" pitchFamily="18" charset="0"/>
        </a:defRPr>
      </a:lvl2pPr>
      <a:lvl3pPr marL="127635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381000" algn="l"/>
        </a:tabLst>
        <a:defRPr sz="2400">
          <a:solidFill>
            <a:schemeClr val="tx1"/>
          </a:solidFill>
          <a:latin typeface="Times New Roman" pitchFamily="18" charset="0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381000" algn="l"/>
        </a:tabLst>
        <a:defRPr sz="2000">
          <a:solidFill>
            <a:schemeClr val="tx1"/>
          </a:solidFill>
          <a:latin typeface="Times New Roman" pitchFamily="18" charset="0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81000" algn="l"/>
        </a:tabLst>
        <a:defRPr sz="2000">
          <a:solidFill>
            <a:schemeClr val="tx1"/>
          </a:solidFill>
          <a:latin typeface="Times New Roman" pitchFamily="18" charset="0"/>
        </a:defRPr>
      </a:lvl5pPr>
      <a:lvl6pPr marL="25717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81000" algn="l"/>
        </a:tabLst>
        <a:defRPr sz="2000">
          <a:solidFill>
            <a:schemeClr val="tx1"/>
          </a:solidFill>
          <a:latin typeface="Times New Roman" pitchFamily="18" charset="0"/>
        </a:defRPr>
      </a:lvl6pPr>
      <a:lvl7pPr marL="30289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81000" algn="l"/>
        </a:tabLst>
        <a:defRPr sz="2000">
          <a:solidFill>
            <a:schemeClr val="tx1"/>
          </a:solidFill>
          <a:latin typeface="Times New Roman" pitchFamily="18" charset="0"/>
        </a:defRPr>
      </a:lvl7pPr>
      <a:lvl8pPr marL="34861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81000" algn="l"/>
        </a:tabLst>
        <a:defRPr sz="2000">
          <a:solidFill>
            <a:schemeClr val="tx1"/>
          </a:solidFill>
          <a:latin typeface="Times New Roman" pitchFamily="18" charset="0"/>
        </a:defRPr>
      </a:lvl8pPr>
      <a:lvl9pPr marL="39433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81000" algn="l"/>
        </a:tabLst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Wirkungsorientierung in OÖ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1752600"/>
          </a:xfrm>
        </p:spPr>
        <p:txBody>
          <a:bodyPr/>
          <a:lstStyle/>
          <a:p>
            <a:r>
              <a:rPr lang="de-AT" sz="2800" b="1" dirty="0"/>
              <a:t>Aktuelle Umsetzung und</a:t>
            </a:r>
          </a:p>
          <a:p>
            <a:r>
              <a:rPr lang="de-AT" sz="2800" b="1" dirty="0"/>
              <a:t>erste Vorstellungen für die Zukunft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625475" y="53975"/>
            <a:ext cx="735806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kern="0"/>
              <a:t>Wirkungsorientierung in Oö.</a:t>
            </a:r>
            <a:endParaRPr lang="de-AT" kern="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12256" t="24695" r="55060" b="50611"/>
          <a:stretch/>
        </p:blipFill>
        <p:spPr>
          <a:xfrm rot="20617866">
            <a:off x="2119211" y="3879607"/>
            <a:ext cx="518457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5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Wirkungsorientierung in </a:t>
            </a:r>
            <a:r>
              <a:rPr lang="de-DE" dirty="0" err="1"/>
              <a:t>Oö</a:t>
            </a:r>
            <a:r>
              <a:rPr lang="de-DE" dirty="0"/>
              <a:t>.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Wofür Wirkungen erfassen?</a:t>
            </a:r>
            <a:endParaRPr lang="de-AT" sz="2400" b="1" dirty="0"/>
          </a:p>
          <a:p>
            <a:endParaRPr lang="de-A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/>
              <a:t>Berichtslegungen und Rechenschaft </a:t>
            </a:r>
            <a:r>
              <a:rPr lang="de-AT" sz="2400" dirty="0" err="1"/>
              <a:t>gegeneüber</a:t>
            </a:r>
            <a:r>
              <a:rPr lang="de-AT" sz="2400" dirty="0"/>
              <a:t> Geldgebern (EU, Bund, Land)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/>
              <a:t>Sichtbarmachung des Erreichten auf regionaler Ebene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/>
              <a:t>Grundlage für Steuerung</a:t>
            </a:r>
          </a:p>
          <a:p>
            <a:endParaRPr lang="de-AT" sz="2400" dirty="0"/>
          </a:p>
          <a:p>
            <a:r>
              <a:rPr lang="de-AT" sz="2400" dirty="0"/>
              <a:t>Jeder Indikator sollte zumindest einem der o.g. Zielen dienen.</a:t>
            </a:r>
          </a:p>
          <a:p>
            <a:r>
              <a:rPr lang="de-DE" sz="2400" dirty="0"/>
              <a:t>Kein Selbstzweck!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98669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Aktuelle Wirkungsorientierung</a:t>
            </a:r>
            <a:endParaRPr lang="de-AT" sz="2400" b="1" dirty="0"/>
          </a:p>
          <a:p>
            <a:endParaRPr lang="de-AT" sz="1800" u="sng" dirty="0"/>
          </a:p>
          <a:p>
            <a:r>
              <a:rPr lang="de-AT" sz="1800" b="1" u="sng" dirty="0"/>
              <a:t>Logframe-Modell</a:t>
            </a:r>
            <a:r>
              <a:rPr lang="de-AT" sz="1800" b="1" dirty="0"/>
              <a:t> – ein kritischer Blick</a:t>
            </a:r>
          </a:p>
          <a:p>
            <a:endParaRPr lang="de-AT" sz="18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in allen LES enthalten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Indikatoren individuell ohne gem. Vorgaben – keine </a:t>
            </a:r>
            <a:r>
              <a:rPr lang="de-AT" sz="1800" dirty="0" err="1"/>
              <a:t>aggregierbaren</a:t>
            </a:r>
            <a:r>
              <a:rPr lang="de-AT" sz="1800" dirty="0"/>
              <a:t> Indikatoren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auf Projektebene mit Anspruch der </a:t>
            </a:r>
            <a:r>
              <a:rPr lang="de-AT" sz="1800" dirty="0" err="1"/>
              <a:t>Aggregierbarkeit</a:t>
            </a:r>
            <a:endParaRPr lang="de-A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ex </a:t>
            </a:r>
            <a:r>
              <a:rPr lang="de-AT" sz="1800" dirty="0" err="1"/>
              <a:t>post</a:t>
            </a:r>
            <a:r>
              <a:rPr lang="de-AT" sz="1800" dirty="0"/>
              <a:t> – zeitliche Verzögerung und de facto kein Instrument zur Steuerung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teilweise Indikatoren mit starken externen Einflüssen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teilweise Indikatoren die Output und nicht Wirkung messen (Anzahl der Broschüren)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Projekte passen oft schlecht zu Indikatoren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Indikatoren führen kaum zu Folgerungen, kaum tauglich für Berichte und Öffentlichkeitsarbeit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25475" y="53975"/>
            <a:ext cx="7358063" cy="873125"/>
          </a:xfrm>
        </p:spPr>
        <p:txBody>
          <a:bodyPr/>
          <a:lstStyle/>
          <a:p>
            <a:r>
              <a:rPr lang="de-DE" dirty="0"/>
              <a:t>Wirkungsorientierung in </a:t>
            </a:r>
            <a:r>
              <a:rPr lang="de-DE" dirty="0" err="1"/>
              <a:t>Oö</a:t>
            </a:r>
            <a:r>
              <a:rPr lang="de-DE" dirty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74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Weitere aktuelle Instrumente zur Datensammlung und Wirkungsmessung</a:t>
            </a:r>
            <a:endParaRPr lang="de-AT" sz="2400" b="1" dirty="0"/>
          </a:p>
          <a:p>
            <a:endParaRPr lang="de-A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Evaluierungsdatenblatt zum Antrag (auf Projektebene, inkl. Daten zu Arbeitsplätzen)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Inhaltliche Kategorisierung durch komplexe Codierung in LEW-Datenbank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LAG-eigene Qualitätssicherung gemäß LES (auf Regionsebene, jährlich)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Bilanzen der LAGs f- Gremien und Öffentlichkeitsarbeit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Performance-Check der LVL (Umsetzungsstand, Projektkategorien, durchschnittliche Projektgrüße, inhaltliche Kategorien,......)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25475" y="53975"/>
            <a:ext cx="7358063" cy="873125"/>
          </a:xfrm>
        </p:spPr>
        <p:txBody>
          <a:bodyPr/>
          <a:lstStyle/>
          <a:p>
            <a:r>
              <a:rPr lang="de-DE" dirty="0"/>
              <a:t>Wirkungsorientierung in </a:t>
            </a:r>
            <a:r>
              <a:rPr lang="de-DE" dirty="0" err="1"/>
              <a:t>Oö</a:t>
            </a:r>
            <a:r>
              <a:rPr lang="de-DE" dirty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528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de-DE" sz="2400" b="1" dirty="0"/>
              <a:t>Vorstellungen für die Zukunft</a:t>
            </a:r>
            <a:endParaRPr lang="de-AT" sz="2400" b="1" dirty="0"/>
          </a:p>
          <a:p>
            <a:endParaRPr lang="de-A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b="1" dirty="0"/>
              <a:t>weniger ist mehr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das Wenige sorgfältig erheben, Kontrolle auf Plausibilität durch LVL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braucht es überall Zielwerte?</a:t>
            </a:r>
            <a:endParaRPr lang="de-A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Indikatoren klar definieren und erläutern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quantitative Indikatoren über LEW-Datenbank sammeln, ev. ex ante/ex </a:t>
            </a:r>
            <a:r>
              <a:rPr lang="de-AT" sz="1800" dirty="0" err="1"/>
              <a:t>post</a:t>
            </a:r>
            <a:r>
              <a:rPr lang="de-AT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wieder mehr qualitative Indikatoren, v.a. für interne Steuerung der LES, regionale Ebene, analog zu LE 07-13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800" dirty="0"/>
              <a:t>Nutzbarkeit der Daten auf allen Ebenen sicherstellen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Indikatoren zur </a:t>
            </a:r>
            <a:r>
              <a:rPr lang="de-DE" sz="1800" dirty="0" err="1"/>
              <a:t>Bewußtseinsbildung</a:t>
            </a:r>
            <a:r>
              <a:rPr lang="de-DE" sz="1800" dirty="0"/>
              <a:t> und Steuerung (z.B. weg vom Kirchturmdenken – Indikator gemeindeübergreifende / gesamtregionale Projekte .....)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r>
              <a:rPr lang="de-DE" sz="1800" b="1" dirty="0"/>
              <a:t>Messen und Steuern nicht als Pflicht sondern als echten Bedarf erkennen!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25475" y="53975"/>
            <a:ext cx="7358063" cy="873125"/>
          </a:xfrm>
        </p:spPr>
        <p:txBody>
          <a:bodyPr/>
          <a:lstStyle/>
          <a:p>
            <a:r>
              <a:rPr lang="de-DE" dirty="0"/>
              <a:t>Wirkungsorientierung in </a:t>
            </a:r>
            <a:r>
              <a:rPr lang="de-DE" dirty="0" err="1"/>
              <a:t>Oö</a:t>
            </a:r>
            <a:r>
              <a:rPr lang="de-DE" dirty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5605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Standard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Bildschirmpräsentation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2_Standarddesign</vt:lpstr>
      <vt:lpstr>Wirkungsorientierung in OÖ</vt:lpstr>
      <vt:lpstr>Wirkungsorientierung in Oö.</vt:lpstr>
      <vt:lpstr>Wirkungsorientierung in Oö.</vt:lpstr>
      <vt:lpstr>Wirkungsorientierung in Oö.</vt:lpstr>
      <vt:lpstr>Wirkungsorientierung in Oö.</vt:lpstr>
    </vt:vector>
  </TitlesOfParts>
  <Company>Land Oberösterreich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Weiß, Anna</dc:creator>
  <cp:lastModifiedBy>Michael Fischer</cp:lastModifiedBy>
  <cp:revision>417</cp:revision>
  <cp:lastPrinted>2019-12-09T07:45:37Z</cp:lastPrinted>
  <dcterms:created xsi:type="dcterms:W3CDTF">2015-06-30T09:14:20Z</dcterms:created>
  <dcterms:modified xsi:type="dcterms:W3CDTF">2020-04-27T09:02:52Z</dcterms:modified>
</cp:coreProperties>
</file>