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7.xml" ContentType="application/vnd.openxmlformats-officedocument.drawingml.chartshapes+xml"/>
  <Override PartName="/ppt/charts/chart2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8.xml" ContentType="application/vnd.openxmlformats-officedocument.drawingml.chartshapes+xml"/>
  <Override PartName="/ppt/charts/chart2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9.xml" ContentType="application/vnd.openxmlformats-officedocument.drawingml.chartshapes+xml"/>
  <Override PartName="/ppt/charts/chart2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20.xml" ContentType="application/vnd.openxmlformats-officedocument.drawingml.chartshapes+xml"/>
  <Override PartName="/ppt/charts/chart2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1.xml" ContentType="application/vnd.openxmlformats-officedocument.drawingml.chartshapes+xml"/>
  <Override PartName="/ppt/charts/chart2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2.xml" ContentType="application/vnd.openxmlformats-officedocument.drawingml.chartshapes+xml"/>
  <Override PartName="/ppt/charts/chart2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23.xml" ContentType="application/vnd.openxmlformats-officedocument.drawingml.chartshapes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24.xml" ContentType="application/vnd.openxmlformats-officedocument.drawingml.chartshapes+xml"/>
  <Override PartName="/ppt/charts/chart2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2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30" r:id="rId3"/>
    <p:sldId id="325" r:id="rId4"/>
    <p:sldId id="329" r:id="rId5"/>
    <p:sldId id="327" r:id="rId6"/>
    <p:sldId id="332" r:id="rId7"/>
    <p:sldId id="331" r:id="rId8"/>
    <p:sldId id="335" r:id="rId9"/>
    <p:sldId id="347" r:id="rId10"/>
    <p:sldId id="322" r:id="rId11"/>
    <p:sldId id="320" r:id="rId12"/>
    <p:sldId id="338" r:id="rId13"/>
    <p:sldId id="339" r:id="rId14"/>
    <p:sldId id="321" r:id="rId15"/>
    <p:sldId id="317" r:id="rId16"/>
    <p:sldId id="340" r:id="rId17"/>
    <p:sldId id="328" r:id="rId18"/>
    <p:sldId id="341" r:id="rId19"/>
    <p:sldId id="333" r:id="rId20"/>
    <p:sldId id="343" r:id="rId21"/>
    <p:sldId id="344" r:id="rId22"/>
    <p:sldId id="342" r:id="rId23"/>
    <p:sldId id="345" r:id="rId24"/>
    <p:sldId id="346" r:id="rId25"/>
    <p:sldId id="334" r:id="rId26"/>
    <p:sldId id="323" r:id="rId27"/>
    <p:sldId id="337" r:id="rId28"/>
    <p:sldId id="348" r:id="rId29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9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bab\fileshares\Verwaltung\Direktion\Inhaltliches\Vortr&#228;ge\2021_04_13_Fachdialog_Wirtschaftlichkeit\Landwirtschaftliche%20Gesamtrechnug%20im%20&#220;berblick_2000_2020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Kopie%20von%20Ertrag%20und%20Aufwand%20Marktfruchtbaubetriebe_1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Kopie%20von%20Ertrag%20und%20Aufwand%20Marktfruchtbaubetriebe_1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Kopie%20von%20Ertrag%20und%20Aufwand%20Marktfruchtbaubetriebe_1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\\bab\fileshares\Verwaltung\Direktion\Inhaltliches\Vortr&#228;ge\2021_04_13_Fachdialog_Wirtschaftlichkeit\Gahleitner\15%20Spez%20Getreide-&#214;lsaaten-Eiwei&#223;pflanzenbetriebe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bab\fileshares\Verwaltung\Direktion\Inhaltliches\Vortr&#228;ge\2021_04_13_Fachdialog_Wirtschaftlichkeit\Gahleitner\15%20Spez%20Getreide-&#214;lsaaten-Eiwei&#223;pflanzenbetriebe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bab\fileshares\Verwaltung\Direktion\Inhaltliches\Vortr&#228;ge\2021_04_13_Fachdialog_Wirtschaftlichkeit\Gahleitner\15%20Spez%20Getreide-&#214;lsaaten-Eiwei&#223;pflanzenbetriebe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bab\fileshares\Verwaltung\Direktion\Inhaltliches\Vortr&#228;ge\2021_04_13_Fachdialog_Wirtschaftlichkeit\Gahleitner\15%20Spez%20Getreide-&#214;lsaaten-Eiwei&#223;pflanzenbetriebe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Erzeugerpreise%20Marktfr&#252;cht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Erzeugerpreise%20Marktfr&#252;cht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Grafiken%20Marktfruchtbau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bab\fileshares\Verwaltung\Direktion\Inhaltliches\Vortr&#228;ge\2021_04_13_Fachdialog_Wirtschaftlichkeit\Landwirtschaftliche%20Gesamtrechnug%20im%20&#220;berblick_2000_2020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Grafiken%20Marktfruchtbau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8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9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20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2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24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Berechnung%20Stundenlohn_2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25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bab\fileshares\Verwaltung\Direktion\Inhaltliches\Vortr&#228;ge\2021_04_13_Fachdialog_Wirtschaftlichkeit\Landwirtschaftliche%20Gesamtrechnug%20im%20&#220;berblick_2000_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bab\fileshares\Verwaltung\Direktion\Inhaltliches\Vortr&#228;ge\2021_04_13_Fachdialog_Wirtschaftlichkeit\Landwirtschaftliche%20Gesamtrechnug%20im%20&#220;berblick_2000_202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bab\fileshares\Verwaltung\Direktion\Inhaltliches\Vortr&#228;ge\2021_04_13_Fachdialog_Wirtschaftlichkeit\Landwirtschaftliche%20Gesamtrechnug%20im%20&#220;berblick_2000_2020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bab\fileshares\Verwaltung\Direktion\Inhaltliches\Vortr&#228;ge\2021_04_13_Fachdialog_Wirtschaftlichkeit\Landwirtschaftliche%20Gesamtrechnug%20im%20&#220;berblick_2000_20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Kopie%20von%20Ertrag%20und%20Aufwand%20Marktfruchtbaubetriebe_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Kopie%20von%20Ertrag%20und%20Aufwand%20Marktfruchtbaubetriebe_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\fileshares\Verwaltung\Direktion\Inhaltliches\Vortr&#228;ge\2021_04_13_Fachdialog_Wirtschaftlichkeit\Gahleitner\Kopie%20von%20Ertrag%20und%20Aufwand%20Marktfruchtbaubetriebe_1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89833379453767E-2"/>
          <c:y val="0.11243672934764608"/>
          <c:w val="0.90539747600043141"/>
          <c:h val="0.77072030432142447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'Grafik_LGR (2)'!$A$8</c:f>
              <c:strCache>
                <c:ptCount val="1"/>
                <c:pt idx="0">
                  <c:v>Vorleistungen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(2)'!$B$8</c:f>
              <c:numCache>
                <c:formatCode>General</c:formatCode>
                <c:ptCount val="1"/>
                <c:pt idx="0">
                  <c:v>-4471.1645110693571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D-4B2D-A9C8-41404BCF92C0}"/>
            </c:ext>
          </c:extLst>
        </c:ser>
        <c:ser>
          <c:idx val="3"/>
          <c:order val="3"/>
          <c:tx>
            <c:strRef>
              <c:f>'Grafik_LGR (2)'!$A$9</c:f>
              <c:strCache>
                <c:ptCount val="1"/>
                <c:pt idx="0">
                  <c:v>Abschreibungen*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(2)'!$B$9</c:f>
              <c:numCache>
                <c:formatCode>General</c:formatCode>
                <c:ptCount val="1"/>
                <c:pt idx="0">
                  <c:v>-1918.9353498361927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D-4B2D-A9C8-41404BCF92C0}"/>
            </c:ext>
          </c:extLst>
        </c:ser>
        <c:ser>
          <c:idx val="4"/>
          <c:order val="4"/>
          <c:tx>
            <c:strRef>
              <c:f>'Grafik_LGR (2)'!$A$12</c:f>
              <c:strCache>
                <c:ptCount val="1"/>
                <c:pt idx="0">
                  <c:v>Sonstige Produktionsabgaben**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(2)'!$B$12</c:f>
              <c:numCache>
                <c:formatCode>General</c:formatCode>
                <c:ptCount val="1"/>
                <c:pt idx="0">
                  <c:v>-166.15602920245811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AD-4B2D-A9C8-41404BCF92C0}"/>
            </c:ext>
          </c:extLst>
        </c:ser>
        <c:ser>
          <c:idx val="5"/>
          <c:order val="5"/>
          <c:tx>
            <c:strRef>
              <c:f>'Grafik_LGR (2)'!$A$10</c:f>
              <c:strCache>
                <c:ptCount val="1"/>
                <c:pt idx="0">
                  <c:v>Arbeitnehmerentgelte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(2)'!$B$10</c:f>
              <c:numCache>
                <c:formatCode>General</c:formatCode>
                <c:ptCount val="1"/>
                <c:pt idx="0">
                  <c:v>-543.14282262253096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AD-4B2D-A9C8-41404BCF92C0}"/>
            </c:ext>
          </c:extLst>
        </c:ser>
        <c:ser>
          <c:idx val="6"/>
          <c:order val="6"/>
          <c:tx>
            <c:strRef>
              <c:f>'Grafik_LGR (2)'!$A$11</c:f>
              <c:strCache>
                <c:ptCount val="1"/>
                <c:pt idx="0">
                  <c:v>Pacht und Zinsen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(2)'!$B$11</c:f>
              <c:numCache>
                <c:formatCode>General</c:formatCode>
                <c:ptCount val="1"/>
                <c:pt idx="0">
                  <c:v>-171.28795117888032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AD-4B2D-A9C8-41404BCF92C0}"/>
            </c:ext>
          </c:extLst>
        </c:ser>
        <c:ser>
          <c:idx val="7"/>
          <c:order val="7"/>
          <c:tx>
            <c:strRef>
              <c:f>'Grafik_LGR (2)'!$A$13</c:f>
              <c:strCache>
                <c:ptCount val="1"/>
                <c:pt idx="0">
                  <c:v>Nettunternehmensgewinn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val>
            <c:numRef>
              <c:f>'Grafik_LGR (2)'!$B$13</c:f>
              <c:numCache>
                <c:formatCode>General</c:formatCode>
                <c:ptCount val="1"/>
                <c:pt idx="0">
                  <c:v>-1904.0320623186988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AD-4B2D-A9C8-41404BCF9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6"/>
        <c:overlap val="1"/>
        <c:axId val="48634880"/>
        <c:axId val="48644864"/>
      </c:barChart>
      <c:barChart>
        <c:barDir val="bar"/>
        <c:grouping val="stacked"/>
        <c:varyColors val="0"/>
        <c:ser>
          <c:idx val="0"/>
          <c:order val="0"/>
          <c:tx>
            <c:strRef>
              <c:f>'Grafik_LGR (2)'!$A$6</c:f>
              <c:strCache>
                <c:ptCount val="1"/>
                <c:pt idx="0">
                  <c:v>Produktionswert (zu Herstellungspreisen)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val>
            <c:numRef>
              <c:f>'Grafik_LGR (2)'!$B$6</c:f>
              <c:numCache>
                <c:formatCode>General</c:formatCode>
                <c:ptCount val="1"/>
                <c:pt idx="0">
                  <c:v>7712.5306807912411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AD-4B2D-A9C8-41404BCF92C0}"/>
            </c:ext>
          </c:extLst>
        </c:ser>
        <c:ser>
          <c:idx val="1"/>
          <c:order val="1"/>
          <c:tx>
            <c:strRef>
              <c:f>'Grafik_LGR (2)'!$A$7</c:f>
              <c:strCache>
                <c:ptCount val="1"/>
                <c:pt idx="0">
                  <c:v>Agrarzahlungen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'Grafik_LGR (2)'!$B$7</c:f>
              <c:numCache>
                <c:formatCode>General</c:formatCode>
                <c:ptCount val="1"/>
                <c:pt idx="0">
                  <c:v>1462.1880454368775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AD-4B2D-A9C8-41404BCF9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7"/>
        <c:overlap val="100"/>
        <c:axId val="48648192"/>
        <c:axId val="48646400"/>
      </c:barChart>
      <c:catAx>
        <c:axId val="48634880"/>
        <c:scaling>
          <c:orientation val="maxMin"/>
        </c:scaling>
        <c:delete val="1"/>
        <c:axPos val="r"/>
        <c:majorTickMark val="out"/>
        <c:minorTickMark val="none"/>
        <c:tickLblPos val="nextTo"/>
        <c:crossAx val="48644864"/>
        <c:crosses val="autoZero"/>
        <c:auto val="1"/>
        <c:lblAlgn val="ctr"/>
        <c:lblOffset val="100"/>
        <c:tickLblSkip val="1"/>
        <c:noMultiLvlLbl val="0"/>
      </c:catAx>
      <c:valAx>
        <c:axId val="48644864"/>
        <c:scaling>
          <c:orientation val="maxMin"/>
        </c:scaling>
        <c:delete val="0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34880"/>
        <c:crosses val="autoZero"/>
        <c:crossBetween val="between"/>
      </c:valAx>
      <c:valAx>
        <c:axId val="48646400"/>
        <c:scaling>
          <c:orientation val="minMax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48192"/>
        <c:crosses val="autoZero"/>
        <c:crossBetween val="midCat"/>
        <c:majorUnit val="1000"/>
        <c:minorUnit val="200"/>
      </c:valAx>
      <c:catAx>
        <c:axId val="486481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46400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Tabelle2!$B$14:$C$14</c:f>
              <c:strCache>
                <c:ptCount val="2"/>
                <c:pt idx="0">
                  <c:v>Düngemittel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Tabelle2!$D$14:$F$14</c:f>
              <c:numCache>
                <c:formatCode>0%</c:formatCode>
                <c:ptCount val="3"/>
                <c:pt idx="0">
                  <c:v>8.6046732909612358E-2</c:v>
                </c:pt>
                <c:pt idx="1">
                  <c:v>9.1953005550453187E-2</c:v>
                </c:pt>
                <c:pt idx="2">
                  <c:v>7.6742330052983421E-2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8F-455B-8020-949B8B09F2A3}"/>
            </c:ext>
          </c:extLst>
        </c:ser>
        <c:ser>
          <c:idx val="1"/>
          <c:order val="1"/>
          <c:tx>
            <c:strRef>
              <c:f>Tabelle2!$B$15:$C$15</c:f>
              <c:strCache>
                <c:ptCount val="2"/>
                <c:pt idx="0">
                  <c:v>Saatgut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Tabelle2!$D$15:$F$15</c:f>
              <c:numCache>
                <c:formatCode>0%</c:formatCode>
                <c:ptCount val="3"/>
                <c:pt idx="0">
                  <c:v>9.0442195973366446E-2</c:v>
                </c:pt>
                <c:pt idx="1">
                  <c:v>8.9167874748861328E-2</c:v>
                </c:pt>
                <c:pt idx="2">
                  <c:v>8.8324679967933306E-2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8F-455B-8020-949B8B09F2A3}"/>
            </c:ext>
          </c:extLst>
        </c:ser>
        <c:ser>
          <c:idx val="2"/>
          <c:order val="2"/>
          <c:tx>
            <c:strRef>
              <c:f>Tabelle2!$B$16:$C$16</c:f>
              <c:strCache>
                <c:ptCount val="2"/>
                <c:pt idx="0">
                  <c:v>Pflanzenschutz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Tabelle2!$D$16:$F$16</c:f>
              <c:numCache>
                <c:formatCode>0%</c:formatCode>
                <c:ptCount val="3"/>
                <c:pt idx="0">
                  <c:v>5.1791278474798537E-2</c:v>
                </c:pt>
                <c:pt idx="1">
                  <c:v>5.9304820422754437E-2</c:v>
                </c:pt>
                <c:pt idx="2">
                  <c:v>5.4395910554591011E-2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8F-455B-8020-949B8B09F2A3}"/>
            </c:ext>
          </c:extLst>
        </c:ser>
        <c:ser>
          <c:idx val="3"/>
          <c:order val="3"/>
          <c:tx>
            <c:strRef>
              <c:f>Tabelle2!$B$17:$C$17</c:f>
              <c:strCache>
                <c:ptCount val="2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Tabelle2!$D$17:$F$17</c:f>
              <c:numCache>
                <c:formatCode>0%</c:formatCode>
                <c:ptCount val="3"/>
                <c:pt idx="0">
                  <c:v>0.10482451030684618</c:v>
                </c:pt>
                <c:pt idx="1">
                  <c:v>0.10977732159334641</c:v>
                </c:pt>
                <c:pt idx="2">
                  <c:v>9.6880120307627549E-2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8F-455B-8020-949B8B09F2A3}"/>
            </c:ext>
          </c:extLst>
        </c:ser>
        <c:ser>
          <c:idx val="4"/>
          <c:order val="4"/>
          <c:tx>
            <c:strRef>
              <c:f>Tabelle2!$B$18:$C$18</c:f>
              <c:strCache>
                <c:ptCount val="2"/>
                <c:pt idx="0">
                  <c:v>Instandhaltung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Tabelle2!$D$18:$F$18</c:f>
              <c:numCache>
                <c:formatCode>0%</c:formatCode>
                <c:ptCount val="3"/>
                <c:pt idx="0">
                  <c:v>6.1884790621045203E-2</c:v>
                </c:pt>
                <c:pt idx="1">
                  <c:v>6.0326509767052616E-2</c:v>
                </c:pt>
                <c:pt idx="2">
                  <c:v>6.5984209851162406E-2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8F-455B-8020-949B8B09F2A3}"/>
            </c:ext>
          </c:extLst>
        </c:ser>
        <c:ser>
          <c:idx val="5"/>
          <c:order val="5"/>
          <c:tx>
            <c:strRef>
              <c:f>Tabelle2!$B$19:$C$19</c:f>
              <c:strCache>
                <c:ptCount val="2"/>
                <c:pt idx="0">
                  <c:v>Sonstiger Sachaufwand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Tabelle2!$D$19:$F$19</c:f>
              <c:numCache>
                <c:formatCode>0%</c:formatCode>
                <c:ptCount val="3"/>
                <c:pt idx="0">
                  <c:v>0.12721100811943684</c:v>
                </c:pt>
                <c:pt idx="1">
                  <c:v>0.14001641312202678</c:v>
                </c:pt>
                <c:pt idx="2">
                  <c:v>0.12950027984553247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8F-455B-8020-949B8B09F2A3}"/>
            </c:ext>
          </c:extLst>
        </c:ser>
        <c:ser>
          <c:idx val="6"/>
          <c:order val="6"/>
          <c:tx>
            <c:strRef>
              <c:f>Tabelle2!$B$20:$C$20</c:f>
              <c:strCache>
                <c:ptCount val="2"/>
                <c:pt idx="0">
                  <c:v>Abschreibungen (AfA)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Tabelle2!$D$20:$F$20</c:f>
              <c:numCache>
                <c:formatCode>0%</c:formatCode>
                <c:ptCount val="3"/>
                <c:pt idx="0">
                  <c:v>0.20778227474678065</c:v>
                </c:pt>
                <c:pt idx="1">
                  <c:v>0.19927496603264583</c:v>
                </c:pt>
                <c:pt idx="2">
                  <c:v>0.21949472764727643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8F-455B-8020-949B8B09F2A3}"/>
            </c:ext>
          </c:extLst>
        </c:ser>
        <c:ser>
          <c:idx val="7"/>
          <c:order val="7"/>
          <c:tx>
            <c:strRef>
              <c:f>Tabelle2!$B$21:$C$21</c:f>
              <c:strCache>
                <c:ptCount val="2"/>
                <c:pt idx="0">
                  <c:v>Pacht- und Mietaufwand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Tabelle2!$D$21:$F$21</c:f>
              <c:numCache>
                <c:formatCode>0%</c:formatCode>
                <c:ptCount val="3"/>
                <c:pt idx="0">
                  <c:v>9.1642914396246E-2</c:v>
                </c:pt>
                <c:pt idx="1">
                  <c:v>8.3483271702310818E-2</c:v>
                </c:pt>
                <c:pt idx="2">
                  <c:v>8.2719399853962872E-2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8F-455B-8020-949B8B09F2A3}"/>
            </c:ext>
          </c:extLst>
        </c:ser>
        <c:ser>
          <c:idx val="8"/>
          <c:order val="8"/>
          <c:tx>
            <c:strRef>
              <c:f>Tabelle2!$B$22:$C$22</c:f>
              <c:strCache>
                <c:ptCount val="2"/>
                <c:pt idx="0">
                  <c:v>Personalaufwand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Tabelle2!$D$22:$F$22</c:f>
              <c:numCache>
                <c:formatCode>0%</c:formatCode>
                <c:ptCount val="3"/>
                <c:pt idx="0">
                  <c:v>2.9055661781957905E-2</c:v>
                </c:pt>
                <c:pt idx="1">
                  <c:v>3.1938918380015141E-2</c:v>
                </c:pt>
                <c:pt idx="2">
                  <c:v>3.2873219106891519E-2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8F-455B-8020-949B8B09F2A3}"/>
            </c:ext>
          </c:extLst>
        </c:ser>
        <c:ser>
          <c:idx val="9"/>
          <c:order val="9"/>
          <c:tx>
            <c:strRef>
              <c:f>Tabelle2!$B$23:$C$23</c:f>
              <c:strCache>
                <c:ptCount val="2"/>
                <c:pt idx="0">
                  <c:v>Anderer Aufwand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Tabelle2!$D$23:$F$23</c:f>
              <c:numCache>
                <c:formatCode>0%</c:formatCode>
                <c:ptCount val="3"/>
                <c:pt idx="0">
                  <c:v>0.14931862236190405</c:v>
                </c:pt>
                <c:pt idx="1">
                  <c:v>0.13475690131009055</c:v>
                </c:pt>
                <c:pt idx="2">
                  <c:v>0.15308512376187744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8F-455B-8020-949B8B09F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41123535"/>
        <c:axId val="1910945807"/>
      </c:barChart>
      <c:catAx>
        <c:axId val="1841123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0945807"/>
        <c:crosses val="autoZero"/>
        <c:auto val="1"/>
        <c:lblAlgn val="ctr"/>
        <c:lblOffset val="100"/>
        <c:noMultiLvlLbl val="0"/>
      </c:catAx>
      <c:valAx>
        <c:axId val="19109458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Anteil am Aufwand (o. UST und interner Aufwand)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4112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Tabelle2!$A$5</c:f>
              <c:strCache>
                <c:ptCount val="1"/>
                <c:pt idx="0">
                  <c:v>Bodennutzung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Tabelle2!$B$5:$D$5</c:f>
              <c:numCache>
                <c:formatCode>0%</c:formatCode>
                <c:ptCount val="3"/>
                <c:pt idx="0">
                  <c:v>0.52030059495757908</c:v>
                </c:pt>
                <c:pt idx="1">
                  <c:v>0.5840887228513737</c:v>
                </c:pt>
                <c:pt idx="2">
                  <c:v>0.57701754393611349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8-4705-B2A5-7052A5DAF027}"/>
            </c:ext>
          </c:extLst>
        </c:ser>
        <c:ser>
          <c:idx val="1"/>
          <c:order val="1"/>
          <c:tx>
            <c:strRef>
              <c:f>Tabelle2!$A$6</c:f>
              <c:strCache>
                <c:ptCount val="1"/>
                <c:pt idx="0">
                  <c:v>Tierhaltung, Forst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Tabelle2!$B$6:$D$6</c:f>
              <c:numCache>
                <c:formatCode>0%</c:formatCode>
                <c:ptCount val="3"/>
                <c:pt idx="0">
                  <c:v>3.8622381829324634E-2</c:v>
                </c:pt>
                <c:pt idx="1">
                  <c:v>4.5332994860902184E-2</c:v>
                </c:pt>
                <c:pt idx="2">
                  <c:v>5.2726360292201659E-2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68-4705-B2A5-7052A5DAF027}"/>
            </c:ext>
          </c:extLst>
        </c:ser>
        <c:ser>
          <c:idx val="2"/>
          <c:order val="2"/>
          <c:tx>
            <c:strRef>
              <c:f>Tabelle2!$A$7</c:f>
              <c:strCache>
                <c:ptCount val="1"/>
                <c:pt idx="0">
                  <c:v>Öffentl. Gelder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Tabelle2!$B$7:$D$7</c:f>
              <c:numCache>
                <c:formatCode>0%</c:formatCode>
                <c:ptCount val="3"/>
                <c:pt idx="0">
                  <c:v>0.32261410670669688</c:v>
                </c:pt>
                <c:pt idx="1">
                  <c:v>0.26009325450314019</c:v>
                </c:pt>
                <c:pt idx="2">
                  <c:v>0.2346318314375738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68-4705-B2A5-7052A5DAF027}"/>
            </c:ext>
          </c:extLst>
        </c:ser>
        <c:ser>
          <c:idx val="3"/>
          <c:order val="3"/>
          <c:tx>
            <c:strRef>
              <c:f>Tabelle2!$A$8</c:f>
              <c:strCache>
                <c:ptCount val="1"/>
                <c:pt idx="0">
                  <c:v>Sonstiger Ertrag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Tabelle2!$B$8:$D$8</c:f>
              <c:numCache>
                <c:formatCode>0%</c:formatCode>
                <c:ptCount val="3"/>
                <c:pt idx="0">
                  <c:v>0.1184629234860792</c:v>
                </c:pt>
                <c:pt idx="1">
                  <c:v>0.10894321935025347</c:v>
                </c:pt>
                <c:pt idx="2">
                  <c:v>0.13560109155035974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68-4705-B2A5-7052A5DAF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2040615551"/>
        <c:axId val="1839917167"/>
      </c:barChart>
      <c:catAx>
        <c:axId val="204061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39917167"/>
        <c:crosses val="autoZero"/>
        <c:auto val="1"/>
        <c:lblAlgn val="ctr"/>
        <c:lblOffset val="100"/>
        <c:noMultiLvlLbl val="0"/>
      </c:catAx>
      <c:valAx>
        <c:axId val="18399171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Anteil am Ertrag (o. UST und interner Ertrag)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4061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Tabelle2!$B$14:$C$14</c:f>
              <c:strCache>
                <c:ptCount val="2"/>
                <c:pt idx="0">
                  <c:v>Düngemittel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Tabelle2!$D$14:$F$14</c:f>
              <c:numCache>
                <c:formatCode>0%</c:formatCode>
                <c:ptCount val="3"/>
                <c:pt idx="0">
                  <c:v>8.6046732909612358E-2</c:v>
                </c:pt>
                <c:pt idx="1">
                  <c:v>9.1953005550453187E-2</c:v>
                </c:pt>
                <c:pt idx="2">
                  <c:v>7.6742330052983421E-2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8F-455B-8020-949B8B09F2A3}"/>
            </c:ext>
          </c:extLst>
        </c:ser>
        <c:ser>
          <c:idx val="1"/>
          <c:order val="1"/>
          <c:tx>
            <c:strRef>
              <c:f>Tabelle2!$B$15:$C$15</c:f>
              <c:strCache>
                <c:ptCount val="2"/>
                <c:pt idx="0">
                  <c:v>Saatgut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Tabelle2!$D$15:$F$15</c:f>
              <c:numCache>
                <c:formatCode>0%</c:formatCode>
                <c:ptCount val="3"/>
                <c:pt idx="0">
                  <c:v>9.0442195973366446E-2</c:v>
                </c:pt>
                <c:pt idx="1">
                  <c:v>8.9167874748861328E-2</c:v>
                </c:pt>
                <c:pt idx="2">
                  <c:v>8.8324679967933306E-2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8F-455B-8020-949B8B09F2A3}"/>
            </c:ext>
          </c:extLst>
        </c:ser>
        <c:ser>
          <c:idx val="2"/>
          <c:order val="2"/>
          <c:tx>
            <c:strRef>
              <c:f>Tabelle2!$B$16:$C$16</c:f>
              <c:strCache>
                <c:ptCount val="2"/>
                <c:pt idx="0">
                  <c:v>Pflanzenschutz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Tabelle2!$D$16:$F$16</c:f>
              <c:numCache>
                <c:formatCode>0%</c:formatCode>
                <c:ptCount val="3"/>
                <c:pt idx="0">
                  <c:v>5.1791278474798537E-2</c:v>
                </c:pt>
                <c:pt idx="1">
                  <c:v>5.9304820422754437E-2</c:v>
                </c:pt>
                <c:pt idx="2">
                  <c:v>5.4395910554591011E-2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8F-455B-8020-949B8B09F2A3}"/>
            </c:ext>
          </c:extLst>
        </c:ser>
        <c:ser>
          <c:idx val="3"/>
          <c:order val="3"/>
          <c:tx>
            <c:strRef>
              <c:f>Tabelle2!$B$17:$C$17</c:f>
              <c:strCache>
                <c:ptCount val="2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Tabelle2!$D$17:$F$17</c:f>
              <c:numCache>
                <c:formatCode>0%</c:formatCode>
                <c:ptCount val="3"/>
                <c:pt idx="0">
                  <c:v>0.10482451030684618</c:v>
                </c:pt>
                <c:pt idx="1">
                  <c:v>0.10977732159334641</c:v>
                </c:pt>
                <c:pt idx="2">
                  <c:v>9.6880120307627549E-2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8F-455B-8020-949B8B09F2A3}"/>
            </c:ext>
          </c:extLst>
        </c:ser>
        <c:ser>
          <c:idx val="4"/>
          <c:order val="4"/>
          <c:tx>
            <c:strRef>
              <c:f>Tabelle2!$B$18:$C$18</c:f>
              <c:strCache>
                <c:ptCount val="2"/>
                <c:pt idx="0">
                  <c:v>Instandhaltung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Tabelle2!$D$18:$F$18</c:f>
              <c:numCache>
                <c:formatCode>0%</c:formatCode>
                <c:ptCount val="3"/>
                <c:pt idx="0">
                  <c:v>6.1884790621045203E-2</c:v>
                </c:pt>
                <c:pt idx="1">
                  <c:v>6.0326509767052616E-2</c:v>
                </c:pt>
                <c:pt idx="2">
                  <c:v>6.5984209851162406E-2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8F-455B-8020-949B8B09F2A3}"/>
            </c:ext>
          </c:extLst>
        </c:ser>
        <c:ser>
          <c:idx val="5"/>
          <c:order val="5"/>
          <c:tx>
            <c:strRef>
              <c:f>Tabelle2!$B$19:$C$19</c:f>
              <c:strCache>
                <c:ptCount val="2"/>
                <c:pt idx="0">
                  <c:v>Sonstiger Sachaufwand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Tabelle2!$D$19:$F$19</c:f>
              <c:numCache>
                <c:formatCode>0%</c:formatCode>
                <c:ptCount val="3"/>
                <c:pt idx="0">
                  <c:v>0.12721100811943684</c:v>
                </c:pt>
                <c:pt idx="1">
                  <c:v>0.14001641312202678</c:v>
                </c:pt>
                <c:pt idx="2">
                  <c:v>0.12950027984553247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8F-455B-8020-949B8B09F2A3}"/>
            </c:ext>
          </c:extLst>
        </c:ser>
        <c:ser>
          <c:idx val="6"/>
          <c:order val="6"/>
          <c:tx>
            <c:strRef>
              <c:f>Tabelle2!$B$20:$C$20</c:f>
              <c:strCache>
                <c:ptCount val="2"/>
                <c:pt idx="0">
                  <c:v>Abschreibungen (AfA)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Tabelle2!$D$20:$F$20</c:f>
              <c:numCache>
                <c:formatCode>0%</c:formatCode>
                <c:ptCount val="3"/>
                <c:pt idx="0">
                  <c:v>0.20778227474678065</c:v>
                </c:pt>
                <c:pt idx="1">
                  <c:v>0.19927496603264583</c:v>
                </c:pt>
                <c:pt idx="2">
                  <c:v>0.21949472764727643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8F-455B-8020-949B8B09F2A3}"/>
            </c:ext>
          </c:extLst>
        </c:ser>
        <c:ser>
          <c:idx val="7"/>
          <c:order val="7"/>
          <c:tx>
            <c:strRef>
              <c:f>Tabelle2!$B$21:$C$21</c:f>
              <c:strCache>
                <c:ptCount val="2"/>
                <c:pt idx="0">
                  <c:v>Pacht- und Mietaufwand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Tabelle2!$D$21:$F$21</c:f>
              <c:numCache>
                <c:formatCode>0%</c:formatCode>
                <c:ptCount val="3"/>
                <c:pt idx="0">
                  <c:v>9.1642914396246E-2</c:v>
                </c:pt>
                <c:pt idx="1">
                  <c:v>8.3483271702310818E-2</c:v>
                </c:pt>
                <c:pt idx="2">
                  <c:v>8.2719399853962872E-2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8F-455B-8020-949B8B09F2A3}"/>
            </c:ext>
          </c:extLst>
        </c:ser>
        <c:ser>
          <c:idx val="8"/>
          <c:order val="8"/>
          <c:tx>
            <c:strRef>
              <c:f>Tabelle2!$B$22:$C$22</c:f>
              <c:strCache>
                <c:ptCount val="2"/>
                <c:pt idx="0">
                  <c:v>Personalaufwand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Tabelle2!$D$22:$F$22</c:f>
              <c:numCache>
                <c:formatCode>0%</c:formatCode>
                <c:ptCount val="3"/>
                <c:pt idx="0">
                  <c:v>2.9055661781957905E-2</c:v>
                </c:pt>
                <c:pt idx="1">
                  <c:v>3.1938918380015141E-2</c:v>
                </c:pt>
                <c:pt idx="2">
                  <c:v>3.2873219106891519E-2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8F-455B-8020-949B8B09F2A3}"/>
            </c:ext>
          </c:extLst>
        </c:ser>
        <c:ser>
          <c:idx val="9"/>
          <c:order val="9"/>
          <c:tx>
            <c:strRef>
              <c:f>Tabelle2!$B$23:$C$23</c:f>
              <c:strCache>
                <c:ptCount val="2"/>
                <c:pt idx="0">
                  <c:v>Anderer Aufwand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Tabelle2!$D$23:$F$23</c:f>
              <c:numCache>
                <c:formatCode>0%</c:formatCode>
                <c:ptCount val="3"/>
                <c:pt idx="0">
                  <c:v>0.14931862236190405</c:v>
                </c:pt>
                <c:pt idx="1">
                  <c:v>0.13475690131009055</c:v>
                </c:pt>
                <c:pt idx="2">
                  <c:v>0.15308512376187744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8F-455B-8020-949B8B09F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41123535"/>
        <c:axId val="1910945807"/>
      </c:barChart>
      <c:catAx>
        <c:axId val="1841123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0945807"/>
        <c:crosses val="autoZero"/>
        <c:auto val="1"/>
        <c:lblAlgn val="ctr"/>
        <c:lblOffset val="100"/>
        <c:noMultiLvlLbl val="0"/>
      </c:catAx>
      <c:valAx>
        <c:axId val="19109458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Anteil am Aufwand (o. UST und interner Aufwand)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4112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28655583078704"/>
          <c:y val="5.3543312852096403E-2"/>
          <c:w val="0.80568312615566251"/>
          <c:h val="0.77299982749846718"/>
        </c:manualLayout>
      </c:layout>
      <c:scatterChart>
        <c:scatterStyle val="lineMarker"/>
        <c:varyColors val="0"/>
        <c:ser>
          <c:idx val="0"/>
          <c:order val="0"/>
          <c:tx>
            <c:strRef>
              <c:f>'Werte EK LuF je ha LF'!$B$3</c:f>
              <c:strCache>
                <c:ptCount val="1"/>
                <c:pt idx="0">
                  <c:v>EK LuF/ha LF - KONV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92D050"/>
              </a:solidFill>
              <a:ln>
                <a:noFill/>
              </a:ln>
            </c:spPr>
          </c:marker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LF'!$B$4:$B$168</c:f>
              <c:numCache>
                <c:formatCode>General</c:formatCode>
                <c:ptCount val="165"/>
                <c:pt idx="0">
                  <c:v>1059.9879999999998</c:v>
                </c:pt>
                <c:pt idx="1">
                  <c:v>717.61779430696618</c:v>
                </c:pt>
                <c:pt idx="2">
                  <c:v>1669.6932808211004</c:v>
                </c:pt>
                <c:pt idx="3">
                  <c:v>45.14453019590912</c:v>
                </c:pt>
                <c:pt idx="4">
                  <c:v>-44.634760360031066</c:v>
                </c:pt>
                <c:pt idx="5">
                  <c:v>1282.0529455630128</c:v>
                </c:pt>
                <c:pt idx="6">
                  <c:v>2187.7959529867926</c:v>
                </c:pt>
                <c:pt idx="7">
                  <c:v>597.27246814218643</c:v>
                </c:pt>
                <c:pt idx="8">
                  <c:v>593.74104705979653</c:v>
                </c:pt>
                <c:pt idx="9">
                  <c:v>407.69787332408691</c:v>
                </c:pt>
                <c:pt idx="10">
                  <c:v>384.07483682196715</c:v>
                </c:pt>
                <c:pt idx="11">
                  <c:v>2.6750720461095101</c:v>
                </c:pt>
                <c:pt idx="12">
                  <c:v>709.14919852034529</c:v>
                </c:pt>
                <c:pt idx="13">
                  <c:v>444.70929891463771</c:v>
                </c:pt>
                <c:pt idx="14">
                  <c:v>188.49146341463418</c:v>
                </c:pt>
                <c:pt idx="15">
                  <c:v>533.96220669890738</c:v>
                </c:pt>
                <c:pt idx="16">
                  <c:v>188.89679079408191</c:v>
                </c:pt>
                <c:pt idx="17">
                  <c:v>398.98569421382041</c:v>
                </c:pt>
                <c:pt idx="18">
                  <c:v>247.41213114754098</c:v>
                </c:pt>
                <c:pt idx="19">
                  <c:v>512.46436150293346</c:v>
                </c:pt>
                <c:pt idx="20">
                  <c:v>38.934174932371505</c:v>
                </c:pt>
                <c:pt idx="21">
                  <c:v>511.51446711074101</c:v>
                </c:pt>
                <c:pt idx="22">
                  <c:v>545.5049732211171</c:v>
                </c:pt>
                <c:pt idx="23">
                  <c:v>552.07136333985636</c:v>
                </c:pt>
                <c:pt idx="24">
                  <c:v>-99.28382795559726</c:v>
                </c:pt>
                <c:pt idx="25">
                  <c:v>547.48467721677969</c:v>
                </c:pt>
                <c:pt idx="26">
                  <c:v>522.66046606704822</c:v>
                </c:pt>
                <c:pt idx="27">
                  <c:v>869.35716661124047</c:v>
                </c:pt>
                <c:pt idx="28">
                  <c:v>239.28636191915376</c:v>
                </c:pt>
                <c:pt idx="29">
                  <c:v>680.00232685464005</c:v>
                </c:pt>
                <c:pt idx="30">
                  <c:v>-144.68271334792121</c:v>
                </c:pt>
                <c:pt idx="31">
                  <c:v>836.04694496605509</c:v>
                </c:pt>
                <c:pt idx="32">
                  <c:v>648.56320572844947</c:v>
                </c:pt>
                <c:pt idx="33">
                  <c:v>-150.99783348808415</c:v>
                </c:pt>
                <c:pt idx="34">
                  <c:v>750.29639380883987</c:v>
                </c:pt>
                <c:pt idx="35">
                  <c:v>291.77945945945947</c:v>
                </c:pt>
                <c:pt idx="36">
                  <c:v>864.27223719676545</c:v>
                </c:pt>
                <c:pt idx="37">
                  <c:v>228.00805477245268</c:v>
                </c:pt>
                <c:pt idx="38">
                  <c:v>979.0391545042778</c:v>
                </c:pt>
                <c:pt idx="39">
                  <c:v>124.59752120026091</c:v>
                </c:pt>
                <c:pt idx="40">
                  <c:v>405.23668842322229</c:v>
                </c:pt>
                <c:pt idx="41">
                  <c:v>270.06176470588241</c:v>
                </c:pt>
                <c:pt idx="42">
                  <c:v>491.02893252559016</c:v>
                </c:pt>
                <c:pt idx="43">
                  <c:v>402.58304347826089</c:v>
                </c:pt>
                <c:pt idx="44">
                  <c:v>322.91274415626003</c:v>
                </c:pt>
                <c:pt idx="45">
                  <c:v>390.2423822714681</c:v>
                </c:pt>
                <c:pt idx="46">
                  <c:v>192.22952510430829</c:v>
                </c:pt>
                <c:pt idx="47">
                  <c:v>361.89087421764589</c:v>
                </c:pt>
                <c:pt idx="48">
                  <c:v>80.52832912306026</c:v>
                </c:pt>
                <c:pt idx="49">
                  <c:v>28.963270963270961</c:v>
                </c:pt>
                <c:pt idx="50">
                  <c:v>676.84560616404951</c:v>
                </c:pt>
                <c:pt idx="51">
                  <c:v>262.02086743044191</c:v>
                </c:pt>
                <c:pt idx="52">
                  <c:v>296.86022343465834</c:v>
                </c:pt>
                <c:pt idx="53">
                  <c:v>137.5248363496342</c:v>
                </c:pt>
                <c:pt idx="54">
                  <c:v>1302.9665979381443</c:v>
                </c:pt>
                <c:pt idx="55">
                  <c:v>1175.9060513954132</c:v>
                </c:pt>
                <c:pt idx="56">
                  <c:v>76.937062937062933</c:v>
                </c:pt>
                <c:pt idx="57">
                  <c:v>-724.8567399887196</c:v>
                </c:pt>
                <c:pt idx="58">
                  <c:v>302.97501542257868</c:v>
                </c:pt>
                <c:pt idx="59">
                  <c:v>-683.99107755662317</c:v>
                </c:pt>
                <c:pt idx="60">
                  <c:v>-199.5137157107232</c:v>
                </c:pt>
                <c:pt idx="61">
                  <c:v>406.14679124661916</c:v>
                </c:pt>
                <c:pt idx="62">
                  <c:v>523.14053888548688</c:v>
                </c:pt>
                <c:pt idx="63">
                  <c:v>-157.05939675174014</c:v>
                </c:pt>
                <c:pt idx="64">
                  <c:v>2874.3746081504705</c:v>
                </c:pt>
                <c:pt idx="65">
                  <c:v>499.86483773837398</c:v>
                </c:pt>
                <c:pt idx="66">
                  <c:v>627.65746268656721</c:v>
                </c:pt>
                <c:pt idx="67">
                  <c:v>651.48661854525267</c:v>
                </c:pt>
                <c:pt idx="68">
                  <c:v>151.52529316520287</c:v>
                </c:pt>
                <c:pt idx="69">
                  <c:v>230.67831962397182</c:v>
                </c:pt>
                <c:pt idx="70">
                  <c:v>-64.467153284671539</c:v>
                </c:pt>
                <c:pt idx="71">
                  <c:v>-264.2592688955379</c:v>
                </c:pt>
                <c:pt idx="72">
                  <c:v>-32.241427086941457</c:v>
                </c:pt>
                <c:pt idx="73">
                  <c:v>943.21358405837759</c:v>
                </c:pt>
                <c:pt idx="74">
                  <c:v>252.52041205646699</c:v>
                </c:pt>
                <c:pt idx="75">
                  <c:v>512.62351354664702</c:v>
                </c:pt>
                <c:pt idx="76">
                  <c:v>665.21581116523043</c:v>
                </c:pt>
                <c:pt idx="77">
                  <c:v>414.12142605012355</c:v>
                </c:pt>
                <c:pt idx="78">
                  <c:v>320.38243123336287</c:v>
                </c:pt>
                <c:pt idx="79">
                  <c:v>280.82894286691754</c:v>
                </c:pt>
                <c:pt idx="80">
                  <c:v>138.67504990019958</c:v>
                </c:pt>
                <c:pt idx="81">
                  <c:v>18.985899214054552</c:v>
                </c:pt>
                <c:pt idx="82">
                  <c:v>550.61306868867086</c:v>
                </c:pt>
                <c:pt idx="83">
                  <c:v>1255.3415399867813</c:v>
                </c:pt>
                <c:pt idx="84">
                  <c:v>293.08938172043008</c:v>
                </c:pt>
                <c:pt idx="85">
                  <c:v>447.69371196754565</c:v>
                </c:pt>
                <c:pt idx="86">
                  <c:v>-142.24640135478407</c:v>
                </c:pt>
                <c:pt idx="87">
                  <c:v>516.23963890028722</c:v>
                </c:pt>
                <c:pt idx="88">
                  <c:v>795.68137595552457</c:v>
                </c:pt>
                <c:pt idx="89">
                  <c:v>506.37490134175221</c:v>
                </c:pt>
                <c:pt idx="90">
                  <c:v>1070.3674339300937</c:v>
                </c:pt>
                <c:pt idx="91">
                  <c:v>-245.19947506561681</c:v>
                </c:pt>
                <c:pt idx="92">
                  <c:v>382.95157571099156</c:v>
                </c:pt>
                <c:pt idx="93">
                  <c:v>1471.815282699122</c:v>
                </c:pt>
                <c:pt idx="94">
                  <c:v>945.31374460381551</c:v>
                </c:pt>
                <c:pt idx="95">
                  <c:v>594.62283044058745</c:v>
                </c:pt>
                <c:pt idx="96">
                  <c:v>775.03679852805885</c:v>
                </c:pt>
                <c:pt idx="97">
                  <c:v>404.77924653007273</c:v>
                </c:pt>
                <c:pt idx="98">
                  <c:v>208.45590510572458</c:v>
                </c:pt>
                <c:pt idx="99">
                  <c:v>282.49139811000725</c:v>
                </c:pt>
                <c:pt idx="100">
                  <c:v>119.9034282955094</c:v>
                </c:pt>
                <c:pt idx="101">
                  <c:v>252.5924982634869</c:v>
                </c:pt>
                <c:pt idx="102">
                  <c:v>315.95301507537692</c:v>
                </c:pt>
                <c:pt idx="103">
                  <c:v>-896.42507145773789</c:v>
                </c:pt>
                <c:pt idx="104">
                  <c:v>813.40900473933641</c:v>
                </c:pt>
                <c:pt idx="105">
                  <c:v>2375.4336252790658</c:v>
                </c:pt>
                <c:pt idx="106">
                  <c:v>392.3180623357116</c:v>
                </c:pt>
                <c:pt idx="107">
                  <c:v>684.94303608708617</c:v>
                </c:pt>
                <c:pt idx="108">
                  <c:v>1316.1579754601228</c:v>
                </c:pt>
                <c:pt idx="109">
                  <c:v>1.0418118466898956</c:v>
                </c:pt>
                <c:pt idx="110">
                  <c:v>3765.5507325013564</c:v>
                </c:pt>
                <c:pt idx="111">
                  <c:v>1104.5276073619632</c:v>
                </c:pt>
                <c:pt idx="112">
                  <c:v>733.9833593343734</c:v>
                </c:pt>
                <c:pt idx="113">
                  <c:v>198.91174270755423</c:v>
                </c:pt>
                <c:pt idx="114">
                  <c:v>648.13739042481461</c:v>
                </c:pt>
                <c:pt idx="115">
                  <c:v>1001.3191023535851</c:v>
                </c:pt>
                <c:pt idx="116">
                  <c:v>-753.02245508982037</c:v>
                </c:pt>
                <c:pt idx="117">
                  <c:v>-2971.1228545618792</c:v>
                </c:pt>
                <c:pt idx="118">
                  <c:v>844.91809130189745</c:v>
                </c:pt>
                <c:pt idx="119">
                  <c:v>-260.59362047215711</c:v>
                </c:pt>
                <c:pt idx="120">
                  <c:v>1125.6258896797153</c:v>
                </c:pt>
                <c:pt idx="121">
                  <c:v>141.34416337897423</c:v>
                </c:pt>
                <c:pt idx="122">
                  <c:v>-407.76072607260727</c:v>
                </c:pt>
                <c:pt idx="123">
                  <c:v>520.15103113627174</c:v>
                </c:pt>
                <c:pt idx="124">
                  <c:v>989.36691176470595</c:v>
                </c:pt>
                <c:pt idx="125">
                  <c:v>2250.5161728730636</c:v>
                </c:pt>
                <c:pt idx="126">
                  <c:v>177.98807947019867</c:v>
                </c:pt>
                <c:pt idx="127">
                  <c:v>607.78636959370908</c:v>
                </c:pt>
                <c:pt idx="128">
                  <c:v>-802.69477234401347</c:v>
                </c:pt>
                <c:pt idx="129">
                  <c:v>184.04147270418957</c:v>
                </c:pt>
                <c:pt idx="130">
                  <c:v>-248.63425076452597</c:v>
                </c:pt>
                <c:pt idx="131">
                  <c:v>813.51826963460735</c:v>
                </c:pt>
                <c:pt idx="132">
                  <c:v>-417.66747455162385</c:v>
                </c:pt>
                <c:pt idx="133">
                  <c:v>90.006320224719104</c:v>
                </c:pt>
                <c:pt idx="134">
                  <c:v>298.11068702290078</c:v>
                </c:pt>
                <c:pt idx="135">
                  <c:v>-95.728195488721795</c:v>
                </c:pt>
                <c:pt idx="136">
                  <c:v>620.13725197672682</c:v>
                </c:pt>
                <c:pt idx="137">
                  <c:v>189.57864632983794</c:v>
                </c:pt>
                <c:pt idx="138">
                  <c:v>-654.78974184782601</c:v>
                </c:pt>
                <c:pt idx="139">
                  <c:v>453.34043040293039</c:v>
                </c:pt>
                <c:pt idx="140">
                  <c:v>526.02861455667119</c:v>
                </c:pt>
                <c:pt idx="141">
                  <c:v>336.50667980052941</c:v>
                </c:pt>
                <c:pt idx="142">
                  <c:v>250.53673708920186</c:v>
                </c:pt>
                <c:pt idx="143">
                  <c:v>595.98150860490659</c:v>
                </c:pt>
                <c:pt idx="144">
                  <c:v>7.0304726368159214</c:v>
                </c:pt>
                <c:pt idx="145">
                  <c:v>130.92243465634076</c:v>
                </c:pt>
                <c:pt idx="146">
                  <c:v>610.57760438633488</c:v>
                </c:pt>
                <c:pt idx="147">
                  <c:v>231.56801036348398</c:v>
                </c:pt>
                <c:pt idx="148">
                  <c:v>535.78385416666663</c:v>
                </c:pt>
                <c:pt idx="149">
                  <c:v>153.53339593849043</c:v>
                </c:pt>
                <c:pt idx="150">
                  <c:v>593.60427429965023</c:v>
                </c:pt>
                <c:pt idx="151">
                  <c:v>263.55165536497805</c:v>
                </c:pt>
                <c:pt idx="152">
                  <c:v>799.67080410145707</c:v>
                </c:pt>
                <c:pt idx="153">
                  <c:v>538.2759310930486</c:v>
                </c:pt>
                <c:pt idx="154">
                  <c:v>125.39022881880025</c:v>
                </c:pt>
                <c:pt idx="155">
                  <c:v>1288.1485773142783</c:v>
                </c:pt>
                <c:pt idx="156">
                  <c:v>344.82911441101794</c:v>
                </c:pt>
                <c:pt idx="157">
                  <c:v>11.895672664952869</c:v>
                </c:pt>
                <c:pt idx="158">
                  <c:v>315.73255319148939</c:v>
                </c:pt>
                <c:pt idx="159">
                  <c:v>-2.904808971678388</c:v>
                </c:pt>
                <c:pt idx="160">
                  <c:v>330.62522741055182</c:v>
                </c:pt>
                <c:pt idx="161">
                  <c:v>10.117901679892817</c:v>
                </c:pt>
                <c:pt idx="162">
                  <c:v>68.271725471242149</c:v>
                </c:pt>
                <c:pt idx="163">
                  <c:v>296.34982801751096</c:v>
                </c:pt>
                <c:pt idx="164">
                  <c:v>951.0897106659819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7ED-4DFE-8B1A-12B5BB400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668559"/>
        <c:axId val="1"/>
        <c:extLst/>
      </c:scatterChart>
      <c:valAx>
        <c:axId val="1649668559"/>
        <c:scaling>
          <c:orientation val="minMax"/>
          <c:max val="3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ha Ackerfläche</a:t>
                </a:r>
              </a:p>
            </c:rich>
          </c:tx>
          <c:layout>
            <c:manualLayout>
              <c:xMode val="edge"/>
              <c:yMode val="edge"/>
              <c:x val="0.50385342819599543"/>
              <c:y val="0.8350171534798560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4000"/>
          <c:min val="-5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EK</a:t>
                </a:r>
                <a:r>
                  <a:rPr lang="de-AT" baseline="0"/>
                  <a:t> LuF je ha in Euro</a:t>
                </a:r>
                <a:endParaRPr lang="de-AT"/>
              </a:p>
            </c:rich>
          </c:tx>
          <c:layout>
            <c:manualLayout>
              <c:xMode val="edge"/>
              <c:yMode val="edge"/>
              <c:x val="1.4959773653075834E-2"/>
              <c:y val="0.33534427608484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649668559"/>
        <c:crosses val="autoZero"/>
        <c:crossBetween val="midCat"/>
        <c:majorUnit val="800"/>
      </c:valAx>
    </c:plotArea>
    <c:legend>
      <c:legendPos val="r"/>
      <c:layout>
        <c:manualLayout>
          <c:xMode val="edge"/>
          <c:yMode val="edge"/>
          <c:x val="0.10266597508697262"/>
          <c:y val="0.8757946829066634"/>
          <c:w val="0.89733402491302738"/>
          <c:h val="0.12420531709333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28655583078704"/>
          <c:y val="5.3543312852096403E-2"/>
          <c:w val="0.80568312615566251"/>
          <c:h val="0.77299982749846718"/>
        </c:manualLayout>
      </c:layout>
      <c:scatterChart>
        <c:scatterStyle val="lineMarker"/>
        <c:varyColors val="0"/>
        <c:ser>
          <c:idx val="0"/>
          <c:order val="0"/>
          <c:tx>
            <c:strRef>
              <c:f>'Werte EK LuF je ha LF'!$B$3</c:f>
              <c:strCache>
                <c:ptCount val="1"/>
                <c:pt idx="0">
                  <c:v>EK LuF/ha LF - KONV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92D050"/>
              </a:solidFill>
              <a:ln>
                <a:noFill/>
              </a:ln>
            </c:spPr>
          </c:marker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LF'!$B$4:$B$168</c:f>
              <c:numCache>
                <c:formatCode>General</c:formatCode>
                <c:ptCount val="165"/>
                <c:pt idx="0">
                  <c:v>1059.9879999999998</c:v>
                </c:pt>
                <c:pt idx="1">
                  <c:v>717.61779430696618</c:v>
                </c:pt>
                <c:pt idx="2">
                  <c:v>1669.6932808211004</c:v>
                </c:pt>
                <c:pt idx="3">
                  <c:v>45.14453019590912</c:v>
                </c:pt>
                <c:pt idx="4">
                  <c:v>-44.634760360031066</c:v>
                </c:pt>
                <c:pt idx="5">
                  <c:v>1282.0529455630128</c:v>
                </c:pt>
                <c:pt idx="6">
                  <c:v>2187.7959529867926</c:v>
                </c:pt>
                <c:pt idx="7">
                  <c:v>597.27246814218643</c:v>
                </c:pt>
                <c:pt idx="8">
                  <c:v>593.74104705979653</c:v>
                </c:pt>
                <c:pt idx="9">
                  <c:v>407.69787332408691</c:v>
                </c:pt>
                <c:pt idx="10">
                  <c:v>384.07483682196715</c:v>
                </c:pt>
                <c:pt idx="11">
                  <c:v>2.6750720461095101</c:v>
                </c:pt>
                <c:pt idx="12">
                  <c:v>709.14919852034529</c:v>
                </c:pt>
                <c:pt idx="13">
                  <c:v>444.70929891463771</c:v>
                </c:pt>
                <c:pt idx="14">
                  <c:v>188.49146341463418</c:v>
                </c:pt>
                <c:pt idx="15">
                  <c:v>533.96220669890738</c:v>
                </c:pt>
                <c:pt idx="16">
                  <c:v>188.89679079408191</c:v>
                </c:pt>
                <c:pt idx="17">
                  <c:v>398.98569421382041</c:v>
                </c:pt>
                <c:pt idx="18">
                  <c:v>247.41213114754098</c:v>
                </c:pt>
                <c:pt idx="19">
                  <c:v>512.46436150293346</c:v>
                </c:pt>
                <c:pt idx="20">
                  <c:v>38.934174932371505</c:v>
                </c:pt>
                <c:pt idx="21">
                  <c:v>511.51446711074101</c:v>
                </c:pt>
                <c:pt idx="22">
                  <c:v>545.5049732211171</c:v>
                </c:pt>
                <c:pt idx="23">
                  <c:v>552.07136333985636</c:v>
                </c:pt>
                <c:pt idx="24">
                  <c:v>-99.28382795559726</c:v>
                </c:pt>
                <c:pt idx="25">
                  <c:v>547.48467721677969</c:v>
                </c:pt>
                <c:pt idx="26">
                  <c:v>522.66046606704822</c:v>
                </c:pt>
                <c:pt idx="27">
                  <c:v>869.35716661124047</c:v>
                </c:pt>
                <c:pt idx="28">
                  <c:v>239.28636191915376</c:v>
                </c:pt>
                <c:pt idx="29">
                  <c:v>680.00232685464005</c:v>
                </c:pt>
                <c:pt idx="30">
                  <c:v>-144.68271334792121</c:v>
                </c:pt>
                <c:pt idx="31">
                  <c:v>836.04694496605509</c:v>
                </c:pt>
                <c:pt idx="32">
                  <c:v>648.56320572844947</c:v>
                </c:pt>
                <c:pt idx="33">
                  <c:v>-150.99783348808415</c:v>
                </c:pt>
                <c:pt idx="34">
                  <c:v>750.29639380883987</c:v>
                </c:pt>
                <c:pt idx="35">
                  <c:v>291.77945945945947</c:v>
                </c:pt>
                <c:pt idx="36">
                  <c:v>864.27223719676545</c:v>
                </c:pt>
                <c:pt idx="37">
                  <c:v>228.00805477245268</c:v>
                </c:pt>
                <c:pt idx="38">
                  <c:v>979.0391545042778</c:v>
                </c:pt>
                <c:pt idx="39">
                  <c:v>124.59752120026091</c:v>
                </c:pt>
                <c:pt idx="40">
                  <c:v>405.23668842322229</c:v>
                </c:pt>
                <c:pt idx="41">
                  <c:v>270.06176470588241</c:v>
                </c:pt>
                <c:pt idx="42">
                  <c:v>491.02893252559016</c:v>
                </c:pt>
                <c:pt idx="43">
                  <c:v>402.58304347826089</c:v>
                </c:pt>
                <c:pt idx="44">
                  <c:v>322.91274415626003</c:v>
                </c:pt>
                <c:pt idx="45">
                  <c:v>390.2423822714681</c:v>
                </c:pt>
                <c:pt idx="46">
                  <c:v>192.22952510430829</c:v>
                </c:pt>
                <c:pt idx="47">
                  <c:v>361.89087421764589</c:v>
                </c:pt>
                <c:pt idx="48">
                  <c:v>80.52832912306026</c:v>
                </c:pt>
                <c:pt idx="49">
                  <c:v>28.963270963270961</c:v>
                </c:pt>
                <c:pt idx="50">
                  <c:v>676.84560616404951</c:v>
                </c:pt>
                <c:pt idx="51">
                  <c:v>262.02086743044191</c:v>
                </c:pt>
                <c:pt idx="52">
                  <c:v>296.86022343465834</c:v>
                </c:pt>
                <c:pt idx="53">
                  <c:v>137.5248363496342</c:v>
                </c:pt>
                <c:pt idx="54">
                  <c:v>1302.9665979381443</c:v>
                </c:pt>
                <c:pt idx="55">
                  <c:v>1175.9060513954132</c:v>
                </c:pt>
                <c:pt idx="56">
                  <c:v>76.937062937062933</c:v>
                </c:pt>
                <c:pt idx="57">
                  <c:v>-724.8567399887196</c:v>
                </c:pt>
                <c:pt idx="58">
                  <c:v>302.97501542257868</c:v>
                </c:pt>
                <c:pt idx="59">
                  <c:v>-683.99107755662317</c:v>
                </c:pt>
                <c:pt idx="60">
                  <c:v>-199.5137157107232</c:v>
                </c:pt>
                <c:pt idx="61">
                  <c:v>406.14679124661916</c:v>
                </c:pt>
                <c:pt idx="62">
                  <c:v>523.14053888548688</c:v>
                </c:pt>
                <c:pt idx="63">
                  <c:v>-157.05939675174014</c:v>
                </c:pt>
                <c:pt idx="64">
                  <c:v>2874.3746081504705</c:v>
                </c:pt>
                <c:pt idx="65">
                  <c:v>499.86483773837398</c:v>
                </c:pt>
                <c:pt idx="66">
                  <c:v>627.65746268656721</c:v>
                </c:pt>
                <c:pt idx="67">
                  <c:v>651.48661854525267</c:v>
                </c:pt>
                <c:pt idx="68">
                  <c:v>151.52529316520287</c:v>
                </c:pt>
                <c:pt idx="69">
                  <c:v>230.67831962397182</c:v>
                </c:pt>
                <c:pt idx="70">
                  <c:v>-64.467153284671539</c:v>
                </c:pt>
                <c:pt idx="71">
                  <c:v>-264.2592688955379</c:v>
                </c:pt>
                <c:pt idx="72">
                  <c:v>-32.241427086941457</c:v>
                </c:pt>
                <c:pt idx="73">
                  <c:v>943.21358405837759</c:v>
                </c:pt>
                <c:pt idx="74">
                  <c:v>252.52041205646699</c:v>
                </c:pt>
                <c:pt idx="75">
                  <c:v>512.62351354664702</c:v>
                </c:pt>
                <c:pt idx="76">
                  <c:v>665.21581116523043</c:v>
                </c:pt>
                <c:pt idx="77">
                  <c:v>414.12142605012355</c:v>
                </c:pt>
                <c:pt idx="78">
                  <c:v>320.38243123336287</c:v>
                </c:pt>
                <c:pt idx="79">
                  <c:v>280.82894286691754</c:v>
                </c:pt>
                <c:pt idx="80">
                  <c:v>138.67504990019958</c:v>
                </c:pt>
                <c:pt idx="81">
                  <c:v>18.985899214054552</c:v>
                </c:pt>
                <c:pt idx="82">
                  <c:v>550.61306868867086</c:v>
                </c:pt>
                <c:pt idx="83">
                  <c:v>1255.3415399867813</c:v>
                </c:pt>
                <c:pt idx="84">
                  <c:v>293.08938172043008</c:v>
                </c:pt>
                <c:pt idx="85">
                  <c:v>447.69371196754565</c:v>
                </c:pt>
                <c:pt idx="86">
                  <c:v>-142.24640135478407</c:v>
                </c:pt>
                <c:pt idx="87">
                  <c:v>516.23963890028722</c:v>
                </c:pt>
                <c:pt idx="88">
                  <c:v>795.68137595552457</c:v>
                </c:pt>
                <c:pt idx="89">
                  <c:v>506.37490134175221</c:v>
                </c:pt>
                <c:pt idx="90">
                  <c:v>1070.3674339300937</c:v>
                </c:pt>
                <c:pt idx="91">
                  <c:v>-245.19947506561681</c:v>
                </c:pt>
                <c:pt idx="92">
                  <c:v>382.95157571099156</c:v>
                </c:pt>
                <c:pt idx="93">
                  <c:v>1471.815282699122</c:v>
                </c:pt>
                <c:pt idx="94">
                  <c:v>945.31374460381551</c:v>
                </c:pt>
                <c:pt idx="95">
                  <c:v>594.62283044058745</c:v>
                </c:pt>
                <c:pt idx="96">
                  <c:v>775.03679852805885</c:v>
                </c:pt>
                <c:pt idx="97">
                  <c:v>404.77924653007273</c:v>
                </c:pt>
                <c:pt idx="98">
                  <c:v>208.45590510572458</c:v>
                </c:pt>
                <c:pt idx="99">
                  <c:v>282.49139811000725</c:v>
                </c:pt>
                <c:pt idx="100">
                  <c:v>119.9034282955094</c:v>
                </c:pt>
                <c:pt idx="101">
                  <c:v>252.5924982634869</c:v>
                </c:pt>
                <c:pt idx="102">
                  <c:v>315.95301507537692</c:v>
                </c:pt>
                <c:pt idx="103">
                  <c:v>-896.42507145773789</c:v>
                </c:pt>
                <c:pt idx="104">
                  <c:v>813.40900473933641</c:v>
                </c:pt>
                <c:pt idx="105">
                  <c:v>2375.4336252790658</c:v>
                </c:pt>
                <c:pt idx="106">
                  <c:v>392.3180623357116</c:v>
                </c:pt>
                <c:pt idx="107">
                  <c:v>684.94303608708617</c:v>
                </c:pt>
                <c:pt idx="108">
                  <c:v>1316.1579754601228</c:v>
                </c:pt>
                <c:pt idx="109">
                  <c:v>1.0418118466898956</c:v>
                </c:pt>
                <c:pt idx="110">
                  <c:v>3765.5507325013564</c:v>
                </c:pt>
                <c:pt idx="111">
                  <c:v>1104.5276073619632</c:v>
                </c:pt>
                <c:pt idx="112">
                  <c:v>733.9833593343734</c:v>
                </c:pt>
                <c:pt idx="113">
                  <c:v>198.91174270755423</c:v>
                </c:pt>
                <c:pt idx="114">
                  <c:v>648.13739042481461</c:v>
                </c:pt>
                <c:pt idx="115">
                  <c:v>1001.3191023535851</c:v>
                </c:pt>
                <c:pt idx="116">
                  <c:v>-753.02245508982037</c:v>
                </c:pt>
                <c:pt idx="117">
                  <c:v>-2971.1228545618792</c:v>
                </c:pt>
                <c:pt idx="118">
                  <c:v>844.91809130189745</c:v>
                </c:pt>
                <c:pt idx="119">
                  <c:v>-260.59362047215711</c:v>
                </c:pt>
                <c:pt idx="120">
                  <c:v>1125.6258896797153</c:v>
                </c:pt>
                <c:pt idx="121">
                  <c:v>141.34416337897423</c:v>
                </c:pt>
                <c:pt idx="122">
                  <c:v>-407.76072607260727</c:v>
                </c:pt>
                <c:pt idx="123">
                  <c:v>520.15103113627174</c:v>
                </c:pt>
                <c:pt idx="124">
                  <c:v>989.36691176470595</c:v>
                </c:pt>
                <c:pt idx="125">
                  <c:v>2250.5161728730636</c:v>
                </c:pt>
                <c:pt idx="126">
                  <c:v>177.98807947019867</c:v>
                </c:pt>
                <c:pt idx="127">
                  <c:v>607.78636959370908</c:v>
                </c:pt>
                <c:pt idx="128">
                  <c:v>-802.69477234401347</c:v>
                </c:pt>
                <c:pt idx="129">
                  <c:v>184.04147270418957</c:v>
                </c:pt>
                <c:pt idx="130">
                  <c:v>-248.63425076452597</c:v>
                </c:pt>
                <c:pt idx="131">
                  <c:v>813.51826963460735</c:v>
                </c:pt>
                <c:pt idx="132">
                  <c:v>-417.66747455162385</c:v>
                </c:pt>
                <c:pt idx="133">
                  <c:v>90.006320224719104</c:v>
                </c:pt>
                <c:pt idx="134">
                  <c:v>298.11068702290078</c:v>
                </c:pt>
                <c:pt idx="135">
                  <c:v>-95.728195488721795</c:v>
                </c:pt>
                <c:pt idx="136">
                  <c:v>620.13725197672682</c:v>
                </c:pt>
                <c:pt idx="137">
                  <c:v>189.57864632983794</c:v>
                </c:pt>
                <c:pt idx="138">
                  <c:v>-654.78974184782601</c:v>
                </c:pt>
                <c:pt idx="139">
                  <c:v>453.34043040293039</c:v>
                </c:pt>
                <c:pt idx="140">
                  <c:v>526.02861455667119</c:v>
                </c:pt>
                <c:pt idx="141">
                  <c:v>336.50667980052941</c:v>
                </c:pt>
                <c:pt idx="142">
                  <c:v>250.53673708920186</c:v>
                </c:pt>
                <c:pt idx="143">
                  <c:v>595.98150860490659</c:v>
                </c:pt>
                <c:pt idx="144">
                  <c:v>7.0304726368159214</c:v>
                </c:pt>
                <c:pt idx="145">
                  <c:v>130.92243465634076</c:v>
                </c:pt>
                <c:pt idx="146">
                  <c:v>610.57760438633488</c:v>
                </c:pt>
                <c:pt idx="147">
                  <c:v>231.56801036348398</c:v>
                </c:pt>
                <c:pt idx="148">
                  <c:v>535.78385416666663</c:v>
                </c:pt>
                <c:pt idx="149">
                  <c:v>153.53339593849043</c:v>
                </c:pt>
                <c:pt idx="150">
                  <c:v>593.60427429965023</c:v>
                </c:pt>
                <c:pt idx="151">
                  <c:v>263.55165536497805</c:v>
                </c:pt>
                <c:pt idx="152">
                  <c:v>799.67080410145707</c:v>
                </c:pt>
                <c:pt idx="153">
                  <c:v>538.2759310930486</c:v>
                </c:pt>
                <c:pt idx="154">
                  <c:v>125.39022881880025</c:v>
                </c:pt>
                <c:pt idx="155">
                  <c:v>1288.1485773142783</c:v>
                </c:pt>
                <c:pt idx="156">
                  <c:v>344.82911441101794</c:v>
                </c:pt>
                <c:pt idx="157">
                  <c:v>11.895672664952869</c:v>
                </c:pt>
                <c:pt idx="158">
                  <c:v>315.73255319148939</c:v>
                </c:pt>
                <c:pt idx="159">
                  <c:v>-2.904808971678388</c:v>
                </c:pt>
                <c:pt idx="160">
                  <c:v>330.62522741055182</c:v>
                </c:pt>
                <c:pt idx="161">
                  <c:v>10.117901679892817</c:v>
                </c:pt>
                <c:pt idx="162">
                  <c:v>68.271725471242149</c:v>
                </c:pt>
                <c:pt idx="163">
                  <c:v>296.34982801751096</c:v>
                </c:pt>
                <c:pt idx="164">
                  <c:v>951.0897106659819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7ED-4DFE-8B1A-12B5BB400C56}"/>
            </c:ext>
          </c:extLst>
        </c:ser>
        <c:ser>
          <c:idx val="4"/>
          <c:order val="1"/>
          <c:tx>
            <c:strRef>
              <c:f>'Werte EK LuF je ha LF'!$D$3</c:f>
              <c:strCache>
                <c:ptCount val="1"/>
                <c:pt idx="0">
                  <c:v>EK LuF/ha LF - BIO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4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LF'!$D$4:$D$168</c:f>
              <c:numCache>
                <c:formatCode>General</c:formatCode>
                <c:ptCount val="165"/>
                <c:pt idx="0">
                  <c:v>1532.2696874573496</c:v>
                </c:pt>
                <c:pt idx="1">
                  <c:v>1521.5246075145528</c:v>
                </c:pt>
                <c:pt idx="2">
                  <c:v>1063.9196544980443</c:v>
                </c:pt>
                <c:pt idx="3">
                  <c:v>1718.0123111359821</c:v>
                </c:pt>
                <c:pt idx="4">
                  <c:v>975.87288135593224</c:v>
                </c:pt>
                <c:pt idx="5">
                  <c:v>459.57553688141928</c:v>
                </c:pt>
                <c:pt idx="6">
                  <c:v>485.54864758918075</c:v>
                </c:pt>
                <c:pt idx="7">
                  <c:v>302.90480167014613</c:v>
                </c:pt>
                <c:pt idx="8">
                  <c:v>-447.65745501285346</c:v>
                </c:pt>
                <c:pt idx="9">
                  <c:v>-101.28442906574395</c:v>
                </c:pt>
                <c:pt idx="10">
                  <c:v>267.65270061025592</c:v>
                </c:pt>
                <c:pt idx="11">
                  <c:v>2098.2726909236303</c:v>
                </c:pt>
                <c:pt idx="12">
                  <c:v>-167.56326369728023</c:v>
                </c:pt>
                <c:pt idx="13">
                  <c:v>792.95114213197974</c:v>
                </c:pt>
                <c:pt idx="14">
                  <c:v>1433.8718820861677</c:v>
                </c:pt>
                <c:pt idx="15">
                  <c:v>2870.9969428309382</c:v>
                </c:pt>
                <c:pt idx="16">
                  <c:v>501.25756041093916</c:v>
                </c:pt>
                <c:pt idx="17">
                  <c:v>824.37681926435573</c:v>
                </c:pt>
                <c:pt idx="18">
                  <c:v>-45.230701561469097</c:v>
                </c:pt>
                <c:pt idx="19">
                  <c:v>336.76293375394323</c:v>
                </c:pt>
                <c:pt idx="20">
                  <c:v>1166.6271865889212</c:v>
                </c:pt>
                <c:pt idx="21">
                  <c:v>63.940059162385175</c:v>
                </c:pt>
                <c:pt idx="22">
                  <c:v>-569.89045383411576</c:v>
                </c:pt>
                <c:pt idx="23">
                  <c:v>403.13481828839394</c:v>
                </c:pt>
                <c:pt idx="24">
                  <c:v>1178.0997782705101</c:v>
                </c:pt>
                <c:pt idx="25">
                  <c:v>393.07936507936512</c:v>
                </c:pt>
                <c:pt idx="26">
                  <c:v>1435.3903451855695</c:v>
                </c:pt>
                <c:pt idx="27">
                  <c:v>720.25586854460084</c:v>
                </c:pt>
                <c:pt idx="28">
                  <c:v>260.25186889016675</c:v>
                </c:pt>
                <c:pt idx="29">
                  <c:v>405.70136144049189</c:v>
                </c:pt>
                <c:pt idx="30">
                  <c:v>253.05727611940299</c:v>
                </c:pt>
                <c:pt idx="31">
                  <c:v>137.62466749423655</c:v>
                </c:pt>
                <c:pt idx="32">
                  <c:v>507.81169619024502</c:v>
                </c:pt>
                <c:pt idx="33">
                  <c:v>-592.72285278671859</c:v>
                </c:pt>
                <c:pt idx="34">
                  <c:v>740.48044879845929</c:v>
                </c:pt>
                <c:pt idx="35">
                  <c:v>481.89176570458409</c:v>
                </c:pt>
                <c:pt idx="36">
                  <c:v>853.46956260333684</c:v>
                </c:pt>
                <c:pt idx="37">
                  <c:v>530.22828335056874</c:v>
                </c:pt>
                <c:pt idx="38">
                  <c:v>688.02100377595968</c:v>
                </c:pt>
                <c:pt idx="39">
                  <c:v>289.84250330875403</c:v>
                </c:pt>
                <c:pt idx="40">
                  <c:v>361.73022783340593</c:v>
                </c:pt>
                <c:pt idx="41">
                  <c:v>591.18758057584876</c:v>
                </c:pt>
                <c:pt idx="42">
                  <c:v>664.96947595894096</c:v>
                </c:pt>
                <c:pt idx="43">
                  <c:v>449.67422680412369</c:v>
                </c:pt>
                <c:pt idx="44">
                  <c:v>450.44033613445373</c:v>
                </c:pt>
                <c:pt idx="45">
                  <c:v>709.36596239581309</c:v>
                </c:pt>
                <c:pt idx="46">
                  <c:v>705.74283817112507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7ED-4DFE-8B1A-12B5BB400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668559"/>
        <c:axId val="1"/>
        <c:extLst/>
      </c:scatterChart>
      <c:valAx>
        <c:axId val="1649668559"/>
        <c:scaling>
          <c:orientation val="minMax"/>
          <c:max val="3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ha Ackerfläche</a:t>
                </a:r>
              </a:p>
            </c:rich>
          </c:tx>
          <c:layout>
            <c:manualLayout>
              <c:xMode val="edge"/>
              <c:yMode val="edge"/>
              <c:x val="0.50385342819599543"/>
              <c:y val="0.8350171534798560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4000"/>
          <c:min val="-5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EK</a:t>
                </a:r>
                <a:r>
                  <a:rPr lang="de-AT" baseline="0"/>
                  <a:t> LuF je ha in Euro</a:t>
                </a:r>
                <a:endParaRPr lang="de-AT"/>
              </a:p>
            </c:rich>
          </c:tx>
          <c:layout>
            <c:manualLayout>
              <c:xMode val="edge"/>
              <c:yMode val="edge"/>
              <c:x val="1.4959773653075834E-2"/>
              <c:y val="0.33534427608484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649668559"/>
        <c:crosses val="autoZero"/>
        <c:crossBetween val="midCat"/>
        <c:majorUnit val="800"/>
      </c:valAx>
    </c:plotArea>
    <c:legend>
      <c:legendPos val="r"/>
      <c:layout>
        <c:manualLayout>
          <c:xMode val="edge"/>
          <c:yMode val="edge"/>
          <c:x val="0.10266597508697262"/>
          <c:y val="0.8757946829066634"/>
          <c:w val="0.89733402491302738"/>
          <c:h val="0.12420531709333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28655583078704"/>
          <c:y val="5.3543312852096403E-2"/>
          <c:w val="0.80568312615566251"/>
          <c:h val="0.77299982749846718"/>
        </c:manualLayout>
      </c:layout>
      <c:scatterChart>
        <c:scatterStyle val="lineMarker"/>
        <c:varyColors val="0"/>
        <c:ser>
          <c:idx val="0"/>
          <c:order val="0"/>
          <c:tx>
            <c:strRef>
              <c:f>'Werte EK LuF je ha LF'!$B$3</c:f>
              <c:strCache>
                <c:ptCount val="1"/>
                <c:pt idx="0">
                  <c:v>EK LuF/ha LF - KONV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92D050"/>
              </a:solidFill>
              <a:ln>
                <a:noFill/>
              </a:ln>
            </c:spPr>
          </c:marker>
          <c:trendline>
            <c:spPr>
              <a:ln w="28575">
                <a:solidFill>
                  <a:srgbClr val="92D050"/>
                </a:solidFill>
              </a:ln>
            </c:spPr>
            <c:trendlineType val="linear"/>
            <c:dispRSqr val="0"/>
            <c:dispEq val="0"/>
          </c:trendline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LF'!$B$4:$B$168</c:f>
              <c:numCache>
                <c:formatCode>General</c:formatCode>
                <c:ptCount val="165"/>
                <c:pt idx="0">
                  <c:v>1059.9879999999998</c:v>
                </c:pt>
                <c:pt idx="1">
                  <c:v>717.61779430696618</c:v>
                </c:pt>
                <c:pt idx="2">
                  <c:v>1669.6932808211004</c:v>
                </c:pt>
                <c:pt idx="3">
                  <c:v>45.14453019590912</c:v>
                </c:pt>
                <c:pt idx="4">
                  <c:v>-44.634760360031066</c:v>
                </c:pt>
                <c:pt idx="5">
                  <c:v>1282.0529455630128</c:v>
                </c:pt>
                <c:pt idx="6">
                  <c:v>2187.7959529867926</c:v>
                </c:pt>
                <c:pt idx="7">
                  <c:v>597.27246814218643</c:v>
                </c:pt>
                <c:pt idx="8">
                  <c:v>593.74104705979653</c:v>
                </c:pt>
                <c:pt idx="9">
                  <c:v>407.69787332408691</c:v>
                </c:pt>
                <c:pt idx="10">
                  <c:v>384.07483682196715</c:v>
                </c:pt>
                <c:pt idx="11">
                  <c:v>2.6750720461095101</c:v>
                </c:pt>
                <c:pt idx="12">
                  <c:v>709.14919852034529</c:v>
                </c:pt>
                <c:pt idx="13">
                  <c:v>444.70929891463771</c:v>
                </c:pt>
                <c:pt idx="14">
                  <c:v>188.49146341463418</c:v>
                </c:pt>
                <c:pt idx="15">
                  <c:v>533.96220669890738</c:v>
                </c:pt>
                <c:pt idx="16">
                  <c:v>188.89679079408191</c:v>
                </c:pt>
                <c:pt idx="17">
                  <c:v>398.98569421382041</c:v>
                </c:pt>
                <c:pt idx="18">
                  <c:v>247.41213114754098</c:v>
                </c:pt>
                <c:pt idx="19">
                  <c:v>512.46436150293346</c:v>
                </c:pt>
                <c:pt idx="20">
                  <c:v>38.934174932371505</c:v>
                </c:pt>
                <c:pt idx="21">
                  <c:v>511.51446711074101</c:v>
                </c:pt>
                <c:pt idx="22">
                  <c:v>545.5049732211171</c:v>
                </c:pt>
                <c:pt idx="23">
                  <c:v>552.07136333985636</c:v>
                </c:pt>
                <c:pt idx="24">
                  <c:v>-99.28382795559726</c:v>
                </c:pt>
                <c:pt idx="25">
                  <c:v>547.48467721677969</c:v>
                </c:pt>
                <c:pt idx="26">
                  <c:v>522.66046606704822</c:v>
                </c:pt>
                <c:pt idx="27">
                  <c:v>869.35716661124047</c:v>
                </c:pt>
                <c:pt idx="28">
                  <c:v>239.28636191915376</c:v>
                </c:pt>
                <c:pt idx="29">
                  <c:v>680.00232685464005</c:v>
                </c:pt>
                <c:pt idx="30">
                  <c:v>-144.68271334792121</c:v>
                </c:pt>
                <c:pt idx="31">
                  <c:v>836.04694496605509</c:v>
                </c:pt>
                <c:pt idx="32">
                  <c:v>648.56320572844947</c:v>
                </c:pt>
                <c:pt idx="33">
                  <c:v>-150.99783348808415</c:v>
                </c:pt>
                <c:pt idx="34">
                  <c:v>750.29639380883987</c:v>
                </c:pt>
                <c:pt idx="35">
                  <c:v>291.77945945945947</c:v>
                </c:pt>
                <c:pt idx="36">
                  <c:v>864.27223719676545</c:v>
                </c:pt>
                <c:pt idx="37">
                  <c:v>228.00805477245268</c:v>
                </c:pt>
                <c:pt idx="38">
                  <c:v>979.0391545042778</c:v>
                </c:pt>
                <c:pt idx="39">
                  <c:v>124.59752120026091</c:v>
                </c:pt>
                <c:pt idx="40">
                  <c:v>405.23668842322229</c:v>
                </c:pt>
                <c:pt idx="41">
                  <c:v>270.06176470588241</c:v>
                </c:pt>
                <c:pt idx="42">
                  <c:v>491.02893252559016</c:v>
                </c:pt>
                <c:pt idx="43">
                  <c:v>402.58304347826089</c:v>
                </c:pt>
                <c:pt idx="44">
                  <c:v>322.91274415626003</c:v>
                </c:pt>
                <c:pt idx="45">
                  <c:v>390.2423822714681</c:v>
                </c:pt>
                <c:pt idx="46">
                  <c:v>192.22952510430829</c:v>
                </c:pt>
                <c:pt idx="47">
                  <c:v>361.89087421764589</c:v>
                </c:pt>
                <c:pt idx="48">
                  <c:v>80.52832912306026</c:v>
                </c:pt>
                <c:pt idx="49">
                  <c:v>28.963270963270961</c:v>
                </c:pt>
                <c:pt idx="50">
                  <c:v>676.84560616404951</c:v>
                </c:pt>
                <c:pt idx="51">
                  <c:v>262.02086743044191</c:v>
                </c:pt>
                <c:pt idx="52">
                  <c:v>296.86022343465834</c:v>
                </c:pt>
                <c:pt idx="53">
                  <c:v>137.5248363496342</c:v>
                </c:pt>
                <c:pt idx="54">
                  <c:v>1302.9665979381443</c:v>
                </c:pt>
                <c:pt idx="55">
                  <c:v>1175.9060513954132</c:v>
                </c:pt>
                <c:pt idx="56">
                  <c:v>76.937062937062933</c:v>
                </c:pt>
                <c:pt idx="57">
                  <c:v>-724.8567399887196</c:v>
                </c:pt>
                <c:pt idx="58">
                  <c:v>302.97501542257868</c:v>
                </c:pt>
                <c:pt idx="59">
                  <c:v>-683.99107755662317</c:v>
                </c:pt>
                <c:pt idx="60">
                  <c:v>-199.5137157107232</c:v>
                </c:pt>
                <c:pt idx="61">
                  <c:v>406.14679124661916</c:v>
                </c:pt>
                <c:pt idx="62">
                  <c:v>523.14053888548688</c:v>
                </c:pt>
                <c:pt idx="63">
                  <c:v>-157.05939675174014</c:v>
                </c:pt>
                <c:pt idx="64">
                  <c:v>2874.3746081504705</c:v>
                </c:pt>
                <c:pt idx="65">
                  <c:v>499.86483773837398</c:v>
                </c:pt>
                <c:pt idx="66">
                  <c:v>627.65746268656721</c:v>
                </c:pt>
                <c:pt idx="67">
                  <c:v>651.48661854525267</c:v>
                </c:pt>
                <c:pt idx="68">
                  <c:v>151.52529316520287</c:v>
                </c:pt>
                <c:pt idx="69">
                  <c:v>230.67831962397182</c:v>
                </c:pt>
                <c:pt idx="70">
                  <c:v>-64.467153284671539</c:v>
                </c:pt>
                <c:pt idx="71">
                  <c:v>-264.2592688955379</c:v>
                </c:pt>
                <c:pt idx="72">
                  <c:v>-32.241427086941457</c:v>
                </c:pt>
                <c:pt idx="73">
                  <c:v>943.21358405837759</c:v>
                </c:pt>
                <c:pt idx="74">
                  <c:v>252.52041205646699</c:v>
                </c:pt>
                <c:pt idx="75">
                  <c:v>512.62351354664702</c:v>
                </c:pt>
                <c:pt idx="76">
                  <c:v>665.21581116523043</c:v>
                </c:pt>
                <c:pt idx="77">
                  <c:v>414.12142605012355</c:v>
                </c:pt>
                <c:pt idx="78">
                  <c:v>320.38243123336287</c:v>
                </c:pt>
                <c:pt idx="79">
                  <c:v>280.82894286691754</c:v>
                </c:pt>
                <c:pt idx="80">
                  <c:v>138.67504990019958</c:v>
                </c:pt>
                <c:pt idx="81">
                  <c:v>18.985899214054552</c:v>
                </c:pt>
                <c:pt idx="82">
                  <c:v>550.61306868867086</c:v>
                </c:pt>
                <c:pt idx="83">
                  <c:v>1255.3415399867813</c:v>
                </c:pt>
                <c:pt idx="84">
                  <c:v>293.08938172043008</c:v>
                </c:pt>
                <c:pt idx="85">
                  <c:v>447.69371196754565</c:v>
                </c:pt>
                <c:pt idx="86">
                  <c:v>-142.24640135478407</c:v>
                </c:pt>
                <c:pt idx="87">
                  <c:v>516.23963890028722</c:v>
                </c:pt>
                <c:pt idx="88">
                  <c:v>795.68137595552457</c:v>
                </c:pt>
                <c:pt idx="89">
                  <c:v>506.37490134175221</c:v>
                </c:pt>
                <c:pt idx="90">
                  <c:v>1070.3674339300937</c:v>
                </c:pt>
                <c:pt idx="91">
                  <c:v>-245.19947506561681</c:v>
                </c:pt>
                <c:pt idx="92">
                  <c:v>382.95157571099156</c:v>
                </c:pt>
                <c:pt idx="93">
                  <c:v>1471.815282699122</c:v>
                </c:pt>
                <c:pt idx="94">
                  <c:v>945.31374460381551</c:v>
                </c:pt>
                <c:pt idx="95">
                  <c:v>594.62283044058745</c:v>
                </c:pt>
                <c:pt idx="96">
                  <c:v>775.03679852805885</c:v>
                </c:pt>
                <c:pt idx="97">
                  <c:v>404.77924653007273</c:v>
                </c:pt>
                <c:pt idx="98">
                  <c:v>208.45590510572458</c:v>
                </c:pt>
                <c:pt idx="99">
                  <c:v>282.49139811000725</c:v>
                </c:pt>
                <c:pt idx="100">
                  <c:v>119.9034282955094</c:v>
                </c:pt>
                <c:pt idx="101">
                  <c:v>252.5924982634869</c:v>
                </c:pt>
                <c:pt idx="102">
                  <c:v>315.95301507537692</c:v>
                </c:pt>
                <c:pt idx="103">
                  <c:v>-896.42507145773789</c:v>
                </c:pt>
                <c:pt idx="104">
                  <c:v>813.40900473933641</c:v>
                </c:pt>
                <c:pt idx="105">
                  <c:v>2375.4336252790658</c:v>
                </c:pt>
                <c:pt idx="106">
                  <c:v>392.3180623357116</c:v>
                </c:pt>
                <c:pt idx="107">
                  <c:v>684.94303608708617</c:v>
                </c:pt>
                <c:pt idx="108">
                  <c:v>1316.1579754601228</c:v>
                </c:pt>
                <c:pt idx="109">
                  <c:v>1.0418118466898956</c:v>
                </c:pt>
                <c:pt idx="110">
                  <c:v>3765.5507325013564</c:v>
                </c:pt>
                <c:pt idx="111">
                  <c:v>1104.5276073619632</c:v>
                </c:pt>
                <c:pt idx="112">
                  <c:v>733.9833593343734</c:v>
                </c:pt>
                <c:pt idx="113">
                  <c:v>198.91174270755423</c:v>
                </c:pt>
                <c:pt idx="114">
                  <c:v>648.13739042481461</c:v>
                </c:pt>
                <c:pt idx="115">
                  <c:v>1001.3191023535851</c:v>
                </c:pt>
                <c:pt idx="116">
                  <c:v>-753.02245508982037</c:v>
                </c:pt>
                <c:pt idx="117">
                  <c:v>-2971.1228545618792</c:v>
                </c:pt>
                <c:pt idx="118">
                  <c:v>844.91809130189745</c:v>
                </c:pt>
                <c:pt idx="119">
                  <c:v>-260.59362047215711</c:v>
                </c:pt>
                <c:pt idx="120">
                  <c:v>1125.6258896797153</c:v>
                </c:pt>
                <c:pt idx="121">
                  <c:v>141.34416337897423</c:v>
                </c:pt>
                <c:pt idx="122">
                  <c:v>-407.76072607260727</c:v>
                </c:pt>
                <c:pt idx="123">
                  <c:v>520.15103113627174</c:v>
                </c:pt>
                <c:pt idx="124">
                  <c:v>989.36691176470595</c:v>
                </c:pt>
                <c:pt idx="125">
                  <c:v>2250.5161728730636</c:v>
                </c:pt>
                <c:pt idx="126">
                  <c:v>177.98807947019867</c:v>
                </c:pt>
                <c:pt idx="127">
                  <c:v>607.78636959370908</c:v>
                </c:pt>
                <c:pt idx="128">
                  <c:v>-802.69477234401347</c:v>
                </c:pt>
                <c:pt idx="129">
                  <c:v>184.04147270418957</c:v>
                </c:pt>
                <c:pt idx="130">
                  <c:v>-248.63425076452597</c:v>
                </c:pt>
                <c:pt idx="131">
                  <c:v>813.51826963460735</c:v>
                </c:pt>
                <c:pt idx="132">
                  <c:v>-417.66747455162385</c:v>
                </c:pt>
                <c:pt idx="133">
                  <c:v>90.006320224719104</c:v>
                </c:pt>
                <c:pt idx="134">
                  <c:v>298.11068702290078</c:v>
                </c:pt>
                <c:pt idx="135">
                  <c:v>-95.728195488721795</c:v>
                </c:pt>
                <c:pt idx="136">
                  <c:v>620.13725197672682</c:v>
                </c:pt>
                <c:pt idx="137">
                  <c:v>189.57864632983794</c:v>
                </c:pt>
                <c:pt idx="138">
                  <c:v>-654.78974184782601</c:v>
                </c:pt>
                <c:pt idx="139">
                  <c:v>453.34043040293039</c:v>
                </c:pt>
                <c:pt idx="140">
                  <c:v>526.02861455667119</c:v>
                </c:pt>
                <c:pt idx="141">
                  <c:v>336.50667980052941</c:v>
                </c:pt>
                <c:pt idx="142">
                  <c:v>250.53673708920186</c:v>
                </c:pt>
                <c:pt idx="143">
                  <c:v>595.98150860490659</c:v>
                </c:pt>
                <c:pt idx="144">
                  <c:v>7.0304726368159214</c:v>
                </c:pt>
                <c:pt idx="145">
                  <c:v>130.92243465634076</c:v>
                </c:pt>
                <c:pt idx="146">
                  <c:v>610.57760438633488</c:v>
                </c:pt>
                <c:pt idx="147">
                  <c:v>231.56801036348398</c:v>
                </c:pt>
                <c:pt idx="148">
                  <c:v>535.78385416666663</c:v>
                </c:pt>
                <c:pt idx="149">
                  <c:v>153.53339593849043</c:v>
                </c:pt>
                <c:pt idx="150">
                  <c:v>593.60427429965023</c:v>
                </c:pt>
                <c:pt idx="151">
                  <c:v>263.55165536497805</c:v>
                </c:pt>
                <c:pt idx="152">
                  <c:v>799.67080410145707</c:v>
                </c:pt>
                <c:pt idx="153">
                  <c:v>538.2759310930486</c:v>
                </c:pt>
                <c:pt idx="154">
                  <c:v>125.39022881880025</c:v>
                </c:pt>
                <c:pt idx="155">
                  <c:v>1288.1485773142783</c:v>
                </c:pt>
                <c:pt idx="156">
                  <c:v>344.82911441101794</c:v>
                </c:pt>
                <c:pt idx="157">
                  <c:v>11.895672664952869</c:v>
                </c:pt>
                <c:pt idx="158">
                  <c:v>315.73255319148939</c:v>
                </c:pt>
                <c:pt idx="159">
                  <c:v>-2.904808971678388</c:v>
                </c:pt>
                <c:pt idx="160">
                  <c:v>330.62522741055182</c:v>
                </c:pt>
                <c:pt idx="161">
                  <c:v>10.117901679892817</c:v>
                </c:pt>
                <c:pt idx="162">
                  <c:v>68.271725471242149</c:v>
                </c:pt>
                <c:pt idx="163">
                  <c:v>296.34982801751096</c:v>
                </c:pt>
                <c:pt idx="164">
                  <c:v>951.0897106659819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7ED-4DFE-8B1A-12B5BB400C56}"/>
            </c:ext>
          </c:extLst>
        </c:ser>
        <c:ser>
          <c:idx val="4"/>
          <c:order val="1"/>
          <c:tx>
            <c:strRef>
              <c:f>'Werte EK LuF je ha LF'!$D$3</c:f>
              <c:strCache>
                <c:ptCount val="1"/>
                <c:pt idx="0">
                  <c:v>EK LuF/ha LF - BIO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4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trendline>
            <c:spPr>
              <a:ln w="28575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LF'!$D$4:$D$168</c:f>
              <c:numCache>
                <c:formatCode>General</c:formatCode>
                <c:ptCount val="165"/>
                <c:pt idx="0">
                  <c:v>1532.2696874573496</c:v>
                </c:pt>
                <c:pt idx="1">
                  <c:v>1521.5246075145528</c:v>
                </c:pt>
                <c:pt idx="2">
                  <c:v>1063.9196544980443</c:v>
                </c:pt>
                <c:pt idx="3">
                  <c:v>1718.0123111359821</c:v>
                </c:pt>
                <c:pt idx="4">
                  <c:v>975.87288135593224</c:v>
                </c:pt>
                <c:pt idx="5">
                  <c:v>459.57553688141928</c:v>
                </c:pt>
                <c:pt idx="6">
                  <c:v>485.54864758918075</c:v>
                </c:pt>
                <c:pt idx="7">
                  <c:v>302.90480167014613</c:v>
                </c:pt>
                <c:pt idx="8">
                  <c:v>-447.65745501285346</c:v>
                </c:pt>
                <c:pt idx="9">
                  <c:v>-101.28442906574395</c:v>
                </c:pt>
                <c:pt idx="10">
                  <c:v>267.65270061025592</c:v>
                </c:pt>
                <c:pt idx="11">
                  <c:v>2098.2726909236303</c:v>
                </c:pt>
                <c:pt idx="12">
                  <c:v>-167.56326369728023</c:v>
                </c:pt>
                <c:pt idx="13">
                  <c:v>792.95114213197974</c:v>
                </c:pt>
                <c:pt idx="14">
                  <c:v>1433.8718820861677</c:v>
                </c:pt>
                <c:pt idx="15">
                  <c:v>2870.9969428309382</c:v>
                </c:pt>
                <c:pt idx="16">
                  <c:v>501.25756041093916</c:v>
                </c:pt>
                <c:pt idx="17">
                  <c:v>824.37681926435573</c:v>
                </c:pt>
                <c:pt idx="18">
                  <c:v>-45.230701561469097</c:v>
                </c:pt>
                <c:pt idx="19">
                  <c:v>336.76293375394323</c:v>
                </c:pt>
                <c:pt idx="20">
                  <c:v>1166.6271865889212</c:v>
                </c:pt>
                <c:pt idx="21">
                  <c:v>63.940059162385175</c:v>
                </c:pt>
                <c:pt idx="22">
                  <c:v>-569.89045383411576</c:v>
                </c:pt>
                <c:pt idx="23">
                  <c:v>403.13481828839394</c:v>
                </c:pt>
                <c:pt idx="24">
                  <c:v>1178.0997782705101</c:v>
                </c:pt>
                <c:pt idx="25">
                  <c:v>393.07936507936512</c:v>
                </c:pt>
                <c:pt idx="26">
                  <c:v>1435.3903451855695</c:v>
                </c:pt>
                <c:pt idx="27">
                  <c:v>720.25586854460084</c:v>
                </c:pt>
                <c:pt idx="28">
                  <c:v>260.25186889016675</c:v>
                </c:pt>
                <c:pt idx="29">
                  <c:v>405.70136144049189</c:v>
                </c:pt>
                <c:pt idx="30">
                  <c:v>253.05727611940299</c:v>
                </c:pt>
                <c:pt idx="31">
                  <c:v>137.62466749423655</c:v>
                </c:pt>
                <c:pt idx="32">
                  <c:v>507.81169619024502</c:v>
                </c:pt>
                <c:pt idx="33">
                  <c:v>-592.72285278671859</c:v>
                </c:pt>
                <c:pt idx="34">
                  <c:v>740.48044879845929</c:v>
                </c:pt>
                <c:pt idx="35">
                  <c:v>481.89176570458409</c:v>
                </c:pt>
                <c:pt idx="36">
                  <c:v>853.46956260333684</c:v>
                </c:pt>
                <c:pt idx="37">
                  <c:v>530.22828335056874</c:v>
                </c:pt>
                <c:pt idx="38">
                  <c:v>688.02100377595968</c:v>
                </c:pt>
                <c:pt idx="39">
                  <c:v>289.84250330875403</c:v>
                </c:pt>
                <c:pt idx="40">
                  <c:v>361.73022783340593</c:v>
                </c:pt>
                <c:pt idx="41">
                  <c:v>591.18758057584876</c:v>
                </c:pt>
                <c:pt idx="42">
                  <c:v>664.96947595894096</c:v>
                </c:pt>
                <c:pt idx="43">
                  <c:v>449.67422680412369</c:v>
                </c:pt>
                <c:pt idx="44">
                  <c:v>450.44033613445373</c:v>
                </c:pt>
                <c:pt idx="45">
                  <c:v>709.36596239581309</c:v>
                </c:pt>
                <c:pt idx="46">
                  <c:v>705.74283817112507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57ED-4DFE-8B1A-12B5BB400C56}"/>
            </c:ext>
          </c:extLst>
        </c:ser>
        <c:ser>
          <c:idx val="2"/>
          <c:order val="2"/>
          <c:tx>
            <c:strRef>
              <c:f>'Werte EK LuF je ha LF'!$F$3</c:f>
              <c:strCache>
                <c:ptCount val="1"/>
                <c:pt idx="0">
                  <c:v>MW EK LuF/ha LF - KONV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tx2"/>
              </a:solidFill>
            </c:spPr>
          </c:marker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LF'!$F$4:$F$168</c:f>
              <c:numCache>
                <c:formatCode>General</c:formatCode>
                <c:ptCount val="165"/>
                <c:pt idx="0" formatCode="#,##0">
                  <c:v>422.71830583230894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7ED-4DFE-8B1A-12B5BB400C56}"/>
            </c:ext>
          </c:extLst>
        </c:ser>
        <c:ser>
          <c:idx val="3"/>
          <c:order val="3"/>
          <c:tx>
            <c:strRef>
              <c:f>'Werte EK LuF je ha LF'!$H$3</c:f>
              <c:strCache>
                <c:ptCount val="1"/>
                <c:pt idx="0">
                  <c:v>MW EK LuF/ha LF - BIO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6"/>
            <c:spPr>
              <a:solidFill>
                <a:srgbClr val="FF0000"/>
              </a:solidFill>
            </c:spPr>
          </c:marker>
          <c:xVal>
            <c:numRef>
              <c:f>'Werte EK LuF je ha LF'!$A$4:$A$168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je ha LF'!$H$4:$H$168</c:f>
              <c:numCache>
                <c:formatCode>General</c:formatCode>
                <c:ptCount val="165"/>
                <c:pt idx="0" formatCode="#,##0">
                  <c:v>633.62644644950956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57ED-4DFE-8B1A-12B5BB400C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668559"/>
        <c:axId val="1"/>
        <c:extLst/>
      </c:scatterChart>
      <c:valAx>
        <c:axId val="1649668559"/>
        <c:scaling>
          <c:orientation val="minMax"/>
          <c:max val="3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ha Ackerfläche</a:t>
                </a:r>
              </a:p>
            </c:rich>
          </c:tx>
          <c:layout>
            <c:manualLayout>
              <c:xMode val="edge"/>
              <c:yMode val="edge"/>
              <c:x val="0.50385342819599543"/>
              <c:y val="0.8350171534798560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4000"/>
          <c:min val="-5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EK</a:t>
                </a:r>
                <a:r>
                  <a:rPr lang="de-AT" baseline="0"/>
                  <a:t> LuF je ha in Euro</a:t>
                </a:r>
                <a:endParaRPr lang="de-AT"/>
              </a:p>
            </c:rich>
          </c:tx>
          <c:layout>
            <c:manualLayout>
              <c:xMode val="edge"/>
              <c:yMode val="edge"/>
              <c:x val="1.4959773653075834E-2"/>
              <c:y val="0.33534427608484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649668559"/>
        <c:crosses val="autoZero"/>
        <c:crossBetween val="midCat"/>
        <c:majorUnit val="800"/>
      </c:valAx>
    </c:plotArea>
    <c:legend>
      <c:legendPos val="r"/>
      <c:layout>
        <c:manualLayout>
          <c:xMode val="edge"/>
          <c:yMode val="edge"/>
          <c:x val="0.10266597508697262"/>
          <c:y val="0.8757946829066634"/>
          <c:w val="0.89733402491302738"/>
          <c:h val="0.12420531709333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28655583078704"/>
          <c:y val="5.6278355881645419E-2"/>
          <c:w val="0.80568312615566251"/>
          <c:h val="0.77026478446891822"/>
        </c:manualLayout>
      </c:layout>
      <c:scatterChart>
        <c:scatterStyle val="lineMarker"/>
        <c:varyColors val="0"/>
        <c:ser>
          <c:idx val="0"/>
          <c:order val="0"/>
          <c:tx>
            <c:strRef>
              <c:f>'Werte EK LuF + PA je bAK'!$B$3</c:f>
              <c:strCache>
                <c:ptCount val="1"/>
                <c:pt idx="0">
                  <c:v>EK LuF + PA (je bAK) - konv.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4"/>
            <c:spPr>
              <a:solidFill>
                <a:srgbClr val="92D050"/>
              </a:solidFill>
              <a:ln>
                <a:noFill/>
              </a:ln>
            </c:spPr>
          </c:marker>
          <c:trendline>
            <c:spPr>
              <a:ln w="28575">
                <a:solidFill>
                  <a:srgbClr val="92D050"/>
                </a:solidFill>
              </a:ln>
            </c:spPr>
            <c:trendlineType val="linear"/>
            <c:dispRSqr val="0"/>
            <c:dispEq val="0"/>
          </c:trendline>
          <c:xVal>
            <c:numRef>
              <c:f>'Werte EK LuF + PA je bAK'!$A$4:$A$168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+ PA je bAK'!$B$4:$B$168</c:f>
              <c:numCache>
                <c:formatCode>General</c:formatCode>
                <c:ptCount val="165"/>
                <c:pt idx="0">
                  <c:v>87843.918367346894</c:v>
                </c:pt>
                <c:pt idx="1">
                  <c:v>63846.405063291102</c:v>
                </c:pt>
                <c:pt idx="2">
                  <c:v>54421.2</c:v>
                </c:pt>
                <c:pt idx="3">
                  <c:v>4743.9751773049602</c:v>
                </c:pt>
                <c:pt idx="4">
                  <c:v>23083.0438596491</c:v>
                </c:pt>
                <c:pt idx="5">
                  <c:v>80791.764705882306</c:v>
                </c:pt>
                <c:pt idx="6">
                  <c:v>180558.8</c:v>
                </c:pt>
                <c:pt idx="7">
                  <c:v>46842.9634146342</c:v>
                </c:pt>
                <c:pt idx="8">
                  <c:v>28042.66796875</c:v>
                </c:pt>
                <c:pt idx="9">
                  <c:v>36177.160000000003</c:v>
                </c:pt>
                <c:pt idx="10">
                  <c:v>29255.131944444402</c:v>
                </c:pt>
                <c:pt idx="11">
                  <c:v>285.61538461538498</c:v>
                </c:pt>
                <c:pt idx="12">
                  <c:v>111740.883495146</c:v>
                </c:pt>
                <c:pt idx="13">
                  <c:v>27902.098159509202</c:v>
                </c:pt>
                <c:pt idx="14">
                  <c:v>8832.1714285714297</c:v>
                </c:pt>
                <c:pt idx="15">
                  <c:v>35279.420118343201</c:v>
                </c:pt>
                <c:pt idx="16">
                  <c:v>23964.690265486701</c:v>
                </c:pt>
                <c:pt idx="17">
                  <c:v>48807.171875</c:v>
                </c:pt>
                <c:pt idx="18">
                  <c:v>13297.912280701799</c:v>
                </c:pt>
                <c:pt idx="19">
                  <c:v>33864.650406504101</c:v>
                </c:pt>
                <c:pt idx="20">
                  <c:v>3889.9099099099099</c:v>
                </c:pt>
                <c:pt idx="21">
                  <c:v>43880.633928571398</c:v>
                </c:pt>
                <c:pt idx="22">
                  <c:v>57038</c:v>
                </c:pt>
                <c:pt idx="23">
                  <c:v>44779.121693121699</c:v>
                </c:pt>
                <c:pt idx="24">
                  <c:v>6349.2788671024</c:v>
                </c:pt>
                <c:pt idx="25">
                  <c:v>44031.040404040403</c:v>
                </c:pt>
                <c:pt idx="26">
                  <c:v>22240.458333333299</c:v>
                </c:pt>
                <c:pt idx="27">
                  <c:v>32302.345679012298</c:v>
                </c:pt>
                <c:pt idx="28">
                  <c:v>15080.738095238101</c:v>
                </c:pt>
                <c:pt idx="29">
                  <c:v>48706.833333333299</c:v>
                </c:pt>
                <c:pt idx="30">
                  <c:v>-2543.0769230769201</c:v>
                </c:pt>
                <c:pt idx="31">
                  <c:v>53102.283185840701</c:v>
                </c:pt>
                <c:pt idx="32">
                  <c:v>78497.766666666706</c:v>
                </c:pt>
                <c:pt idx="33">
                  <c:v>-13552.0555555556</c:v>
                </c:pt>
                <c:pt idx="34">
                  <c:v>113303.795180723</c:v>
                </c:pt>
                <c:pt idx="35">
                  <c:v>35203.826086956498</c:v>
                </c:pt>
                <c:pt idx="36">
                  <c:v>19490.754966887402</c:v>
                </c:pt>
                <c:pt idx="37">
                  <c:v>20968.296296296299</c:v>
                </c:pt>
                <c:pt idx="38">
                  <c:v>118618.951219512</c:v>
                </c:pt>
                <c:pt idx="39">
                  <c:v>26345.931034482801</c:v>
                </c:pt>
                <c:pt idx="40">
                  <c:v>21644.844036697199</c:v>
                </c:pt>
                <c:pt idx="41">
                  <c:v>32407.411764705899</c:v>
                </c:pt>
                <c:pt idx="42">
                  <c:v>51491.25</c:v>
                </c:pt>
                <c:pt idx="43">
                  <c:v>33069.321428571398</c:v>
                </c:pt>
                <c:pt idx="44">
                  <c:v>44820.288888888899</c:v>
                </c:pt>
                <c:pt idx="45">
                  <c:v>40250.714285714297</c:v>
                </c:pt>
                <c:pt idx="46">
                  <c:v>44079.978723404303</c:v>
                </c:pt>
                <c:pt idx="47">
                  <c:v>26718.6397058824</c:v>
                </c:pt>
                <c:pt idx="48">
                  <c:v>11744.4210526316</c:v>
                </c:pt>
                <c:pt idx="49">
                  <c:v>2708.87037037037</c:v>
                </c:pt>
                <c:pt idx="50">
                  <c:v>34525.860696517397</c:v>
                </c:pt>
                <c:pt idx="51">
                  <c:v>18561.7101449275</c:v>
                </c:pt>
                <c:pt idx="52">
                  <c:v>13442.529411764701</c:v>
                </c:pt>
                <c:pt idx="53">
                  <c:v>17857.599999999999</c:v>
                </c:pt>
                <c:pt idx="54">
                  <c:v>33975.204301075297</c:v>
                </c:pt>
                <c:pt idx="55">
                  <c:v>51272.337349397603</c:v>
                </c:pt>
                <c:pt idx="56">
                  <c:v>3960.72</c:v>
                </c:pt>
                <c:pt idx="57">
                  <c:v>-31677.638888888901</c:v>
                </c:pt>
                <c:pt idx="58">
                  <c:v>21827.666666666701</c:v>
                </c:pt>
                <c:pt idx="59">
                  <c:v>-27682.638888888901</c:v>
                </c:pt>
                <c:pt idx="60">
                  <c:v>-21133.396226415101</c:v>
                </c:pt>
                <c:pt idx="61">
                  <c:v>20647.487499999999</c:v>
                </c:pt>
                <c:pt idx="62">
                  <c:v>50252.264705882299</c:v>
                </c:pt>
                <c:pt idx="63">
                  <c:v>-5548.5737704918001</c:v>
                </c:pt>
                <c:pt idx="64">
                  <c:v>168243.211009174</c:v>
                </c:pt>
                <c:pt idx="65">
                  <c:v>56380.981132075503</c:v>
                </c:pt>
                <c:pt idx="66">
                  <c:v>41027.365853658499</c:v>
                </c:pt>
                <c:pt idx="67">
                  <c:v>50574.456896551703</c:v>
                </c:pt>
                <c:pt idx="68">
                  <c:v>38602.962500000001</c:v>
                </c:pt>
                <c:pt idx="69">
                  <c:v>18261.1395348837</c:v>
                </c:pt>
                <c:pt idx="70">
                  <c:v>-2387.0270270270298</c:v>
                </c:pt>
                <c:pt idx="71">
                  <c:v>-46167.2954545455</c:v>
                </c:pt>
                <c:pt idx="72">
                  <c:v>-1959.6</c:v>
                </c:pt>
                <c:pt idx="73">
                  <c:v>72049.329787234004</c:v>
                </c:pt>
                <c:pt idx="74">
                  <c:v>17417.2631578947</c:v>
                </c:pt>
                <c:pt idx="75">
                  <c:v>67443.064516129001</c:v>
                </c:pt>
                <c:pt idx="76">
                  <c:v>42272.880952380998</c:v>
                </c:pt>
                <c:pt idx="77">
                  <c:v>12615.118279569901</c:v>
                </c:pt>
                <c:pt idx="78">
                  <c:v>32824.636363636397</c:v>
                </c:pt>
                <c:pt idx="79">
                  <c:v>17652.967741935499</c:v>
                </c:pt>
                <c:pt idx="80">
                  <c:v>8684.5249999999996</c:v>
                </c:pt>
                <c:pt idx="81">
                  <c:v>2649.4516129032299</c:v>
                </c:pt>
                <c:pt idx="82">
                  <c:v>39503.184000000001</c:v>
                </c:pt>
                <c:pt idx="83">
                  <c:v>108533.24285714301</c:v>
                </c:pt>
                <c:pt idx="84">
                  <c:v>12342.9339622642</c:v>
                </c:pt>
                <c:pt idx="85">
                  <c:v>23408.9545454545</c:v>
                </c:pt>
                <c:pt idx="86">
                  <c:v>-4732.1971830985904</c:v>
                </c:pt>
                <c:pt idx="87">
                  <c:v>40583.096774193597</c:v>
                </c:pt>
                <c:pt idx="88">
                  <c:v>27926.4756097561</c:v>
                </c:pt>
                <c:pt idx="89">
                  <c:v>98704.1538461538</c:v>
                </c:pt>
                <c:pt idx="90">
                  <c:v>35120.027972028001</c:v>
                </c:pt>
                <c:pt idx="91">
                  <c:v>-17380.651162790698</c:v>
                </c:pt>
                <c:pt idx="92">
                  <c:v>31138.75</c:v>
                </c:pt>
                <c:pt idx="93">
                  <c:v>48007.804020100499</c:v>
                </c:pt>
                <c:pt idx="94">
                  <c:v>80813.071428571406</c:v>
                </c:pt>
                <c:pt idx="95">
                  <c:v>37114.375</c:v>
                </c:pt>
                <c:pt idx="96">
                  <c:v>31202.407407407401</c:v>
                </c:pt>
                <c:pt idx="97">
                  <c:v>28485.162790697701</c:v>
                </c:pt>
                <c:pt idx="98">
                  <c:v>7217.7857142857101</c:v>
                </c:pt>
                <c:pt idx="99">
                  <c:v>41637.214285714297</c:v>
                </c:pt>
                <c:pt idx="100">
                  <c:v>55182.222222222197</c:v>
                </c:pt>
                <c:pt idx="101">
                  <c:v>12121.6333333333</c:v>
                </c:pt>
                <c:pt idx="102">
                  <c:v>19346.0461538462</c:v>
                </c:pt>
                <c:pt idx="103">
                  <c:v>-104540.238095238</c:v>
                </c:pt>
                <c:pt idx="104">
                  <c:v>149242.869565217</c:v>
                </c:pt>
                <c:pt idx="105">
                  <c:v>76420.718232044193</c:v>
                </c:pt>
                <c:pt idx="106">
                  <c:v>34824.766666666699</c:v>
                </c:pt>
                <c:pt idx="107">
                  <c:v>143538.375</c:v>
                </c:pt>
                <c:pt idx="108">
                  <c:v>110727.096774194</c:v>
                </c:pt>
                <c:pt idx="109">
                  <c:v>66.4444444444444</c:v>
                </c:pt>
                <c:pt idx="110">
                  <c:v>134602.08805031399</c:v>
                </c:pt>
                <c:pt idx="111">
                  <c:v>20830.8429752066</c:v>
                </c:pt>
                <c:pt idx="112">
                  <c:v>23138.524590163899</c:v>
                </c:pt>
                <c:pt idx="113">
                  <c:v>12664.0476190476</c:v>
                </c:pt>
                <c:pt idx="114">
                  <c:v>28088.711111111101</c:v>
                </c:pt>
                <c:pt idx="115">
                  <c:v>79539.565217391297</c:v>
                </c:pt>
                <c:pt idx="116">
                  <c:v>-24049.7073170732</c:v>
                </c:pt>
                <c:pt idx="117">
                  <c:v>-30738.626168224298</c:v>
                </c:pt>
                <c:pt idx="118">
                  <c:v>149916.63333333301</c:v>
                </c:pt>
                <c:pt idx="119">
                  <c:v>1308.0674157303399</c:v>
                </c:pt>
                <c:pt idx="120">
                  <c:v>20670.921875</c:v>
                </c:pt>
                <c:pt idx="121">
                  <c:v>3274.4731182795699</c:v>
                </c:pt>
                <c:pt idx="122">
                  <c:v>-18532.724999999999</c:v>
                </c:pt>
                <c:pt idx="123">
                  <c:v>31373.987804878001</c:v>
                </c:pt>
                <c:pt idx="124">
                  <c:v>36770.146153846203</c:v>
                </c:pt>
                <c:pt idx="125">
                  <c:v>47506.463687150797</c:v>
                </c:pt>
                <c:pt idx="126">
                  <c:v>3981.6592592592601</c:v>
                </c:pt>
                <c:pt idx="127">
                  <c:v>19063.004807692301</c:v>
                </c:pt>
                <c:pt idx="128">
                  <c:v>-9519.9599999999991</c:v>
                </c:pt>
                <c:pt idx="129">
                  <c:v>12080.277777777799</c:v>
                </c:pt>
                <c:pt idx="130">
                  <c:v>-22584.277777777799</c:v>
                </c:pt>
                <c:pt idx="131">
                  <c:v>17450.333333333299</c:v>
                </c:pt>
                <c:pt idx="132">
                  <c:v>-4923.70285714286</c:v>
                </c:pt>
                <c:pt idx="133">
                  <c:v>4747</c:v>
                </c:pt>
                <c:pt idx="134">
                  <c:v>3124.2</c:v>
                </c:pt>
                <c:pt idx="135">
                  <c:v>-3274.80303030303</c:v>
                </c:pt>
                <c:pt idx="136">
                  <c:v>38488.703703703701</c:v>
                </c:pt>
                <c:pt idx="137">
                  <c:v>4850.4390243902399</c:v>
                </c:pt>
                <c:pt idx="138">
                  <c:v>-34423.232142857101</c:v>
                </c:pt>
                <c:pt idx="139">
                  <c:v>52805.093333333301</c:v>
                </c:pt>
                <c:pt idx="140">
                  <c:v>70930.070796460204</c:v>
                </c:pt>
                <c:pt idx="141">
                  <c:v>50609.981481481504</c:v>
                </c:pt>
                <c:pt idx="142">
                  <c:v>21345.73</c:v>
                </c:pt>
                <c:pt idx="143">
                  <c:v>43583.213333333297</c:v>
                </c:pt>
                <c:pt idx="144">
                  <c:v>753.66666666666697</c:v>
                </c:pt>
                <c:pt idx="145">
                  <c:v>13357.320987654301</c:v>
                </c:pt>
                <c:pt idx="146">
                  <c:v>39126.472972973002</c:v>
                </c:pt>
                <c:pt idx="147">
                  <c:v>40649.170731707301</c:v>
                </c:pt>
                <c:pt idx="148">
                  <c:v>21945.706666666701</c:v>
                </c:pt>
                <c:pt idx="149">
                  <c:v>12223.841121495299</c:v>
                </c:pt>
                <c:pt idx="150">
                  <c:v>49709.958115183297</c:v>
                </c:pt>
                <c:pt idx="151">
                  <c:v>25287.9523809524</c:v>
                </c:pt>
                <c:pt idx="152">
                  <c:v>38994.473684210498</c:v>
                </c:pt>
                <c:pt idx="153">
                  <c:v>63385.835714285698</c:v>
                </c:pt>
                <c:pt idx="154">
                  <c:v>27919.804878048799</c:v>
                </c:pt>
                <c:pt idx="155">
                  <c:v>46106.221198156702</c:v>
                </c:pt>
                <c:pt idx="156">
                  <c:v>20188.036036035999</c:v>
                </c:pt>
                <c:pt idx="157">
                  <c:v>874.47244094488201</c:v>
                </c:pt>
                <c:pt idx="158">
                  <c:v>59828.1960784314</c:v>
                </c:pt>
                <c:pt idx="159">
                  <c:v>20585.9618644068</c:v>
                </c:pt>
                <c:pt idx="160">
                  <c:v>42667.904347826101</c:v>
                </c:pt>
                <c:pt idx="161">
                  <c:v>1141.55813953488</c:v>
                </c:pt>
                <c:pt idx="162">
                  <c:v>12611.982142857099</c:v>
                </c:pt>
                <c:pt idx="163">
                  <c:v>58321.646153846203</c:v>
                </c:pt>
                <c:pt idx="164">
                  <c:v>76698.960000000006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A6-40CF-AD03-7480E30489DE}"/>
            </c:ext>
          </c:extLst>
        </c:ser>
        <c:ser>
          <c:idx val="1"/>
          <c:order val="1"/>
          <c:tx>
            <c:strRef>
              <c:f>'Werte EK LuF + PA je bAK'!$D$3</c:f>
              <c:strCache>
                <c:ptCount val="1"/>
                <c:pt idx="0">
                  <c:v>EK LuF + PA (je bAK) - bio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4"/>
            <c:spPr>
              <a:solidFill>
                <a:schemeClr val="accent2"/>
              </a:solidFill>
            </c:spPr>
          </c:marker>
          <c:trendline>
            <c:spPr>
              <a:ln w="28575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xVal>
            <c:numRef>
              <c:f>'Werte EK LuF + PA je bAK'!$A$4:$A$168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+ PA je bAK'!$D$4:$D$168</c:f>
              <c:numCache>
                <c:formatCode>General</c:formatCode>
                <c:ptCount val="165"/>
                <c:pt idx="0">
                  <c:v>103953.148148148</c:v>
                </c:pt>
                <c:pt idx="1">
                  <c:v>58416.235000000001</c:v>
                </c:pt>
                <c:pt idx="2">
                  <c:v>100434.01538461501</c:v>
                </c:pt>
                <c:pt idx="3">
                  <c:v>110967.036144578</c:v>
                </c:pt>
                <c:pt idx="4">
                  <c:v>53960.722222222197</c:v>
                </c:pt>
                <c:pt idx="5">
                  <c:v>45574.574074074102</c:v>
                </c:pt>
                <c:pt idx="6">
                  <c:v>28383.320754716999</c:v>
                </c:pt>
                <c:pt idx="7">
                  <c:v>25713.6162790698</c:v>
                </c:pt>
                <c:pt idx="8">
                  <c:v>-13657.9411764706</c:v>
                </c:pt>
                <c:pt idx="9">
                  <c:v>-2567.6491228070199</c:v>
                </c:pt>
                <c:pt idx="10">
                  <c:v>45069.9714285714</c:v>
                </c:pt>
                <c:pt idx="11">
                  <c:v>117927.640449438</c:v>
                </c:pt>
                <c:pt idx="12">
                  <c:v>-11187.052631578899</c:v>
                </c:pt>
                <c:pt idx="13">
                  <c:v>51007.795918367301</c:v>
                </c:pt>
                <c:pt idx="14">
                  <c:v>55225.982532751099</c:v>
                </c:pt>
                <c:pt idx="15">
                  <c:v>72238.7</c:v>
                </c:pt>
                <c:pt idx="16">
                  <c:v>51321.348148148201</c:v>
                </c:pt>
                <c:pt idx="17">
                  <c:v>78868.860759493706</c:v>
                </c:pt>
                <c:pt idx="18">
                  <c:v>-3608.14035087719</c:v>
                </c:pt>
                <c:pt idx="19">
                  <c:v>21350.77</c:v>
                </c:pt>
                <c:pt idx="20">
                  <c:v>59008.755760368702</c:v>
                </c:pt>
                <c:pt idx="21">
                  <c:v>4415.9892473118298</c:v>
                </c:pt>
                <c:pt idx="22">
                  <c:v>-21849.599999999999</c:v>
                </c:pt>
                <c:pt idx="23">
                  <c:v>35089.183673469401</c:v>
                </c:pt>
                <c:pt idx="24">
                  <c:v>61306.5</c:v>
                </c:pt>
                <c:pt idx="25">
                  <c:v>23196.6582278481</c:v>
                </c:pt>
                <c:pt idx="26">
                  <c:v>50277.809090909097</c:v>
                </c:pt>
                <c:pt idx="27">
                  <c:v>51092.123076923097</c:v>
                </c:pt>
                <c:pt idx="28">
                  <c:v>6754.8955223880603</c:v>
                </c:pt>
                <c:pt idx="29">
                  <c:v>14276.6363636364</c:v>
                </c:pt>
                <c:pt idx="30">
                  <c:v>14905.3516483516</c:v>
                </c:pt>
                <c:pt idx="31">
                  <c:v>12221.503937007899</c:v>
                </c:pt>
                <c:pt idx="32">
                  <c:v>53658.769230769198</c:v>
                </c:pt>
                <c:pt idx="33">
                  <c:v>-5090.8219895288003</c:v>
                </c:pt>
                <c:pt idx="34">
                  <c:v>136054.73846153801</c:v>
                </c:pt>
                <c:pt idx="35">
                  <c:v>58066.642424242396</c:v>
                </c:pt>
                <c:pt idx="36">
                  <c:v>62872.5</c:v>
                </c:pt>
                <c:pt idx="37">
                  <c:v>28094.835616438399</c:v>
                </c:pt>
                <c:pt idx="38">
                  <c:v>84329.7265625</c:v>
                </c:pt>
                <c:pt idx="39">
                  <c:v>26443.216</c:v>
                </c:pt>
                <c:pt idx="40">
                  <c:v>34620.597222222197</c:v>
                </c:pt>
                <c:pt idx="41">
                  <c:v>101903.222222222</c:v>
                </c:pt>
                <c:pt idx="42">
                  <c:v>47340.711538461503</c:v>
                </c:pt>
                <c:pt idx="43">
                  <c:v>67300.800000000003</c:v>
                </c:pt>
                <c:pt idx="44">
                  <c:v>22809.5319148936</c:v>
                </c:pt>
                <c:pt idx="45">
                  <c:v>44903.300613496896</c:v>
                </c:pt>
                <c:pt idx="46">
                  <c:v>222441.17142857099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DA6-40CF-AD03-7480E30489DE}"/>
            </c:ext>
          </c:extLst>
        </c:ser>
        <c:ser>
          <c:idx val="4"/>
          <c:order val="2"/>
          <c:tx>
            <c:strRef>
              <c:f>'Werte EK LuF + PA je bAK'!$F$3</c:f>
              <c:strCache>
                <c:ptCount val="1"/>
                <c:pt idx="0">
                  <c:v> MW EK LuF + PA (je bAK) - konv.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8"/>
            <c:spPr>
              <a:solidFill>
                <a:srgbClr val="7030A0"/>
              </a:solidFill>
            </c:spPr>
          </c:marker>
          <c:xVal>
            <c:numRef>
              <c:f>'Werte EK LuF + PA je bAK'!$A$4:$A$168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+ PA je bAK'!$F$4:$F$168</c:f>
              <c:numCache>
                <c:formatCode>General</c:formatCode>
                <c:ptCount val="165"/>
                <c:pt idx="0" formatCode="#,##0">
                  <c:v>27246.719429215183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DA6-40CF-AD03-7480E30489DE}"/>
            </c:ext>
          </c:extLst>
        </c:ser>
        <c:ser>
          <c:idx val="6"/>
          <c:order val="3"/>
          <c:tx>
            <c:strRef>
              <c:f>'Werte EK LuF + PA je bAK'!$H$3</c:f>
              <c:strCache>
                <c:ptCount val="1"/>
                <c:pt idx="0">
                  <c:v>MW EK LuF + PA (je bAK) - bio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xVal>
            <c:numRef>
              <c:f>'Werte EK LuF + PA je bAK'!$A$4:$A$168</c:f>
              <c:numCache>
                <c:formatCode>#,##0</c:formatCode>
                <c:ptCount val="165"/>
                <c:pt idx="0">
                  <c:v>80</c:v>
                </c:pt>
                <c:pt idx="1">
                  <c:v>69.91</c:v>
                </c:pt>
                <c:pt idx="2">
                  <c:v>78.97</c:v>
                </c:pt>
                <c:pt idx="3">
                  <c:v>180.02</c:v>
                </c:pt>
                <c:pt idx="4">
                  <c:v>218.87</c:v>
                </c:pt>
                <c:pt idx="5">
                  <c:v>40.229999999999997</c:v>
                </c:pt>
                <c:pt idx="6">
                  <c:v>82.53</c:v>
                </c:pt>
                <c:pt idx="7">
                  <c:v>59.64</c:v>
                </c:pt>
                <c:pt idx="8">
                  <c:v>120.91</c:v>
                </c:pt>
                <c:pt idx="9">
                  <c:v>43.26</c:v>
                </c:pt>
                <c:pt idx="10">
                  <c:v>86.57</c:v>
                </c:pt>
                <c:pt idx="11">
                  <c:v>41.52</c:v>
                </c:pt>
                <c:pt idx="12">
                  <c:v>154.79</c:v>
                </c:pt>
                <c:pt idx="13">
                  <c:v>102.27</c:v>
                </c:pt>
                <c:pt idx="14">
                  <c:v>32.299999999999997</c:v>
                </c:pt>
                <c:pt idx="15">
                  <c:v>111.66</c:v>
                </c:pt>
                <c:pt idx="16">
                  <c:v>139.04</c:v>
                </c:pt>
                <c:pt idx="17">
                  <c:v>78.290000000000006</c:v>
                </c:pt>
                <c:pt idx="18">
                  <c:v>30.5</c:v>
                </c:pt>
                <c:pt idx="19">
                  <c:v>80.11</c:v>
                </c:pt>
                <c:pt idx="20">
                  <c:v>110.9</c:v>
                </c:pt>
                <c:pt idx="21">
                  <c:v>96.08</c:v>
                </c:pt>
                <c:pt idx="22">
                  <c:v>26.14</c:v>
                </c:pt>
                <c:pt idx="23">
                  <c:v>151</c:v>
                </c:pt>
                <c:pt idx="24">
                  <c:v>301.58</c:v>
                </c:pt>
                <c:pt idx="25">
                  <c:v>79.62</c:v>
                </c:pt>
                <c:pt idx="26">
                  <c:v>47.27</c:v>
                </c:pt>
                <c:pt idx="27">
                  <c:v>30.07</c:v>
                </c:pt>
                <c:pt idx="28">
                  <c:v>79.41</c:v>
                </c:pt>
                <c:pt idx="29">
                  <c:v>72.930000000000007</c:v>
                </c:pt>
                <c:pt idx="30">
                  <c:v>22.85</c:v>
                </c:pt>
                <c:pt idx="31">
                  <c:v>67.489999999999995</c:v>
                </c:pt>
                <c:pt idx="32">
                  <c:v>72.62</c:v>
                </c:pt>
                <c:pt idx="33">
                  <c:v>32.270000000000003</c:v>
                </c:pt>
                <c:pt idx="34">
                  <c:v>125.34</c:v>
                </c:pt>
                <c:pt idx="35">
                  <c:v>27.34</c:v>
                </c:pt>
                <c:pt idx="36">
                  <c:v>36.96</c:v>
                </c:pt>
                <c:pt idx="37">
                  <c:v>49.66</c:v>
                </c:pt>
                <c:pt idx="38">
                  <c:v>99.35</c:v>
                </c:pt>
                <c:pt idx="39">
                  <c:v>61.32</c:v>
                </c:pt>
                <c:pt idx="40">
                  <c:v>58.22</c:v>
                </c:pt>
                <c:pt idx="41">
                  <c:v>40.33</c:v>
                </c:pt>
                <c:pt idx="42">
                  <c:v>93.31</c:v>
                </c:pt>
                <c:pt idx="43">
                  <c:v>112.07</c:v>
                </c:pt>
                <c:pt idx="44">
                  <c:v>124.92</c:v>
                </c:pt>
                <c:pt idx="45">
                  <c:v>36.1</c:v>
                </c:pt>
                <c:pt idx="46">
                  <c:v>212.32</c:v>
                </c:pt>
                <c:pt idx="47">
                  <c:v>97.23</c:v>
                </c:pt>
                <c:pt idx="48">
                  <c:v>27.71</c:v>
                </c:pt>
                <c:pt idx="49">
                  <c:v>101.01</c:v>
                </c:pt>
                <c:pt idx="50">
                  <c:v>102.53</c:v>
                </c:pt>
                <c:pt idx="51">
                  <c:v>43.03</c:v>
                </c:pt>
                <c:pt idx="52">
                  <c:v>38.49</c:v>
                </c:pt>
                <c:pt idx="53">
                  <c:v>25.56</c:v>
                </c:pt>
                <c:pt idx="54">
                  <c:v>24.25</c:v>
                </c:pt>
                <c:pt idx="55">
                  <c:v>36.19</c:v>
                </c:pt>
                <c:pt idx="56">
                  <c:v>12.87</c:v>
                </c:pt>
                <c:pt idx="57">
                  <c:v>16.87</c:v>
                </c:pt>
                <c:pt idx="58">
                  <c:v>23.88</c:v>
                </c:pt>
                <c:pt idx="59">
                  <c:v>14.57</c:v>
                </c:pt>
                <c:pt idx="60">
                  <c:v>55.26</c:v>
                </c:pt>
                <c:pt idx="61">
                  <c:v>40.67</c:v>
                </c:pt>
                <c:pt idx="62">
                  <c:v>63.4</c:v>
                </c:pt>
                <c:pt idx="63">
                  <c:v>20.58</c:v>
                </c:pt>
                <c:pt idx="64">
                  <c:v>63.8</c:v>
                </c:pt>
                <c:pt idx="65">
                  <c:v>59.78</c:v>
                </c:pt>
                <c:pt idx="66">
                  <c:v>79.42</c:v>
                </c:pt>
                <c:pt idx="67">
                  <c:v>88.57</c:v>
                </c:pt>
                <c:pt idx="68">
                  <c:v>201.06</c:v>
                </c:pt>
                <c:pt idx="69">
                  <c:v>34.04</c:v>
                </c:pt>
                <c:pt idx="70">
                  <c:v>13.3</c:v>
                </c:pt>
                <c:pt idx="71">
                  <c:v>76.7</c:v>
                </c:pt>
                <c:pt idx="72">
                  <c:v>57.74</c:v>
                </c:pt>
                <c:pt idx="73">
                  <c:v>70.91</c:v>
                </c:pt>
                <c:pt idx="74">
                  <c:v>25.83</c:v>
                </c:pt>
                <c:pt idx="75">
                  <c:v>81.569999999999993</c:v>
                </c:pt>
                <c:pt idx="76">
                  <c:v>26.63</c:v>
                </c:pt>
                <c:pt idx="77">
                  <c:v>26.89</c:v>
                </c:pt>
                <c:pt idx="78">
                  <c:v>67.290000000000006</c:v>
                </c:pt>
                <c:pt idx="79">
                  <c:v>56.39</c:v>
                </c:pt>
                <c:pt idx="80">
                  <c:v>24.61</c:v>
                </c:pt>
                <c:pt idx="81">
                  <c:v>129.78</c:v>
                </c:pt>
                <c:pt idx="82">
                  <c:v>88.55</c:v>
                </c:pt>
                <c:pt idx="83">
                  <c:v>60.22</c:v>
                </c:pt>
                <c:pt idx="84">
                  <c:v>40.15</c:v>
                </c:pt>
                <c:pt idx="85">
                  <c:v>33.729999999999997</c:v>
                </c:pt>
                <c:pt idx="86">
                  <c:v>17.260000000000002</c:v>
                </c:pt>
                <c:pt idx="87">
                  <c:v>16.899999999999999</c:v>
                </c:pt>
                <c:pt idx="88">
                  <c:v>27.87</c:v>
                </c:pt>
                <c:pt idx="89">
                  <c:v>24.5</c:v>
                </c:pt>
                <c:pt idx="90">
                  <c:v>45.32</c:v>
                </c:pt>
                <c:pt idx="91">
                  <c:v>29.27</c:v>
                </c:pt>
                <c:pt idx="92">
                  <c:v>24.9</c:v>
                </c:pt>
                <c:pt idx="93">
                  <c:v>63.07</c:v>
                </c:pt>
                <c:pt idx="94">
                  <c:v>70.2</c:v>
                </c:pt>
                <c:pt idx="95">
                  <c:v>14.87</c:v>
                </c:pt>
                <c:pt idx="96">
                  <c:v>19.95</c:v>
                </c:pt>
                <c:pt idx="97">
                  <c:v>20.93</c:v>
                </c:pt>
                <c:pt idx="98">
                  <c:v>14.9</c:v>
                </c:pt>
                <c:pt idx="99">
                  <c:v>39.93</c:v>
                </c:pt>
                <c:pt idx="100">
                  <c:v>41.42</c:v>
                </c:pt>
                <c:pt idx="101">
                  <c:v>42.38</c:v>
                </c:pt>
                <c:pt idx="102">
                  <c:v>39.69</c:v>
                </c:pt>
                <c:pt idx="103">
                  <c:v>21.62</c:v>
                </c:pt>
                <c:pt idx="104">
                  <c:v>40.020000000000003</c:v>
                </c:pt>
                <c:pt idx="105">
                  <c:v>58.02</c:v>
                </c:pt>
                <c:pt idx="106">
                  <c:v>25.9</c:v>
                </c:pt>
                <c:pt idx="107">
                  <c:v>63.62</c:v>
                </c:pt>
                <c:pt idx="108">
                  <c:v>74.69</c:v>
                </c:pt>
                <c:pt idx="109">
                  <c:v>32.97</c:v>
                </c:pt>
                <c:pt idx="110">
                  <c:v>54.79</c:v>
                </c:pt>
                <c:pt idx="111">
                  <c:v>21.96</c:v>
                </c:pt>
                <c:pt idx="112">
                  <c:v>9.58</c:v>
                </c:pt>
                <c:pt idx="113">
                  <c:v>12.63</c:v>
                </c:pt>
                <c:pt idx="114">
                  <c:v>57.08</c:v>
                </c:pt>
                <c:pt idx="115">
                  <c:v>11.96</c:v>
                </c:pt>
                <c:pt idx="116">
                  <c:v>12.71</c:v>
                </c:pt>
                <c:pt idx="117">
                  <c:v>9.9700000000000006</c:v>
                </c:pt>
                <c:pt idx="118">
                  <c:v>51.85</c:v>
                </c:pt>
                <c:pt idx="119">
                  <c:v>54.1</c:v>
                </c:pt>
                <c:pt idx="120">
                  <c:v>20.8</c:v>
                </c:pt>
                <c:pt idx="121">
                  <c:v>38.630000000000003</c:v>
                </c:pt>
                <c:pt idx="122">
                  <c:v>17.260000000000002</c:v>
                </c:pt>
                <c:pt idx="123">
                  <c:v>49.46</c:v>
                </c:pt>
                <c:pt idx="124">
                  <c:v>37.35</c:v>
                </c:pt>
                <c:pt idx="125">
                  <c:v>35.799999999999997</c:v>
                </c:pt>
                <c:pt idx="126">
                  <c:v>29.91</c:v>
                </c:pt>
                <c:pt idx="127">
                  <c:v>59.77</c:v>
                </c:pt>
                <c:pt idx="128">
                  <c:v>11.8</c:v>
                </c:pt>
                <c:pt idx="129">
                  <c:v>23.09</c:v>
                </c:pt>
                <c:pt idx="130">
                  <c:v>14.77</c:v>
                </c:pt>
                <c:pt idx="131">
                  <c:v>23.79</c:v>
                </c:pt>
                <c:pt idx="132">
                  <c:v>16.16</c:v>
                </c:pt>
                <c:pt idx="133">
                  <c:v>41.96</c:v>
                </c:pt>
                <c:pt idx="134">
                  <c:v>17.47</c:v>
                </c:pt>
                <c:pt idx="135">
                  <c:v>23.3</c:v>
                </c:pt>
                <c:pt idx="136">
                  <c:v>55.29</c:v>
                </c:pt>
                <c:pt idx="137">
                  <c:v>10.48</c:v>
                </c:pt>
                <c:pt idx="138">
                  <c:v>28.53</c:v>
                </c:pt>
                <c:pt idx="139">
                  <c:v>172.27</c:v>
                </c:pt>
                <c:pt idx="140">
                  <c:v>148.91</c:v>
                </c:pt>
                <c:pt idx="141">
                  <c:v>162.43</c:v>
                </c:pt>
                <c:pt idx="142">
                  <c:v>168.53</c:v>
                </c:pt>
                <c:pt idx="143">
                  <c:v>108.99</c:v>
                </c:pt>
                <c:pt idx="144">
                  <c:v>32.159999999999997</c:v>
                </c:pt>
                <c:pt idx="145">
                  <c:v>82.64</c:v>
                </c:pt>
                <c:pt idx="146">
                  <c:v>45.97</c:v>
                </c:pt>
                <c:pt idx="147">
                  <c:v>129.84</c:v>
                </c:pt>
                <c:pt idx="148">
                  <c:v>24.95</c:v>
                </c:pt>
                <c:pt idx="149">
                  <c:v>76.87</c:v>
                </c:pt>
                <c:pt idx="150">
                  <c:v>296.64</c:v>
                </c:pt>
                <c:pt idx="151">
                  <c:v>96.84</c:v>
                </c:pt>
                <c:pt idx="152">
                  <c:v>30.83</c:v>
                </c:pt>
                <c:pt idx="153">
                  <c:v>164.86</c:v>
                </c:pt>
                <c:pt idx="154">
                  <c:v>142.36000000000001</c:v>
                </c:pt>
                <c:pt idx="155">
                  <c:v>74.94</c:v>
                </c:pt>
                <c:pt idx="156">
                  <c:v>113.48</c:v>
                </c:pt>
                <c:pt idx="157">
                  <c:v>92.67</c:v>
                </c:pt>
                <c:pt idx="158">
                  <c:v>141</c:v>
                </c:pt>
                <c:pt idx="159">
                  <c:v>252.67</c:v>
                </c:pt>
                <c:pt idx="160">
                  <c:v>148.38999999999999</c:v>
                </c:pt>
                <c:pt idx="161">
                  <c:v>93.39</c:v>
                </c:pt>
                <c:pt idx="162">
                  <c:v>103.2</c:v>
                </c:pt>
                <c:pt idx="163">
                  <c:v>126.66</c:v>
                </c:pt>
                <c:pt idx="164">
                  <c:v>56.86</c:v>
                </c:pt>
              </c:numCache>
            </c:numRef>
          </c:xVal>
          <c:yVal>
            <c:numRef>
              <c:f>'Werte EK LuF + PA je bAK'!$H$4:$H$168</c:f>
              <c:numCache>
                <c:formatCode>General</c:formatCode>
                <c:ptCount val="165"/>
                <c:pt idx="0" formatCode="#,##0">
                  <c:v>43867.209681036649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DA6-40CF-AD03-7480E3048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9668559"/>
        <c:axId val="1"/>
        <c:extLst/>
      </c:scatterChart>
      <c:valAx>
        <c:axId val="1649668559"/>
        <c:scaling>
          <c:orientation val="minMax"/>
          <c:max val="3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ha</a:t>
                </a:r>
                <a:r>
                  <a:rPr lang="de-AT" baseline="0"/>
                  <a:t> Ackerfläche</a:t>
                </a:r>
                <a:endParaRPr lang="de-AT"/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"/>
        <c:crosses val="autoZero"/>
        <c:crossBetween val="midCat"/>
      </c:valAx>
      <c:valAx>
        <c:axId val="1"/>
        <c:scaling>
          <c:orientation val="minMax"/>
          <c:max val="200000"/>
          <c:min val="-50000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e-AT"/>
                  <a:t>EK</a:t>
                </a:r>
                <a:r>
                  <a:rPr lang="de-AT" baseline="0"/>
                  <a:t> LuF + PA (je bAK) in Euro</a:t>
                </a:r>
                <a:endParaRPr lang="de-AT"/>
              </a:p>
            </c:rich>
          </c:tx>
          <c:layout>
            <c:manualLayout>
              <c:xMode val="edge"/>
              <c:yMode val="edge"/>
              <c:x val="1.4959774049982883E-2"/>
              <c:y val="0.212267335596455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649668559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0266597508697262"/>
          <c:y val="0.8757946829066634"/>
          <c:w val="0.81484892700117795"/>
          <c:h val="0.124205317093336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Tabelle1!$A$92</c:f>
              <c:strCache>
                <c:ptCount val="1"/>
                <c:pt idx="0">
                  <c:v>Futtergerste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Tabelle1!$B$92:$N$92</c:f>
              <c:numCache>
                <c:formatCode>0</c:formatCode>
                <c:ptCount val="13"/>
                <c:pt idx="0">
                  <c:v>190.3476206547418</c:v>
                </c:pt>
                <c:pt idx="1">
                  <c:v>253.61164196940726</c:v>
                </c:pt>
                <c:pt idx="2">
                  <c:v>249.15908807773764</c:v>
                </c:pt>
                <c:pt idx="3">
                  <c:v>138.99189616810878</c:v>
                </c:pt>
                <c:pt idx="4">
                  <c:v>162.34865760731523</c:v>
                </c:pt>
                <c:pt idx="5">
                  <c:v>158.40935161413668</c:v>
                </c:pt>
                <c:pt idx="6">
                  <c:v>198.42406876790832</c:v>
                </c:pt>
                <c:pt idx="7">
                  <c:v>224.08207343412525</c:v>
                </c:pt>
                <c:pt idx="8">
                  <c:v>190.62950097432855</c:v>
                </c:pt>
                <c:pt idx="9">
                  <c:v>224.8948860858512</c:v>
                </c:pt>
                <c:pt idx="10">
                  <c:v>219.77074894423856</c:v>
                </c:pt>
                <c:pt idx="11">
                  <c:v>164.28988895382818</c:v>
                </c:pt>
                <c:pt idx="12">
                  <c:v>144.13317092976044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32-4D34-BF03-0AE62A1FD98B}"/>
            </c:ext>
          </c:extLst>
        </c:ser>
        <c:ser>
          <c:idx val="1"/>
          <c:order val="1"/>
          <c:tx>
            <c:strRef>
              <c:f>Tabelle1!$A$93</c:f>
              <c:strCache>
                <c:ptCount val="1"/>
                <c:pt idx="0">
                  <c:v>Körnererbsen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Tabelle1!$B$93:$N$93</c:f>
              <c:numCache>
                <c:formatCode>0</c:formatCode>
                <c:ptCount val="13"/>
                <c:pt idx="0">
                  <c:v>218.85521885521885</c:v>
                </c:pt>
                <c:pt idx="1">
                  <c:v>256.08514379574666</c:v>
                </c:pt>
                <c:pt idx="2">
                  <c:v>322.58064516129031</c:v>
                </c:pt>
                <c:pt idx="3">
                  <c:v>211.43211241418763</c:v>
                </c:pt>
                <c:pt idx="4">
                  <c:v>193.30307333970379</c:v>
                </c:pt>
                <c:pt idx="5">
                  <c:v>164.25329587205533</c:v>
                </c:pt>
                <c:pt idx="6">
                  <c:v>194.79882237487732</c:v>
                </c:pt>
                <c:pt idx="7">
                  <c:v>242.88731519443411</c:v>
                </c:pt>
                <c:pt idx="8">
                  <c:v>241.87637429758124</c:v>
                </c:pt>
                <c:pt idx="9">
                  <c:v>267.71969747674189</c:v>
                </c:pt>
                <c:pt idx="10">
                  <c:v>254.93218249075218</c:v>
                </c:pt>
                <c:pt idx="11">
                  <c:v>264.56951467787479</c:v>
                </c:pt>
                <c:pt idx="12">
                  <c:v>257.85902503293806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32-4D34-BF03-0AE62A1FD98B}"/>
            </c:ext>
          </c:extLst>
        </c:ser>
        <c:ser>
          <c:idx val="2"/>
          <c:order val="2"/>
          <c:tx>
            <c:strRef>
              <c:f>Tabelle1!$A$94</c:f>
              <c:strCache>
                <c:ptCount val="1"/>
                <c:pt idx="0">
                  <c:v>Mahlroggen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Tabelle1!$B$94:$N$94</c:f>
              <c:numCache>
                <c:formatCode>0</c:formatCode>
                <c:ptCount val="13"/>
                <c:pt idx="0">
                  <c:v>165.54353757290897</c:v>
                </c:pt>
                <c:pt idx="1">
                  <c:v>245.17199758599878</c:v>
                </c:pt>
                <c:pt idx="2">
                  <c:v>308.94710825506672</c:v>
                </c:pt>
                <c:pt idx="3">
                  <c:v>115.46642340071854</c:v>
                </c:pt>
                <c:pt idx="4">
                  <c:v>130.83048885765911</c:v>
                </c:pt>
                <c:pt idx="5">
                  <c:v>137.48758429609495</c:v>
                </c:pt>
                <c:pt idx="6">
                  <c:v>192.52826478780926</c:v>
                </c:pt>
                <c:pt idx="7">
                  <c:v>183.16831683168317</c:v>
                </c:pt>
                <c:pt idx="8">
                  <c:v>193.10117181052979</c:v>
                </c:pt>
                <c:pt idx="9">
                  <c:v>219.6485623003195</c:v>
                </c:pt>
                <c:pt idx="10">
                  <c:v>199.68152866242039</c:v>
                </c:pt>
                <c:pt idx="11">
                  <c:v>181.79086538461539</c:v>
                </c:pt>
                <c:pt idx="12">
                  <c:v>175.50058892815076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32-4D34-BF03-0AE62A1FD98B}"/>
            </c:ext>
          </c:extLst>
        </c:ser>
        <c:ser>
          <c:idx val="3"/>
          <c:order val="3"/>
          <c:tx>
            <c:strRef>
              <c:f>Tabelle1!$A$95</c:f>
              <c:strCache>
                <c:ptCount val="1"/>
                <c:pt idx="0">
                  <c:v>Mahlweizen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Tabelle1!$B$95:$N$95</c:f>
              <c:numCache>
                <c:formatCode>0</c:formatCode>
                <c:ptCount val="13"/>
                <c:pt idx="0">
                  <c:v>169.67388009947615</c:v>
                </c:pt>
                <c:pt idx="1">
                  <c:v>234.08309182688737</c:v>
                </c:pt>
                <c:pt idx="2">
                  <c:v>286.97571743929359</c:v>
                </c:pt>
                <c:pt idx="3">
                  <c:v>118.62073943279367</c:v>
                </c:pt>
                <c:pt idx="4">
                  <c:v>199.7963858488165</c:v>
                </c:pt>
                <c:pt idx="5">
                  <c:v>157.36834621036166</c:v>
                </c:pt>
                <c:pt idx="6">
                  <c:v>219.03221458417576</c:v>
                </c:pt>
                <c:pt idx="7">
                  <c:v>240.20480854853074</c:v>
                </c:pt>
                <c:pt idx="8">
                  <c:v>263.1387127341643</c:v>
                </c:pt>
                <c:pt idx="9">
                  <c:v>303.13528494716786</c:v>
                </c:pt>
                <c:pt idx="10">
                  <c:v>265.96112609808398</c:v>
                </c:pt>
                <c:pt idx="11">
                  <c:v>230.01233205685728</c:v>
                </c:pt>
                <c:pt idx="12">
                  <c:v>186.58461538461538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32-4D34-BF03-0AE62A1FD98B}"/>
            </c:ext>
          </c:extLst>
        </c:ser>
        <c:ser>
          <c:idx val="4"/>
          <c:order val="4"/>
          <c:tx>
            <c:strRef>
              <c:f>Tabelle1!$A$96</c:f>
              <c:strCache>
                <c:ptCount val="1"/>
                <c:pt idx="0">
                  <c:v>Sojabohnen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Tabelle1!$B$96:$N$96</c:f>
              <c:numCache>
                <c:formatCode>0</c:formatCode>
                <c:ptCount val="13"/>
                <c:pt idx="0">
                  <c:v>182.15417106652586</c:v>
                </c:pt>
                <c:pt idx="1">
                  <c:v>180.14444095209035</c:v>
                </c:pt>
                <c:pt idx="2">
                  <c:v>174.46286040515656</c:v>
                </c:pt>
                <c:pt idx="3">
                  <c:v>158.85295775955441</c:v>
                </c:pt>
                <c:pt idx="4">
                  <c:v>151.33113556185302</c:v>
                </c:pt>
                <c:pt idx="5">
                  <c:v>151.68394892450081</c:v>
                </c:pt>
                <c:pt idx="6">
                  <c:v>201.07000684601536</c:v>
                </c:pt>
                <c:pt idx="7">
                  <c:v>238.86149320875509</c:v>
                </c:pt>
                <c:pt idx="8">
                  <c:v>228.97650638311219</c:v>
                </c:pt>
                <c:pt idx="9">
                  <c:v>189.1778271575281</c:v>
                </c:pt>
                <c:pt idx="10">
                  <c:v>197.21577726218098</c:v>
                </c:pt>
                <c:pt idx="11">
                  <c:v>185.66216176771067</c:v>
                </c:pt>
                <c:pt idx="12">
                  <c:v>202.4763361698059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32-4D34-BF03-0AE62A1FD98B}"/>
            </c:ext>
          </c:extLst>
        </c:ser>
        <c:ser>
          <c:idx val="5"/>
          <c:order val="5"/>
          <c:tx>
            <c:strRef>
              <c:f>Tabelle1!$A$97</c:f>
              <c:strCache>
                <c:ptCount val="1"/>
                <c:pt idx="0">
                  <c:v>Speisekartoffeln Öko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Tabelle1!$B$97:$N$97</c:f>
              <c:numCache>
                <c:formatCode>0</c:formatCode>
                <c:ptCount val="13"/>
                <c:pt idx="0">
                  <c:v>95.201619521803352</c:v>
                </c:pt>
                <c:pt idx="1">
                  <c:v>302.31459612659427</c:v>
                </c:pt>
                <c:pt idx="2">
                  <c:v>205.1071684955389</c:v>
                </c:pt>
                <c:pt idx="3">
                  <c:v>240.73864280049847</c:v>
                </c:pt>
                <c:pt idx="4">
                  <c:v>154.27337241592102</c:v>
                </c:pt>
                <c:pt idx="5">
                  <c:v>214.10219811590065</c:v>
                </c:pt>
                <c:pt idx="6">
                  <c:v>135.86429098249292</c:v>
                </c:pt>
                <c:pt idx="7">
                  <c:v>258.15334308579298</c:v>
                </c:pt>
                <c:pt idx="8">
                  <c:v>184.57968568716379</c:v>
                </c:pt>
                <c:pt idx="9">
                  <c:v>206.28481056178228</c:v>
                </c:pt>
                <c:pt idx="10">
                  <c:v>132.13530655391122</c:v>
                </c:pt>
                <c:pt idx="11">
                  <c:v>144.2932037901015</c:v>
                </c:pt>
                <c:pt idx="12">
                  <c:v>116.59088259298123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32-4D34-BF03-0AE62A1FD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975103"/>
        <c:axId val="305403807"/>
      </c:lineChart>
      <c:catAx>
        <c:axId val="193975103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5403807"/>
        <c:crosses val="autoZero"/>
        <c:auto val="1"/>
        <c:lblAlgn val="ctr"/>
        <c:lblOffset val="100"/>
        <c:noMultiLvlLbl val="0"/>
      </c:catAx>
      <c:valAx>
        <c:axId val="305403807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Relative Preis Bio im Vergleich zu </a:t>
                </a:r>
                <a:r>
                  <a:rPr lang="de-AT" dirty="0" err="1"/>
                  <a:t>konv</a:t>
                </a:r>
                <a:r>
                  <a:rPr lang="de-AT" dirty="0"/>
                  <a:t>.</a:t>
                </a:r>
                <a:r>
                  <a:rPr lang="de-AT" baseline="0" dirty="0"/>
                  <a:t> (=100)</a:t>
                </a:r>
                <a:endParaRPr lang="de-AT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3975103"/>
        <c:crosses val="autoZero"/>
        <c:crossBetween val="between"/>
        <c:majorUnit val="50"/>
        <c:min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Tabelle1!$A$92</c:f>
              <c:strCache>
                <c:ptCount val="1"/>
                <c:pt idx="0">
                  <c:v>Futtergerste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Tabelle1!$B$92:$N$92</c:f>
              <c:numCache>
                <c:formatCode>0</c:formatCode>
                <c:ptCount val="13"/>
                <c:pt idx="0">
                  <c:v>190.3476206547418</c:v>
                </c:pt>
                <c:pt idx="1">
                  <c:v>253.61164196940726</c:v>
                </c:pt>
                <c:pt idx="2">
                  <c:v>249.15908807773764</c:v>
                </c:pt>
                <c:pt idx="3">
                  <c:v>138.99189616810878</c:v>
                </c:pt>
                <c:pt idx="4">
                  <c:v>162.34865760731523</c:v>
                </c:pt>
                <c:pt idx="5">
                  <c:v>158.40935161413668</c:v>
                </c:pt>
                <c:pt idx="6">
                  <c:v>198.42406876790832</c:v>
                </c:pt>
                <c:pt idx="7">
                  <c:v>224.08207343412525</c:v>
                </c:pt>
                <c:pt idx="8">
                  <c:v>190.62950097432855</c:v>
                </c:pt>
                <c:pt idx="9">
                  <c:v>224.8948860858512</c:v>
                </c:pt>
                <c:pt idx="10">
                  <c:v>219.77074894423856</c:v>
                </c:pt>
                <c:pt idx="11">
                  <c:v>164.28988895382818</c:v>
                </c:pt>
                <c:pt idx="12">
                  <c:v>144.13317092976044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32-4D34-BF03-0AE62A1FD98B}"/>
            </c:ext>
          </c:extLst>
        </c:ser>
        <c:ser>
          <c:idx val="1"/>
          <c:order val="1"/>
          <c:tx>
            <c:strRef>
              <c:f>Tabelle1!$A$93</c:f>
              <c:strCache>
                <c:ptCount val="1"/>
                <c:pt idx="0">
                  <c:v>Körnererbsen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Tabelle1!$B$93:$N$93</c:f>
              <c:numCache>
                <c:formatCode>0</c:formatCode>
                <c:ptCount val="13"/>
                <c:pt idx="0">
                  <c:v>218.85521885521885</c:v>
                </c:pt>
                <c:pt idx="1">
                  <c:v>256.08514379574666</c:v>
                </c:pt>
                <c:pt idx="2">
                  <c:v>322.58064516129031</c:v>
                </c:pt>
                <c:pt idx="3">
                  <c:v>211.43211241418763</c:v>
                </c:pt>
                <c:pt idx="4">
                  <c:v>193.30307333970379</c:v>
                </c:pt>
                <c:pt idx="5">
                  <c:v>164.25329587205533</c:v>
                </c:pt>
                <c:pt idx="6">
                  <c:v>194.79882237487732</c:v>
                </c:pt>
                <c:pt idx="7">
                  <c:v>242.88731519443411</c:v>
                </c:pt>
                <c:pt idx="8">
                  <c:v>241.87637429758124</c:v>
                </c:pt>
                <c:pt idx="9">
                  <c:v>267.71969747674189</c:v>
                </c:pt>
                <c:pt idx="10">
                  <c:v>254.93218249075218</c:v>
                </c:pt>
                <c:pt idx="11">
                  <c:v>264.56951467787479</c:v>
                </c:pt>
                <c:pt idx="12">
                  <c:v>257.85902503293806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32-4D34-BF03-0AE62A1FD98B}"/>
            </c:ext>
          </c:extLst>
        </c:ser>
        <c:ser>
          <c:idx val="2"/>
          <c:order val="2"/>
          <c:tx>
            <c:strRef>
              <c:f>Tabelle1!$A$94</c:f>
              <c:strCache>
                <c:ptCount val="1"/>
                <c:pt idx="0">
                  <c:v>Mahlroggen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Tabelle1!$B$94:$N$94</c:f>
              <c:numCache>
                <c:formatCode>0</c:formatCode>
                <c:ptCount val="13"/>
                <c:pt idx="0">
                  <c:v>165.54353757290897</c:v>
                </c:pt>
                <c:pt idx="1">
                  <c:v>245.17199758599878</c:v>
                </c:pt>
                <c:pt idx="2">
                  <c:v>308.94710825506672</c:v>
                </c:pt>
                <c:pt idx="3">
                  <c:v>115.46642340071854</c:v>
                </c:pt>
                <c:pt idx="4">
                  <c:v>130.83048885765911</c:v>
                </c:pt>
                <c:pt idx="5">
                  <c:v>137.48758429609495</c:v>
                </c:pt>
                <c:pt idx="6">
                  <c:v>192.52826478780926</c:v>
                </c:pt>
                <c:pt idx="7">
                  <c:v>183.16831683168317</c:v>
                </c:pt>
                <c:pt idx="8">
                  <c:v>193.10117181052979</c:v>
                </c:pt>
                <c:pt idx="9">
                  <c:v>219.6485623003195</c:v>
                </c:pt>
                <c:pt idx="10">
                  <c:v>199.68152866242039</c:v>
                </c:pt>
                <c:pt idx="11">
                  <c:v>181.79086538461539</c:v>
                </c:pt>
                <c:pt idx="12">
                  <c:v>175.50058892815076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32-4D34-BF03-0AE62A1FD98B}"/>
            </c:ext>
          </c:extLst>
        </c:ser>
        <c:ser>
          <c:idx val="3"/>
          <c:order val="3"/>
          <c:tx>
            <c:strRef>
              <c:f>Tabelle1!$A$95</c:f>
              <c:strCache>
                <c:ptCount val="1"/>
                <c:pt idx="0">
                  <c:v>Mahlweizen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Tabelle1!$B$95:$N$95</c:f>
              <c:numCache>
                <c:formatCode>0</c:formatCode>
                <c:ptCount val="13"/>
                <c:pt idx="0">
                  <c:v>169.67388009947615</c:v>
                </c:pt>
                <c:pt idx="1">
                  <c:v>234.08309182688737</c:v>
                </c:pt>
                <c:pt idx="2">
                  <c:v>286.97571743929359</c:v>
                </c:pt>
                <c:pt idx="3">
                  <c:v>118.62073943279367</c:v>
                </c:pt>
                <c:pt idx="4">
                  <c:v>199.7963858488165</c:v>
                </c:pt>
                <c:pt idx="5">
                  <c:v>157.36834621036166</c:v>
                </c:pt>
                <c:pt idx="6">
                  <c:v>219.03221458417576</c:v>
                </c:pt>
                <c:pt idx="7">
                  <c:v>240.20480854853074</c:v>
                </c:pt>
                <c:pt idx="8">
                  <c:v>263.1387127341643</c:v>
                </c:pt>
                <c:pt idx="9">
                  <c:v>303.13528494716786</c:v>
                </c:pt>
                <c:pt idx="10">
                  <c:v>265.96112609808398</c:v>
                </c:pt>
                <c:pt idx="11">
                  <c:v>230.01233205685728</c:v>
                </c:pt>
                <c:pt idx="12">
                  <c:v>186.58461538461538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32-4D34-BF03-0AE62A1FD98B}"/>
            </c:ext>
          </c:extLst>
        </c:ser>
        <c:ser>
          <c:idx val="4"/>
          <c:order val="4"/>
          <c:tx>
            <c:strRef>
              <c:f>Tabelle1!$A$96</c:f>
              <c:strCache>
                <c:ptCount val="1"/>
                <c:pt idx="0">
                  <c:v>Sojabohnen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Tabelle1!$B$96:$N$96</c:f>
              <c:numCache>
                <c:formatCode>0</c:formatCode>
                <c:ptCount val="13"/>
                <c:pt idx="0">
                  <c:v>182.15417106652586</c:v>
                </c:pt>
                <c:pt idx="1">
                  <c:v>180.14444095209035</c:v>
                </c:pt>
                <c:pt idx="2">
                  <c:v>174.46286040515656</c:v>
                </c:pt>
                <c:pt idx="3">
                  <c:v>158.85295775955441</c:v>
                </c:pt>
                <c:pt idx="4">
                  <c:v>151.33113556185302</c:v>
                </c:pt>
                <c:pt idx="5">
                  <c:v>151.68394892450081</c:v>
                </c:pt>
                <c:pt idx="6">
                  <c:v>201.07000684601536</c:v>
                </c:pt>
                <c:pt idx="7">
                  <c:v>238.86149320875509</c:v>
                </c:pt>
                <c:pt idx="8">
                  <c:v>228.97650638311219</c:v>
                </c:pt>
                <c:pt idx="9">
                  <c:v>189.1778271575281</c:v>
                </c:pt>
                <c:pt idx="10">
                  <c:v>197.21577726218098</c:v>
                </c:pt>
                <c:pt idx="11">
                  <c:v>185.66216176771067</c:v>
                </c:pt>
                <c:pt idx="12">
                  <c:v>202.4763361698059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32-4D34-BF03-0AE62A1FD98B}"/>
            </c:ext>
          </c:extLst>
        </c:ser>
        <c:ser>
          <c:idx val="5"/>
          <c:order val="5"/>
          <c:tx>
            <c:strRef>
              <c:f>Tabelle1!$A$97</c:f>
              <c:strCache>
                <c:ptCount val="1"/>
                <c:pt idx="0">
                  <c:v>Speisekartoffeln Öko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Tabelle1!$B$97:$N$97</c:f>
              <c:numCache>
                <c:formatCode>0</c:formatCode>
                <c:ptCount val="13"/>
                <c:pt idx="0">
                  <c:v>95.201619521803352</c:v>
                </c:pt>
                <c:pt idx="1">
                  <c:v>302.31459612659427</c:v>
                </c:pt>
                <c:pt idx="2">
                  <c:v>205.1071684955389</c:v>
                </c:pt>
                <c:pt idx="3">
                  <c:v>240.73864280049847</c:v>
                </c:pt>
                <c:pt idx="4">
                  <c:v>154.27337241592102</c:v>
                </c:pt>
                <c:pt idx="5">
                  <c:v>214.10219811590065</c:v>
                </c:pt>
                <c:pt idx="6">
                  <c:v>135.86429098249292</c:v>
                </c:pt>
                <c:pt idx="7">
                  <c:v>258.15334308579298</c:v>
                </c:pt>
                <c:pt idx="8">
                  <c:v>184.57968568716379</c:v>
                </c:pt>
                <c:pt idx="9">
                  <c:v>206.28481056178228</c:v>
                </c:pt>
                <c:pt idx="10">
                  <c:v>132.13530655391122</c:v>
                </c:pt>
                <c:pt idx="11">
                  <c:v>144.2932037901015</c:v>
                </c:pt>
                <c:pt idx="12">
                  <c:v>116.59088259298123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32-4D34-BF03-0AE62A1FD98B}"/>
            </c:ext>
          </c:extLst>
        </c:ser>
        <c:ser>
          <c:idx val="6"/>
          <c:order val="6"/>
          <c:tx>
            <c:strRef>
              <c:f>Tabelle1!$A$98</c:f>
              <c:strCache>
                <c:ptCount val="1"/>
                <c:pt idx="0">
                  <c:v>Mittelwert (alle Jahre)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Tabelle1!$B$98:$N$98</c:f>
              <c:numCache>
                <c:formatCode>0</c:formatCode>
                <c:ptCount val="13"/>
                <c:pt idx="0">
                  <c:v>202.12060837494059</c:v>
                </c:pt>
                <c:pt idx="1">
                  <c:v>202.12060837494059</c:v>
                </c:pt>
                <c:pt idx="2">
                  <c:v>202.12060837494059</c:v>
                </c:pt>
                <c:pt idx="3">
                  <c:v>202.12060837494059</c:v>
                </c:pt>
                <c:pt idx="4">
                  <c:v>202.12060837494059</c:v>
                </c:pt>
                <c:pt idx="5">
                  <c:v>202.12060837494059</c:v>
                </c:pt>
                <c:pt idx="6">
                  <c:v>202.12060837494059</c:v>
                </c:pt>
                <c:pt idx="7">
                  <c:v>202.12060837494059</c:v>
                </c:pt>
                <c:pt idx="8">
                  <c:v>202.12060837494059</c:v>
                </c:pt>
                <c:pt idx="9">
                  <c:v>202.12060837494059</c:v>
                </c:pt>
                <c:pt idx="10">
                  <c:v>202.12060837494059</c:v>
                </c:pt>
                <c:pt idx="11">
                  <c:v>202.12060837494059</c:v>
                </c:pt>
                <c:pt idx="12">
                  <c:v>202.12060837494059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632-4D34-BF03-0AE62A1FD98B}"/>
            </c:ext>
          </c:extLst>
        </c:ser>
        <c:ser>
          <c:idx val="7"/>
          <c:order val="7"/>
          <c:tx>
            <c:strRef>
              <c:f>Tabelle1!$A$99</c:f>
              <c:strCache>
                <c:ptCount val="1"/>
                <c:pt idx="0">
                  <c:v>Mittelwert por Jahr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Tabelle1!$B$91:$N$91</c:f>
              <c:numCache>
                <c:formatCode>General</c:formatCode>
                <c:ptCount val="13"/>
                <c:pt idx="0" formatCode="yyyy">
                  <c:v>39083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</c:numCache>
            </c:numRef>
          </c:cat>
          <c:val>
            <c:numRef>
              <c:f>Tabelle1!$B$99:$N$99</c:f>
              <c:numCache>
                <c:formatCode>0</c:formatCode>
                <c:ptCount val="13"/>
                <c:pt idx="0">
                  <c:v>170.29600796177917</c:v>
                </c:pt>
                <c:pt idx="1">
                  <c:v>245.2351520427874</c:v>
                </c:pt>
                <c:pt idx="2">
                  <c:v>257.87209797234726</c:v>
                </c:pt>
                <c:pt idx="3">
                  <c:v>164.01712866264361</c:v>
                </c:pt>
                <c:pt idx="4">
                  <c:v>165.31385227187812</c:v>
                </c:pt>
                <c:pt idx="5">
                  <c:v>163.88412083884168</c:v>
                </c:pt>
                <c:pt idx="6">
                  <c:v>190.28627805721317</c:v>
                </c:pt>
                <c:pt idx="7">
                  <c:v>231.22622505055358</c:v>
                </c:pt>
                <c:pt idx="8">
                  <c:v>217.05032531447998</c:v>
                </c:pt>
                <c:pt idx="9">
                  <c:v>235.14351142156511</c:v>
                </c:pt>
                <c:pt idx="10">
                  <c:v>211.61611166859791</c:v>
                </c:pt>
                <c:pt idx="11">
                  <c:v>195.10299443849794</c:v>
                </c:pt>
                <c:pt idx="12">
                  <c:v>180.52410317304194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632-4D34-BF03-0AE62A1FD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975103"/>
        <c:axId val="305403807"/>
      </c:lineChart>
      <c:catAx>
        <c:axId val="193975103"/>
        <c:scaling>
          <c:orientation val="minMax"/>
        </c:scaling>
        <c:delete val="0"/>
        <c:axPos val="b"/>
        <c:numFmt formatCode="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05403807"/>
        <c:crosses val="autoZero"/>
        <c:auto val="1"/>
        <c:lblAlgn val="ctr"/>
        <c:lblOffset val="100"/>
        <c:noMultiLvlLbl val="0"/>
      </c:catAx>
      <c:valAx>
        <c:axId val="305403807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 dirty="0"/>
                  <a:t>Relative Preis Bio im Vergleich zu </a:t>
                </a:r>
                <a:r>
                  <a:rPr lang="de-AT" dirty="0" err="1"/>
                  <a:t>konv</a:t>
                </a:r>
                <a:r>
                  <a:rPr lang="de-AT" dirty="0"/>
                  <a:t>.</a:t>
                </a:r>
                <a:r>
                  <a:rPr lang="de-AT" baseline="0" dirty="0"/>
                  <a:t> (=100)</a:t>
                </a:r>
                <a:endParaRPr lang="de-AT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3975103"/>
        <c:crosses val="autoZero"/>
        <c:crossBetween val="between"/>
        <c:majorUnit val="50"/>
        <c:min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'Werte '!$A$45</c:f>
              <c:strCache>
                <c:ptCount val="1"/>
                <c:pt idx="0">
                  <c:v>MFB - KONV</c:v>
                </c:pt>
              </c:strCache>
            </c:strRef>
          </c:tx>
          <c:spPr>
            <a:ln w="444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'Werte '!$B$42:$R$42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'Werte '!$B$45:$R$45</c:f>
              <c:numCache>
                <c:formatCode>#,##0</c:formatCode>
                <c:ptCount val="17"/>
                <c:pt idx="0">
                  <c:v>32012.820135666374</c:v>
                </c:pt>
                <c:pt idx="1">
                  <c:v>32375.725918789802</c:v>
                </c:pt>
                <c:pt idx="2">
                  <c:v>28452.709926592815</c:v>
                </c:pt>
                <c:pt idx="3">
                  <c:v>34544.919073819328</c:v>
                </c:pt>
                <c:pt idx="4">
                  <c:v>46037.355139932588</c:v>
                </c:pt>
                <c:pt idx="5">
                  <c:v>45536.257776020117</c:v>
                </c:pt>
                <c:pt idx="6">
                  <c:v>26342.344153150418</c:v>
                </c:pt>
                <c:pt idx="7">
                  <c:v>41323.024773342368</c:v>
                </c:pt>
                <c:pt idx="8">
                  <c:v>54160.737637537597</c:v>
                </c:pt>
                <c:pt idx="9">
                  <c:v>49010.042960819534</c:v>
                </c:pt>
                <c:pt idx="10">
                  <c:v>35024.824021164874</c:v>
                </c:pt>
                <c:pt idx="11">
                  <c:v>28781.877209346934</c:v>
                </c:pt>
                <c:pt idx="12">
                  <c:v>23355.791341925647</c:v>
                </c:pt>
                <c:pt idx="13">
                  <c:v>30979.991233026551</c:v>
                </c:pt>
                <c:pt idx="14">
                  <c:v>25360.876585643909</c:v>
                </c:pt>
                <c:pt idx="15">
                  <c:v>24996.536380795358</c:v>
                </c:pt>
                <c:pt idx="16">
                  <c:v>29075.052751726216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EE-404B-B3E2-453E669EA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70463"/>
        <c:axId val="972555551"/>
      </c:lineChart>
      <c:catAx>
        <c:axId val="163147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72555551"/>
        <c:crosses val="autoZero"/>
        <c:auto val="1"/>
        <c:lblAlgn val="ctr"/>
        <c:lblOffset val="100"/>
        <c:noMultiLvlLbl val="0"/>
      </c:catAx>
      <c:valAx>
        <c:axId val="972555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EK LuF in Euro/Betrieb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31470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89833379453767E-2"/>
          <c:y val="0.11243672934764608"/>
          <c:w val="0.90539747600043141"/>
          <c:h val="0.77072030432142447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'Grafik_LGR (2)'!$A$8</c:f>
              <c:strCache>
                <c:ptCount val="1"/>
                <c:pt idx="0">
                  <c:v>Vorleistungen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(2)'!$B$8</c:f>
              <c:numCache>
                <c:formatCode>General</c:formatCode>
                <c:ptCount val="1"/>
                <c:pt idx="0">
                  <c:v>-4471.1645110693571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D-4B2D-A9C8-41404BCF92C0}"/>
            </c:ext>
          </c:extLst>
        </c:ser>
        <c:ser>
          <c:idx val="3"/>
          <c:order val="3"/>
          <c:tx>
            <c:strRef>
              <c:f>'Grafik_LGR (2)'!$A$9</c:f>
              <c:strCache>
                <c:ptCount val="1"/>
                <c:pt idx="0">
                  <c:v>Abschreibungen*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(2)'!$B$9</c:f>
              <c:numCache>
                <c:formatCode>General</c:formatCode>
                <c:ptCount val="1"/>
                <c:pt idx="0">
                  <c:v>-1918.9353498361927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D-4B2D-A9C8-41404BCF92C0}"/>
            </c:ext>
          </c:extLst>
        </c:ser>
        <c:ser>
          <c:idx val="4"/>
          <c:order val="4"/>
          <c:tx>
            <c:strRef>
              <c:f>'Grafik_LGR (2)'!$A$12</c:f>
              <c:strCache>
                <c:ptCount val="1"/>
                <c:pt idx="0">
                  <c:v>Sonstige Produktionsabgaben**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(2)'!$B$12</c:f>
              <c:numCache>
                <c:formatCode>General</c:formatCode>
                <c:ptCount val="1"/>
                <c:pt idx="0">
                  <c:v>-166.15602920245811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AD-4B2D-A9C8-41404BCF92C0}"/>
            </c:ext>
          </c:extLst>
        </c:ser>
        <c:ser>
          <c:idx val="5"/>
          <c:order val="5"/>
          <c:tx>
            <c:strRef>
              <c:f>'Grafik_LGR (2)'!$A$10</c:f>
              <c:strCache>
                <c:ptCount val="1"/>
                <c:pt idx="0">
                  <c:v>Arbeitnehmerentgelte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(2)'!$B$10</c:f>
              <c:numCache>
                <c:formatCode>General</c:formatCode>
                <c:ptCount val="1"/>
                <c:pt idx="0">
                  <c:v>-543.14282262253096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AD-4B2D-A9C8-41404BCF92C0}"/>
            </c:ext>
          </c:extLst>
        </c:ser>
        <c:ser>
          <c:idx val="6"/>
          <c:order val="6"/>
          <c:tx>
            <c:strRef>
              <c:f>'Grafik_LGR (2)'!$A$11</c:f>
              <c:strCache>
                <c:ptCount val="1"/>
                <c:pt idx="0">
                  <c:v>Pacht und Zinsen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(2)'!$B$11</c:f>
              <c:numCache>
                <c:formatCode>General</c:formatCode>
                <c:ptCount val="1"/>
                <c:pt idx="0">
                  <c:v>-171.28795117888032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AD-4B2D-A9C8-41404BCF92C0}"/>
            </c:ext>
          </c:extLst>
        </c:ser>
        <c:ser>
          <c:idx val="7"/>
          <c:order val="7"/>
          <c:tx>
            <c:strRef>
              <c:f>'Grafik_LGR (2)'!$A$13</c:f>
              <c:strCache>
                <c:ptCount val="1"/>
                <c:pt idx="0">
                  <c:v>Nettunternehmensgewinn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val>
            <c:numRef>
              <c:f>'Grafik_LGR (2)'!$B$13</c:f>
              <c:numCache>
                <c:formatCode>General</c:formatCode>
                <c:ptCount val="1"/>
                <c:pt idx="0">
                  <c:v>-1904.0320623186988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AD-4B2D-A9C8-41404BCF9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6"/>
        <c:overlap val="1"/>
        <c:axId val="48634880"/>
        <c:axId val="48644864"/>
      </c:barChart>
      <c:barChart>
        <c:barDir val="bar"/>
        <c:grouping val="stacked"/>
        <c:varyColors val="0"/>
        <c:ser>
          <c:idx val="0"/>
          <c:order val="0"/>
          <c:tx>
            <c:strRef>
              <c:f>'Grafik_LGR (2)'!$A$6</c:f>
              <c:strCache>
                <c:ptCount val="1"/>
                <c:pt idx="0">
                  <c:v>Produktionswert (zu Herstellungspreisen)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val>
            <c:numRef>
              <c:f>'Grafik_LGR (2)'!$B$6</c:f>
              <c:numCache>
                <c:formatCode>General</c:formatCode>
                <c:ptCount val="1"/>
                <c:pt idx="0">
                  <c:v>7712.5306807912411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AD-4B2D-A9C8-41404BCF92C0}"/>
            </c:ext>
          </c:extLst>
        </c:ser>
        <c:ser>
          <c:idx val="1"/>
          <c:order val="1"/>
          <c:tx>
            <c:strRef>
              <c:f>'Grafik_LGR (2)'!$A$7</c:f>
              <c:strCache>
                <c:ptCount val="1"/>
                <c:pt idx="0">
                  <c:v>Agrarzahlungen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'Grafik_LGR (2)'!$B$7</c:f>
              <c:numCache>
                <c:formatCode>General</c:formatCode>
                <c:ptCount val="1"/>
                <c:pt idx="0">
                  <c:v>1462.1880454368775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AD-4B2D-A9C8-41404BCF9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7"/>
        <c:overlap val="100"/>
        <c:axId val="48648192"/>
        <c:axId val="48646400"/>
      </c:barChart>
      <c:catAx>
        <c:axId val="48634880"/>
        <c:scaling>
          <c:orientation val="maxMin"/>
        </c:scaling>
        <c:delete val="1"/>
        <c:axPos val="r"/>
        <c:majorTickMark val="out"/>
        <c:minorTickMark val="none"/>
        <c:tickLblPos val="nextTo"/>
        <c:crossAx val="48644864"/>
        <c:crosses val="autoZero"/>
        <c:auto val="1"/>
        <c:lblAlgn val="ctr"/>
        <c:lblOffset val="100"/>
        <c:tickLblSkip val="1"/>
        <c:noMultiLvlLbl val="0"/>
      </c:catAx>
      <c:valAx>
        <c:axId val="48644864"/>
        <c:scaling>
          <c:orientation val="maxMin"/>
        </c:scaling>
        <c:delete val="0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34880"/>
        <c:crosses val="autoZero"/>
        <c:crossBetween val="between"/>
      </c:valAx>
      <c:valAx>
        <c:axId val="48646400"/>
        <c:scaling>
          <c:orientation val="minMax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48192"/>
        <c:crosses val="autoZero"/>
        <c:crossBetween val="midCat"/>
        <c:majorUnit val="1000"/>
        <c:minorUnit val="200"/>
      </c:valAx>
      <c:catAx>
        <c:axId val="486481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46400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'Werte '!$A$44</c:f>
              <c:strCache>
                <c:ptCount val="1"/>
                <c:pt idx="0">
                  <c:v>MFB - Bio</c:v>
                </c:pt>
              </c:strCache>
            </c:strRef>
          </c:tx>
          <c:spPr>
            <a:ln w="44450" cap="rnd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'Werte '!$B$42:$R$42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'Werte '!$B$44:$R$44</c:f>
              <c:numCache>
                <c:formatCode>#,##0</c:formatCode>
                <c:ptCount val="17"/>
                <c:pt idx="0">
                  <c:v>43531.151092361259</c:v>
                </c:pt>
                <c:pt idx="1">
                  <c:v>50267.116547156606</c:v>
                </c:pt>
                <c:pt idx="2">
                  <c:v>45695.438980335763</c:v>
                </c:pt>
                <c:pt idx="3">
                  <c:v>59109.12711634062</c:v>
                </c:pt>
                <c:pt idx="4">
                  <c:v>64266.989439085533</c:v>
                </c:pt>
                <c:pt idx="5">
                  <c:v>58929.138950196051</c:v>
                </c:pt>
                <c:pt idx="6">
                  <c:v>46087.527094008081</c:v>
                </c:pt>
                <c:pt idx="7">
                  <c:v>45028.744057035983</c:v>
                </c:pt>
                <c:pt idx="8">
                  <c:v>55688.857430485645</c:v>
                </c:pt>
                <c:pt idx="9">
                  <c:v>50946.908965096758</c:v>
                </c:pt>
                <c:pt idx="10">
                  <c:v>48617.741547290389</c:v>
                </c:pt>
                <c:pt idx="11">
                  <c:v>51290.961297570262</c:v>
                </c:pt>
                <c:pt idx="12">
                  <c:v>54038.860802792005</c:v>
                </c:pt>
                <c:pt idx="13">
                  <c:v>56309.021311395147</c:v>
                </c:pt>
                <c:pt idx="14">
                  <c:v>46793.104523513881</c:v>
                </c:pt>
                <c:pt idx="15">
                  <c:v>46205.135793665933</c:v>
                </c:pt>
                <c:pt idx="16">
                  <c:v>36535.540949551461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EE-404B-B3E2-453E669EA542}"/>
            </c:ext>
          </c:extLst>
        </c:ser>
        <c:ser>
          <c:idx val="2"/>
          <c:order val="1"/>
          <c:tx>
            <c:strRef>
              <c:f>'Werte '!$A$45</c:f>
              <c:strCache>
                <c:ptCount val="1"/>
                <c:pt idx="0">
                  <c:v>MFB - KONV</c:v>
                </c:pt>
              </c:strCache>
            </c:strRef>
          </c:tx>
          <c:spPr>
            <a:ln w="44450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'Werte '!$B$42:$R$42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'Werte '!$B$45:$R$45</c:f>
              <c:numCache>
                <c:formatCode>#,##0</c:formatCode>
                <c:ptCount val="17"/>
                <c:pt idx="0">
                  <c:v>32012.820135666374</c:v>
                </c:pt>
                <c:pt idx="1">
                  <c:v>32375.725918789802</c:v>
                </c:pt>
                <c:pt idx="2">
                  <c:v>28452.709926592815</c:v>
                </c:pt>
                <c:pt idx="3">
                  <c:v>34544.919073819328</c:v>
                </c:pt>
                <c:pt idx="4">
                  <c:v>46037.355139932588</c:v>
                </c:pt>
                <c:pt idx="5">
                  <c:v>45536.257776020117</c:v>
                </c:pt>
                <c:pt idx="6">
                  <c:v>26342.344153150418</c:v>
                </c:pt>
                <c:pt idx="7">
                  <c:v>41323.024773342368</c:v>
                </c:pt>
                <c:pt idx="8">
                  <c:v>54160.737637537597</c:v>
                </c:pt>
                <c:pt idx="9">
                  <c:v>49010.042960819534</c:v>
                </c:pt>
                <c:pt idx="10">
                  <c:v>35024.824021164874</c:v>
                </c:pt>
                <c:pt idx="11">
                  <c:v>28781.877209346934</c:v>
                </c:pt>
                <c:pt idx="12">
                  <c:v>23355.791341925647</c:v>
                </c:pt>
                <c:pt idx="13">
                  <c:v>30979.991233026551</c:v>
                </c:pt>
                <c:pt idx="14">
                  <c:v>25360.876585643909</c:v>
                </c:pt>
                <c:pt idx="15">
                  <c:v>24996.536380795358</c:v>
                </c:pt>
                <c:pt idx="16">
                  <c:v>29075.052751726216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EE-404B-B3E2-453E669EA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31470463"/>
        <c:axId val="972555551"/>
      </c:lineChart>
      <c:catAx>
        <c:axId val="163147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72555551"/>
        <c:crosses val="autoZero"/>
        <c:auto val="1"/>
        <c:lblAlgn val="ctr"/>
        <c:lblOffset val="100"/>
        <c:noMultiLvlLbl val="0"/>
      </c:catAx>
      <c:valAx>
        <c:axId val="972555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EK LuF in Euro/Betrieb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31470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de-DE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17.744936679105095</c:v>
                </c:pt>
                <c:pt idx="2">
                  <c:v>7.8507344164700488</c:v>
                </c:pt>
                <c:pt idx="3">
                  <c:v>23.278073580215391</c:v>
                </c:pt>
                <c:pt idx="4">
                  <c:v>13.992250206355026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A-4350-9BEB-3611927C9FD5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9.3614633344738607</c:v>
                </c:pt>
                <c:pt idx="2">
                  <c:v>4.3048631649667675</c:v>
                </c:pt>
                <c:pt idx="3">
                  <c:v>15.359434275872212</c:v>
                </c:pt>
                <c:pt idx="4">
                  <c:v>5.9552943146645774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A-4350-9BEB-3611927C9FD5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11.810446248690299</c:v>
                </c:pt>
                <c:pt idx="2">
                  <c:v>5.7044483653684743</c:v>
                </c:pt>
                <c:pt idx="3">
                  <c:v>17.653125785548109</c:v>
                </c:pt>
                <c:pt idx="4">
                  <c:v>8.2064232355518651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CA-4350-9BEB-3611927C9FD5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3.4269729040590646</c:v>
                </c:pt>
                <c:pt idx="2">
                  <c:v>2.1585771138651939</c:v>
                </c:pt>
                <c:pt idx="3">
                  <c:v>9.7344864812049252</c:v>
                </c:pt>
                <c:pt idx="4">
                  <c:v>0.16946734386141679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CA-4350-9BEB-3611927C9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  <c:max val="30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17.744936679105095</c:v>
                </c:pt>
                <c:pt idx="2">
                  <c:v>7.8507344164700488</c:v>
                </c:pt>
                <c:pt idx="3">
                  <c:v>23.278073580215391</c:v>
                </c:pt>
                <c:pt idx="4">
                  <c:v>13.992250206355026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A-4350-9BEB-3611927C9FD5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9.3614633344738607</c:v>
                </c:pt>
                <c:pt idx="2">
                  <c:v>4.3048631649667675</c:v>
                </c:pt>
                <c:pt idx="3">
                  <c:v>15.359434275872212</c:v>
                </c:pt>
                <c:pt idx="4">
                  <c:v>5.9552943146645774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A-4350-9BEB-3611927C9FD5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11.810446248690299</c:v>
                </c:pt>
                <c:pt idx="2">
                  <c:v>5.7044483653684743</c:v>
                </c:pt>
                <c:pt idx="3">
                  <c:v>17.653125785548109</c:v>
                </c:pt>
                <c:pt idx="4">
                  <c:v>8.2064232355518651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CA-4350-9BEB-3611927C9FD5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3.4269729040590646</c:v>
                </c:pt>
                <c:pt idx="2">
                  <c:v>2.1585771138651939</c:v>
                </c:pt>
                <c:pt idx="3">
                  <c:v>9.7344864812049252</c:v>
                </c:pt>
                <c:pt idx="4">
                  <c:v>0.16946734386141679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CA-4350-9BEB-3611927C9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  <c:max val="30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17.744936679105095</c:v>
                </c:pt>
                <c:pt idx="2">
                  <c:v>7.8507344164700488</c:v>
                </c:pt>
                <c:pt idx="3">
                  <c:v>23.278073580215391</c:v>
                </c:pt>
                <c:pt idx="4">
                  <c:v>13.992250206355026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A-4350-9BEB-3611927C9FD5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9.3614633344738607</c:v>
                </c:pt>
                <c:pt idx="2">
                  <c:v>4.3048631649667675</c:v>
                </c:pt>
                <c:pt idx="3">
                  <c:v>15.359434275872212</c:v>
                </c:pt>
                <c:pt idx="4">
                  <c:v>5.9552943146645774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A-4350-9BEB-3611927C9FD5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11.810446248690299</c:v>
                </c:pt>
                <c:pt idx="2">
                  <c:v>5.7044483653684743</c:v>
                </c:pt>
                <c:pt idx="3">
                  <c:v>17.653125785548109</c:v>
                </c:pt>
                <c:pt idx="4">
                  <c:v>8.2064232355518651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CA-4350-9BEB-3611927C9FD5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3.4269729040590646</c:v>
                </c:pt>
                <c:pt idx="2">
                  <c:v>2.1585771138651939</c:v>
                </c:pt>
                <c:pt idx="3">
                  <c:v>9.7344864812049252</c:v>
                </c:pt>
                <c:pt idx="4">
                  <c:v>0.16946734386141679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CA-4350-9BEB-3611927C9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  <c:max val="30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17.744936679105095</c:v>
                </c:pt>
                <c:pt idx="2">
                  <c:v>7.8507344164700488</c:v>
                </c:pt>
                <c:pt idx="3">
                  <c:v>23.278073580215391</c:v>
                </c:pt>
                <c:pt idx="4">
                  <c:v>13.992250206355026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A-4350-9BEB-3611927C9FD5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9.3614633344738607</c:v>
                </c:pt>
                <c:pt idx="2">
                  <c:v>4.3048631649667675</c:v>
                </c:pt>
                <c:pt idx="3">
                  <c:v>15.359434275872212</c:v>
                </c:pt>
                <c:pt idx="4">
                  <c:v>5.9552943146645774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A-4350-9BEB-3611927C9FD5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11.810446248690299</c:v>
                </c:pt>
                <c:pt idx="2">
                  <c:v>5.7044483653684743</c:v>
                </c:pt>
                <c:pt idx="3">
                  <c:v>17.653125785548109</c:v>
                </c:pt>
                <c:pt idx="4">
                  <c:v>8.2064232355518651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CA-4350-9BEB-3611927C9FD5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3.4269729040590646</c:v>
                </c:pt>
                <c:pt idx="2">
                  <c:v>2.1585771138651939</c:v>
                </c:pt>
                <c:pt idx="3">
                  <c:v>9.7344864812049252</c:v>
                </c:pt>
                <c:pt idx="4">
                  <c:v>0.16946734386141679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CA-4350-9BEB-3611927C9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  <c:max val="30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17.744936679105095</c:v>
                </c:pt>
                <c:pt idx="2">
                  <c:v>7.8507344164700488</c:v>
                </c:pt>
                <c:pt idx="3">
                  <c:v>23.278073580215391</c:v>
                </c:pt>
                <c:pt idx="4">
                  <c:v>13.992250206355026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A-4350-9BEB-3611927C9FD5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9.3614633344738607</c:v>
                </c:pt>
                <c:pt idx="2">
                  <c:v>4.3048631649667675</c:v>
                </c:pt>
                <c:pt idx="3">
                  <c:v>15.359434275872212</c:v>
                </c:pt>
                <c:pt idx="4">
                  <c:v>5.9552943146645774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A-4350-9BEB-3611927C9FD5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11.810446248690299</c:v>
                </c:pt>
                <c:pt idx="2">
                  <c:v>5.7044483653684743</c:v>
                </c:pt>
                <c:pt idx="3">
                  <c:v>17.653125785548109</c:v>
                </c:pt>
                <c:pt idx="4">
                  <c:v>8.2064232355518651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CA-4350-9BEB-3611927C9FD5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3.4269729040590646</c:v>
                </c:pt>
                <c:pt idx="2">
                  <c:v>2.1585771138651939</c:v>
                </c:pt>
                <c:pt idx="3">
                  <c:v>9.7344864812049252</c:v>
                </c:pt>
                <c:pt idx="4">
                  <c:v>0.16946734386141679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CA-4350-9BEB-3611927C9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  <c:max val="30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17.744936679105095</c:v>
                </c:pt>
                <c:pt idx="2">
                  <c:v>7.8507344164700488</c:v>
                </c:pt>
                <c:pt idx="3">
                  <c:v>23.278073580215391</c:v>
                </c:pt>
                <c:pt idx="4">
                  <c:v>13.992250206355026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CA-4350-9BEB-3611927C9FD5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9.3614633344738607</c:v>
                </c:pt>
                <c:pt idx="2">
                  <c:v>4.3048631649667675</c:v>
                </c:pt>
                <c:pt idx="3">
                  <c:v>15.359434275872212</c:v>
                </c:pt>
                <c:pt idx="4">
                  <c:v>5.9552943146645774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CA-4350-9BEB-3611927C9FD5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11.810446248690299</c:v>
                </c:pt>
                <c:pt idx="2">
                  <c:v>5.7044483653684743</c:v>
                </c:pt>
                <c:pt idx="3">
                  <c:v>17.653125785548109</c:v>
                </c:pt>
                <c:pt idx="4">
                  <c:v>8.2064232355518651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CA-4350-9BEB-3611927C9FD5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mittel</c:v>
                </c:pt>
                <c:pt idx="2">
                  <c:v>FB mittel</c:v>
                </c:pt>
                <c:pt idx="3">
                  <c:v>MFB bio</c:v>
                </c:pt>
                <c:pt idx="4">
                  <c:v>MFB konv.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3.4269729040590646</c:v>
                </c:pt>
                <c:pt idx="2">
                  <c:v>2.1585771138651939</c:v>
                </c:pt>
                <c:pt idx="3">
                  <c:v>9.7344864812049252</c:v>
                </c:pt>
                <c:pt idx="4">
                  <c:v>0.16946734386141679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CA-4350-9BEB-3611927C9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  <c:max val="30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Tabelle2!$A$10</c:f>
              <c:strCache>
                <c:ptCount val="1"/>
                <c:pt idx="0">
                  <c:v>EK LuF/Std.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alle</c:v>
                </c:pt>
                <c:pt idx="2">
                  <c:v>FB alle</c:v>
                </c:pt>
                <c:pt idx="3">
                  <c:v>MFB 1. Quartil (EK LuF+PA je bAK)</c:v>
                </c:pt>
                <c:pt idx="4">
                  <c:v>MFB 4. Quartil (EK LuF+PA je bAK)</c:v>
                </c:pt>
              </c:strCache>
            </c:strRef>
          </c:cat>
          <c:val>
            <c:numRef>
              <c:f>Tabelle2!$B$10:$J$10</c:f>
              <c:numCache>
                <c:formatCode>General</c:formatCode>
                <c:ptCount val="5"/>
                <c:pt idx="0">
                  <c:v>9.646306734097907</c:v>
                </c:pt>
                <c:pt idx="1">
                  <c:v>15.933885901443396</c:v>
                </c:pt>
                <c:pt idx="2">
                  <c:v>7.5057349914506108</c:v>
                </c:pt>
                <c:pt idx="3">
                  <c:v>-2.4080156865500584</c:v>
                </c:pt>
                <c:pt idx="4">
                  <c:v>39.290962791105457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6-4D6F-A2BA-1954D671A75C}"/>
            </c:ext>
          </c:extLst>
        </c:ser>
        <c:ser>
          <c:idx val="1"/>
          <c:order val="1"/>
          <c:tx>
            <c:strRef>
              <c:f>Tabelle2!$A$11</c:f>
              <c:strCache>
                <c:ptCount val="1"/>
                <c:pt idx="0">
                  <c:v>EK LuF (ohne DIZA, AZ)/Std.</c:v>
                </c:pt>
              </c:strCache>
            </c:strRef>
          </c:tx>
          <c:spPr>
            <a:pattFill prst="dk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alle</c:v>
                </c:pt>
                <c:pt idx="2">
                  <c:v>FB alle</c:v>
                </c:pt>
                <c:pt idx="3">
                  <c:v>MFB 1. Quartil (EK LuF+PA je bAK)</c:v>
                </c:pt>
                <c:pt idx="4">
                  <c:v>MFB 4. Quartil (EK LuF+PA je bAK)</c:v>
                </c:pt>
              </c:strCache>
            </c:strRef>
          </c:cat>
          <c:val>
            <c:numRef>
              <c:f>Tabelle2!$B$11:$J$11</c:f>
              <c:numCache>
                <c:formatCode>General</c:formatCode>
                <c:ptCount val="5"/>
                <c:pt idx="0">
                  <c:v>5.6601473751976403</c:v>
                </c:pt>
                <c:pt idx="1">
                  <c:v>7.9179327199046163</c:v>
                </c:pt>
                <c:pt idx="2">
                  <c:v>3.7511412510035229</c:v>
                </c:pt>
                <c:pt idx="3">
                  <c:v>-8.5250466016866078</c:v>
                </c:pt>
                <c:pt idx="4">
                  <c:v>28.268869080161629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6-4D6F-A2BA-1954D671A75C}"/>
            </c:ext>
          </c:extLst>
        </c:ser>
        <c:ser>
          <c:idx val="2"/>
          <c:order val="2"/>
          <c:tx>
            <c:strRef>
              <c:f>Tabelle2!$A$12</c:f>
              <c:strCache>
                <c:ptCount val="1"/>
                <c:pt idx="0">
                  <c:v>EK LuF abzügl. SVB/Std.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alle</c:v>
                </c:pt>
                <c:pt idx="2">
                  <c:v>FB alle</c:v>
                </c:pt>
                <c:pt idx="3">
                  <c:v>MFB 1. Quartil (EK LuF+PA je bAK)</c:v>
                </c:pt>
                <c:pt idx="4">
                  <c:v>MFB 4. Quartil (EK LuF+PA je bAK)</c:v>
                </c:pt>
              </c:strCache>
            </c:strRef>
          </c:cat>
          <c:val>
            <c:numRef>
              <c:f>Tabelle2!$B$12:$J$12</c:f>
              <c:numCache>
                <c:formatCode>General</c:formatCode>
                <c:ptCount val="5"/>
                <c:pt idx="0">
                  <c:v>6.7618777460060828</c:v>
                </c:pt>
                <c:pt idx="1">
                  <c:v>10.180403158393535</c:v>
                </c:pt>
                <c:pt idx="2">
                  <c:v>5.3613332805023317</c:v>
                </c:pt>
                <c:pt idx="3">
                  <c:v>-7.6007849599927182</c:v>
                </c:pt>
                <c:pt idx="4">
                  <c:v>31.922896551863371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26-4D6F-A2BA-1954D671A75C}"/>
            </c:ext>
          </c:extLst>
        </c:ser>
        <c:ser>
          <c:idx val="3"/>
          <c:order val="3"/>
          <c:tx>
            <c:strRef>
              <c:f>Tabelle2!$A$13</c:f>
              <c:strCache>
                <c:ptCount val="1"/>
                <c:pt idx="0">
                  <c:v>EK LuF (ohne DIZA, AZ) abzüglich SVB/Std.</c:v>
                </c:pt>
              </c:strCache>
            </c:strRef>
          </c:tx>
          <c:spPr>
            <a:pattFill prst="dkDnDiag">
              <a:fgClr>
                <a:schemeClr val="accent3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Tabelle2!$B$9:$J$9</c:f>
              <c:strCache>
                <c:ptCount val="5"/>
                <c:pt idx="0">
                  <c:v>Bundesmittel</c:v>
                </c:pt>
                <c:pt idx="1">
                  <c:v>MFB alle</c:v>
                </c:pt>
                <c:pt idx="2">
                  <c:v>FB alle</c:v>
                </c:pt>
                <c:pt idx="3">
                  <c:v>MFB 1. Quartil (EK LuF+PA je bAK)</c:v>
                </c:pt>
                <c:pt idx="4">
                  <c:v>MFB 4. Quartil (EK LuF+PA je bAK)</c:v>
                </c:pt>
              </c:strCache>
            </c:strRef>
          </c:cat>
          <c:val>
            <c:numRef>
              <c:f>Tabelle2!$B$13:$J$13</c:f>
              <c:numCache>
                <c:formatCode>General</c:formatCode>
                <c:ptCount val="5"/>
                <c:pt idx="0">
                  <c:v>2.7757183871058166</c:v>
                </c:pt>
                <c:pt idx="1">
                  <c:v>2.1644499768547547</c:v>
                </c:pt>
                <c:pt idx="2">
                  <c:v>1.606739540055244</c:v>
                </c:pt>
                <c:pt idx="3">
                  <c:v>-13.717815875129268</c:v>
                </c:pt>
                <c:pt idx="4">
                  <c:v>20.900802840919543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26-4D6F-A2BA-1954D671A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22223"/>
        <c:axId val="98852287"/>
      </c:barChart>
      <c:catAx>
        <c:axId val="175922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8852287"/>
        <c:crosses val="autoZero"/>
        <c:auto val="1"/>
        <c:lblAlgn val="ctr"/>
        <c:lblOffset val="100"/>
        <c:noMultiLvlLbl val="0"/>
      </c:catAx>
      <c:valAx>
        <c:axId val="98852287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175922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789833379453767E-2"/>
          <c:y val="0.11243672934764608"/>
          <c:w val="0.90539747600043141"/>
          <c:h val="0.77072030432142447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'Grafik_LGR (2)'!$A$8</c:f>
              <c:strCache>
                <c:ptCount val="1"/>
                <c:pt idx="0">
                  <c:v>Vorleistungen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(2)'!$B$8</c:f>
              <c:numCache>
                <c:formatCode>General</c:formatCode>
                <c:ptCount val="1"/>
                <c:pt idx="0">
                  <c:v>-4471.1645110693571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D-4B2D-A9C8-41404BCF92C0}"/>
            </c:ext>
          </c:extLst>
        </c:ser>
        <c:ser>
          <c:idx val="3"/>
          <c:order val="3"/>
          <c:tx>
            <c:strRef>
              <c:f>'Grafik_LGR (2)'!$A$9</c:f>
              <c:strCache>
                <c:ptCount val="1"/>
                <c:pt idx="0">
                  <c:v>Abschreibungen*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(2)'!$B$9</c:f>
              <c:numCache>
                <c:formatCode>General</c:formatCode>
                <c:ptCount val="1"/>
                <c:pt idx="0">
                  <c:v>-1918.9353498361927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AD-4B2D-A9C8-41404BCF92C0}"/>
            </c:ext>
          </c:extLst>
        </c:ser>
        <c:ser>
          <c:idx val="4"/>
          <c:order val="4"/>
          <c:tx>
            <c:strRef>
              <c:f>'Grafik_LGR (2)'!$A$12</c:f>
              <c:strCache>
                <c:ptCount val="1"/>
                <c:pt idx="0">
                  <c:v>Sonstige Produktionsabgaben**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(2)'!$B$12</c:f>
              <c:numCache>
                <c:formatCode>General</c:formatCode>
                <c:ptCount val="1"/>
                <c:pt idx="0">
                  <c:v>-166.15602920245811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AD-4B2D-A9C8-41404BCF92C0}"/>
            </c:ext>
          </c:extLst>
        </c:ser>
        <c:ser>
          <c:idx val="5"/>
          <c:order val="5"/>
          <c:tx>
            <c:strRef>
              <c:f>'Grafik_LGR (2)'!$A$10</c:f>
              <c:strCache>
                <c:ptCount val="1"/>
                <c:pt idx="0">
                  <c:v>Arbeitnehmerentgelte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(2)'!$B$10</c:f>
              <c:numCache>
                <c:formatCode>General</c:formatCode>
                <c:ptCount val="1"/>
                <c:pt idx="0">
                  <c:v>-543.14282262253096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AD-4B2D-A9C8-41404BCF92C0}"/>
            </c:ext>
          </c:extLst>
        </c:ser>
        <c:ser>
          <c:idx val="6"/>
          <c:order val="6"/>
          <c:tx>
            <c:strRef>
              <c:f>'Grafik_LGR (2)'!$A$11</c:f>
              <c:strCache>
                <c:ptCount val="1"/>
                <c:pt idx="0">
                  <c:v>Pacht und Zinsen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val>
            <c:numRef>
              <c:f>'Grafik_LGR (2)'!$B$11</c:f>
              <c:numCache>
                <c:formatCode>General</c:formatCode>
                <c:ptCount val="1"/>
                <c:pt idx="0">
                  <c:v>-171.28795117888032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AD-4B2D-A9C8-41404BCF92C0}"/>
            </c:ext>
          </c:extLst>
        </c:ser>
        <c:ser>
          <c:idx val="7"/>
          <c:order val="7"/>
          <c:tx>
            <c:strRef>
              <c:f>'Grafik_LGR (2)'!$A$13</c:f>
              <c:strCache>
                <c:ptCount val="1"/>
                <c:pt idx="0">
                  <c:v>Nettunternehmensgewinn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val>
            <c:numRef>
              <c:f>'Grafik_LGR (2)'!$B$13</c:f>
              <c:numCache>
                <c:formatCode>General</c:formatCode>
                <c:ptCount val="1"/>
                <c:pt idx="0">
                  <c:v>-1904.0320623186988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AD-4B2D-A9C8-41404BCF9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6"/>
        <c:overlap val="1"/>
        <c:axId val="48634880"/>
        <c:axId val="48644864"/>
      </c:barChart>
      <c:barChart>
        <c:barDir val="bar"/>
        <c:grouping val="stacked"/>
        <c:varyColors val="0"/>
        <c:ser>
          <c:idx val="0"/>
          <c:order val="0"/>
          <c:tx>
            <c:strRef>
              <c:f>'Grafik_LGR (2)'!$A$6</c:f>
              <c:strCache>
                <c:ptCount val="1"/>
                <c:pt idx="0">
                  <c:v>Produktionswert (zu Herstellungspreisen)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val>
            <c:numRef>
              <c:f>'Grafik_LGR (2)'!$B$6</c:f>
              <c:numCache>
                <c:formatCode>General</c:formatCode>
                <c:ptCount val="1"/>
                <c:pt idx="0">
                  <c:v>7712.5306807912411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AD-4B2D-A9C8-41404BCF92C0}"/>
            </c:ext>
          </c:extLst>
        </c:ser>
        <c:ser>
          <c:idx val="1"/>
          <c:order val="1"/>
          <c:tx>
            <c:strRef>
              <c:f>'Grafik_LGR (2)'!$A$7</c:f>
              <c:strCache>
                <c:ptCount val="1"/>
                <c:pt idx="0">
                  <c:v>Agrarzahlungen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val>
            <c:numRef>
              <c:f>'Grafik_LGR (2)'!$B$7</c:f>
              <c:numCache>
                <c:formatCode>General</c:formatCode>
                <c:ptCount val="1"/>
                <c:pt idx="0">
                  <c:v>1462.1880454368775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AD-4B2D-A9C8-41404BCF9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7"/>
        <c:overlap val="100"/>
        <c:axId val="48648192"/>
        <c:axId val="48646400"/>
      </c:barChart>
      <c:catAx>
        <c:axId val="48634880"/>
        <c:scaling>
          <c:orientation val="maxMin"/>
        </c:scaling>
        <c:delete val="1"/>
        <c:axPos val="r"/>
        <c:majorTickMark val="out"/>
        <c:minorTickMark val="none"/>
        <c:tickLblPos val="nextTo"/>
        <c:crossAx val="48644864"/>
        <c:crosses val="autoZero"/>
        <c:auto val="1"/>
        <c:lblAlgn val="ctr"/>
        <c:lblOffset val="100"/>
        <c:tickLblSkip val="1"/>
        <c:noMultiLvlLbl val="0"/>
      </c:catAx>
      <c:valAx>
        <c:axId val="48644864"/>
        <c:scaling>
          <c:orientation val="maxMin"/>
        </c:scaling>
        <c:delete val="0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34880"/>
        <c:crosses val="autoZero"/>
        <c:crossBetween val="between"/>
      </c:valAx>
      <c:valAx>
        <c:axId val="48646400"/>
        <c:scaling>
          <c:orientation val="minMax"/>
          <c:min val="0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solidFill>
            <a:sysClr val="window" lastClr="FFFFFF"/>
          </a:solidFill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48192"/>
        <c:crosses val="autoZero"/>
        <c:crossBetween val="midCat"/>
        <c:majorUnit val="1000"/>
        <c:minorUnit val="200"/>
      </c:valAx>
      <c:catAx>
        <c:axId val="486481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de-DE"/>
          </a:p>
        </c:txPr>
        <c:crossAx val="48646400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02813948142393E-2"/>
          <c:y val="0.14083769189998405"/>
          <c:w val="0.8330373581800643"/>
          <c:h val="0.64941660345229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DiagrammberchnungenFaktorEK_NuG!$A$62</c:f>
              <c:strCache>
                <c:ptCount val="1"/>
                <c:pt idx="0">
                  <c:v>NUG LGR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DiagrammberchnungenFaktorEK_NuG!$B$61:$AA$61</c:f>
              <c:strCach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strCache>
            </c:strRef>
          </c:cat>
          <c:val>
            <c:numRef>
              <c:f>DiagrammberchnungenFaktorEK_NuG!$B$62:$AA$62</c:f>
              <c:numCache>
                <c:formatCode>0.00</c:formatCode>
                <c:ptCount val="26"/>
                <c:pt idx="0" formatCode="0.0">
                  <c:v>2.0619999999999998</c:v>
                </c:pt>
                <c:pt idx="1">
                  <c:v>1.873</c:v>
                </c:pt>
                <c:pt idx="2">
                  <c:v>1.593</c:v>
                </c:pt>
                <c:pt idx="3">
                  <c:v>1.492</c:v>
                </c:pt>
                <c:pt idx="4">
                  <c:v>1.4730000000000001</c:v>
                </c:pt>
                <c:pt idx="5">
                  <c:v>1.6926676114024746</c:v>
                </c:pt>
                <c:pt idx="6">
                  <c:v>2.0121967581793498</c:v>
                </c:pt>
                <c:pt idx="7">
                  <c:v>1.8323136241738136</c:v>
                </c:pt>
                <c:pt idx="8">
                  <c:v>1.7779870355788399</c:v>
                </c:pt>
                <c:pt idx="9">
                  <c:v>1.9028222635497429</c:v>
                </c:pt>
                <c:pt idx="10">
                  <c:v>1.8515247932864141</c:v>
                </c:pt>
                <c:pt idx="11">
                  <c:v>2.0413363058169178</c:v>
                </c:pt>
                <c:pt idx="12">
                  <c:v>2.2836079172435189</c:v>
                </c:pt>
                <c:pt idx="13">
                  <c:v>2.208578104498387</c:v>
                </c:pt>
                <c:pt idx="14">
                  <c:v>1.6716657079085029</c:v>
                </c:pt>
                <c:pt idx="15">
                  <c:v>2.0001877355490061</c:v>
                </c:pt>
                <c:pt idx="16">
                  <c:v>2.3254397713305033</c:v>
                </c:pt>
                <c:pt idx="17">
                  <c:v>2.1912046501885123</c:v>
                </c:pt>
                <c:pt idx="18">
                  <c:v>1.8983911525412702</c:v>
                </c:pt>
                <c:pt idx="19">
                  <c:v>1.713302928346905</c:v>
                </c:pt>
                <c:pt idx="20">
                  <c:v>1.6102336111869404</c:v>
                </c:pt>
                <c:pt idx="21">
                  <c:v>1.8742725720353686</c:v>
                </c:pt>
                <c:pt idx="22">
                  <c:v>2.1810859230381658</c:v>
                </c:pt>
                <c:pt idx="23">
                  <c:v>1.9715879223635497</c:v>
                </c:pt>
                <c:pt idx="24">
                  <c:v>1.816789895033657</c:v>
                </c:pt>
                <c:pt idx="25">
                  <c:v>1.9040320623186988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6-4036-9955-B653FE079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50374912"/>
        <c:axId val="50388992"/>
      </c:barChart>
      <c:catAx>
        <c:axId val="503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de-DE"/>
          </a:p>
        </c:txPr>
        <c:crossAx val="50388992"/>
        <c:crosses val="autoZero"/>
        <c:auto val="1"/>
        <c:lblAlgn val="ctr"/>
        <c:lblOffset val="100"/>
        <c:noMultiLvlLbl val="0"/>
      </c:catAx>
      <c:valAx>
        <c:axId val="50388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de-DE" b="0"/>
                  <a:t>Mrd. EUR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50374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81737608885846"/>
          <c:y val="0.92476521163095349"/>
          <c:w val="0.39998506875890233"/>
          <c:h val="5.344223645835184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02813948142393E-2"/>
          <c:y val="0.14083769189998405"/>
          <c:w val="0.8330373581800643"/>
          <c:h val="0.64941660345229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DiagrammberchnungenFaktorEK_NuG!$A$62</c:f>
              <c:strCache>
                <c:ptCount val="1"/>
                <c:pt idx="0">
                  <c:v>NUG LGR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DiagrammberchnungenFaktorEK_NuG!$B$61:$AA$61</c:f>
              <c:strCach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strCache>
            </c:strRef>
          </c:cat>
          <c:val>
            <c:numRef>
              <c:f>DiagrammberchnungenFaktorEK_NuG!$B$62:$AA$62</c:f>
              <c:numCache>
                <c:formatCode>0.00</c:formatCode>
                <c:ptCount val="26"/>
                <c:pt idx="0" formatCode="0.0">
                  <c:v>2.0619999999999998</c:v>
                </c:pt>
                <c:pt idx="1">
                  <c:v>1.873</c:v>
                </c:pt>
                <c:pt idx="2">
                  <c:v>1.593</c:v>
                </c:pt>
                <c:pt idx="3">
                  <c:v>1.492</c:v>
                </c:pt>
                <c:pt idx="4">
                  <c:v>1.4730000000000001</c:v>
                </c:pt>
                <c:pt idx="5">
                  <c:v>1.6926676114024746</c:v>
                </c:pt>
                <c:pt idx="6">
                  <c:v>2.0121967581793498</c:v>
                </c:pt>
                <c:pt idx="7">
                  <c:v>1.8323136241738136</c:v>
                </c:pt>
                <c:pt idx="8">
                  <c:v>1.7779870355788399</c:v>
                </c:pt>
                <c:pt idx="9">
                  <c:v>1.9028222635497429</c:v>
                </c:pt>
                <c:pt idx="10">
                  <c:v>1.8515247932864141</c:v>
                </c:pt>
                <c:pt idx="11">
                  <c:v>2.0413363058169178</c:v>
                </c:pt>
                <c:pt idx="12">
                  <c:v>2.2836079172435189</c:v>
                </c:pt>
                <c:pt idx="13">
                  <c:v>2.208578104498387</c:v>
                </c:pt>
                <c:pt idx="14">
                  <c:v>1.6716657079085029</c:v>
                </c:pt>
                <c:pt idx="15">
                  <c:v>2.0001877355490061</c:v>
                </c:pt>
                <c:pt idx="16">
                  <c:v>2.3254397713305033</c:v>
                </c:pt>
                <c:pt idx="17">
                  <c:v>2.1912046501885123</c:v>
                </c:pt>
                <c:pt idx="18">
                  <c:v>1.8983911525412702</c:v>
                </c:pt>
                <c:pt idx="19">
                  <c:v>1.713302928346905</c:v>
                </c:pt>
                <c:pt idx="20">
                  <c:v>1.6102336111869404</c:v>
                </c:pt>
                <c:pt idx="21">
                  <c:v>1.8742725720353686</c:v>
                </c:pt>
                <c:pt idx="22">
                  <c:v>2.1810859230381658</c:v>
                </c:pt>
                <c:pt idx="23">
                  <c:v>1.9715879223635497</c:v>
                </c:pt>
                <c:pt idx="24">
                  <c:v>1.816789895033657</c:v>
                </c:pt>
                <c:pt idx="25">
                  <c:v>1.9040320623186988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6-4036-9955-B653FE079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50374912"/>
        <c:axId val="50388992"/>
      </c:barChart>
      <c:catAx>
        <c:axId val="503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de-DE"/>
          </a:p>
        </c:txPr>
        <c:crossAx val="50388992"/>
        <c:crosses val="autoZero"/>
        <c:auto val="1"/>
        <c:lblAlgn val="ctr"/>
        <c:lblOffset val="100"/>
        <c:noMultiLvlLbl val="0"/>
      </c:catAx>
      <c:valAx>
        <c:axId val="50388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de-DE" b="0"/>
                  <a:t>Mrd. EUR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50374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81737608885846"/>
          <c:y val="0.92476521163095349"/>
          <c:w val="0.39998506875890233"/>
          <c:h val="5.344223645835184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02813948142393E-2"/>
          <c:y val="0.14083769189998405"/>
          <c:w val="0.8330373581800643"/>
          <c:h val="0.649416603452293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DiagrammberchnungenFaktorEK_NuG!$A$62</c:f>
              <c:strCache>
                <c:ptCount val="1"/>
                <c:pt idx="0">
                  <c:v>NUG LGR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DiagrammberchnungenFaktorEK_NuG!$B$61:$AA$61</c:f>
              <c:strCache>
                <c:ptCount val="2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</c:strCache>
            </c:strRef>
          </c:cat>
          <c:val>
            <c:numRef>
              <c:f>DiagrammberchnungenFaktorEK_NuG!$B$62:$AA$62</c:f>
              <c:numCache>
                <c:formatCode>0.00</c:formatCode>
                <c:ptCount val="26"/>
                <c:pt idx="0" formatCode="0.0">
                  <c:v>2.0619999999999998</c:v>
                </c:pt>
                <c:pt idx="1">
                  <c:v>1.873</c:v>
                </c:pt>
                <c:pt idx="2">
                  <c:v>1.593</c:v>
                </c:pt>
                <c:pt idx="3">
                  <c:v>1.492</c:v>
                </c:pt>
                <c:pt idx="4">
                  <c:v>1.4730000000000001</c:v>
                </c:pt>
                <c:pt idx="5">
                  <c:v>1.6926676114024746</c:v>
                </c:pt>
                <c:pt idx="6">
                  <c:v>2.0121967581793498</c:v>
                </c:pt>
                <c:pt idx="7">
                  <c:v>1.8323136241738136</c:v>
                </c:pt>
                <c:pt idx="8">
                  <c:v>1.7779870355788399</c:v>
                </c:pt>
                <c:pt idx="9">
                  <c:v>1.9028222635497429</c:v>
                </c:pt>
                <c:pt idx="10">
                  <c:v>1.8515247932864141</c:v>
                </c:pt>
                <c:pt idx="11">
                  <c:v>2.0413363058169178</c:v>
                </c:pt>
                <c:pt idx="12">
                  <c:v>2.2836079172435189</c:v>
                </c:pt>
                <c:pt idx="13">
                  <c:v>2.208578104498387</c:v>
                </c:pt>
                <c:pt idx="14">
                  <c:v>1.6716657079085029</c:v>
                </c:pt>
                <c:pt idx="15">
                  <c:v>2.0001877355490061</c:v>
                </c:pt>
                <c:pt idx="16">
                  <c:v>2.3254397713305033</c:v>
                </c:pt>
                <c:pt idx="17">
                  <c:v>2.1912046501885123</c:v>
                </c:pt>
                <c:pt idx="18">
                  <c:v>1.8983911525412702</c:v>
                </c:pt>
                <c:pt idx="19">
                  <c:v>1.713302928346905</c:v>
                </c:pt>
                <c:pt idx="20">
                  <c:v>1.6102336111869404</c:v>
                </c:pt>
                <c:pt idx="21">
                  <c:v>1.8742725720353686</c:v>
                </c:pt>
                <c:pt idx="22">
                  <c:v>2.1810859230381658</c:v>
                </c:pt>
                <c:pt idx="23">
                  <c:v>1.9715879223635497</c:v>
                </c:pt>
                <c:pt idx="24">
                  <c:v>1.816789895033657</c:v>
                </c:pt>
                <c:pt idx="25">
                  <c:v>1.9040320623186988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E6-4036-9955-B653FE079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"/>
        <c:overlap val="100"/>
        <c:axId val="50374912"/>
        <c:axId val="50388992"/>
      </c:barChart>
      <c:lineChart>
        <c:grouping val="standard"/>
        <c:varyColors val="0"/>
        <c:ser>
          <c:idx val="2"/>
          <c:order val="1"/>
          <c:tx>
            <c:strRef>
              <c:f>DiagrammberchnungenFaktorEK_NuG!$A$69</c:f>
              <c:strCache>
                <c:ptCount val="1"/>
                <c:pt idx="0">
                  <c:v>nAK Landwirtschaft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DiagrammberchnungenFaktorEK_NuG!$G$61:$X$61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DiagrammberchnungenFaktorEK_NuG!$B$69:$AA$69</c:f>
              <c:numCache>
                <c:formatCode>0.0</c:formatCode>
                <c:ptCount val="26"/>
                <c:pt idx="0">
                  <c:v>176.6</c:v>
                </c:pt>
                <c:pt idx="1">
                  <c:v>167.4</c:v>
                </c:pt>
                <c:pt idx="2">
                  <c:v>164.7</c:v>
                </c:pt>
                <c:pt idx="3">
                  <c:v>159.4</c:v>
                </c:pt>
                <c:pt idx="4">
                  <c:v>156.5</c:v>
                </c:pt>
                <c:pt idx="5">
                  <c:v>152.57121805905345</c:v>
                </c:pt>
                <c:pt idx="6">
                  <c:v>148.86511424868561</c:v>
                </c:pt>
                <c:pt idx="7">
                  <c:v>145.13229019975643</c:v>
                </c:pt>
                <c:pt idx="8">
                  <c:v>141.0308292889313</c:v>
                </c:pt>
                <c:pt idx="9">
                  <c:v>137.56990985596124</c:v>
                </c:pt>
                <c:pt idx="10">
                  <c:v>132.55129062580008</c:v>
                </c:pt>
                <c:pt idx="11">
                  <c:v>126.08267791679602</c:v>
                </c:pt>
                <c:pt idx="12">
                  <c:v>121.39663281299654</c:v>
                </c:pt>
                <c:pt idx="13">
                  <c:v>118.20707058694069</c:v>
                </c:pt>
                <c:pt idx="14">
                  <c:v>116.5147750180531</c:v>
                </c:pt>
                <c:pt idx="15">
                  <c:v>113.16901081469001</c:v>
                </c:pt>
                <c:pt idx="16">
                  <c:v>110.95528928952029</c:v>
                </c:pt>
                <c:pt idx="17">
                  <c:v>109.26885254195369</c:v>
                </c:pt>
                <c:pt idx="18">
                  <c:v>107.29500356960703</c:v>
                </c:pt>
                <c:pt idx="19">
                  <c:v>104.66953197304555</c:v>
                </c:pt>
                <c:pt idx="20">
                  <c:v>102.40812698515033</c:v>
                </c:pt>
                <c:pt idx="21">
                  <c:v>101.21399999999998</c:v>
                </c:pt>
                <c:pt idx="22">
                  <c:v>99.433152824167195</c:v>
                </c:pt>
                <c:pt idx="23">
                  <c:v>97.394044962380619</c:v>
                </c:pt>
                <c:pt idx="24">
                  <c:v>95.354847573074224</c:v>
                </c:pt>
                <c:pt idx="25">
                  <c:v>93.255433913208535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E6-4036-9955-B653FE079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003968"/>
        <c:axId val="50390912"/>
      </c:lineChart>
      <c:catAx>
        <c:axId val="503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de-DE"/>
          </a:p>
        </c:txPr>
        <c:crossAx val="50388992"/>
        <c:crosses val="autoZero"/>
        <c:auto val="1"/>
        <c:lblAlgn val="ctr"/>
        <c:lblOffset val="100"/>
        <c:noMultiLvlLbl val="0"/>
      </c:catAx>
      <c:valAx>
        <c:axId val="50388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de-DE" b="0"/>
                  <a:t>Mrd. EUR</a:t>
                </a:r>
              </a:p>
            </c:rich>
          </c:tx>
          <c:overlay val="0"/>
        </c:title>
        <c:numFmt formatCode="0.0" sourceLinked="0"/>
        <c:majorTickMark val="out"/>
        <c:minorTickMark val="none"/>
        <c:tickLblPos val="nextTo"/>
        <c:crossAx val="50374912"/>
        <c:crosses val="autoZero"/>
        <c:crossBetween val="between"/>
      </c:valAx>
      <c:valAx>
        <c:axId val="5039091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de-DE" b="0"/>
                  <a:t>JAE 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50003968"/>
        <c:crosses val="max"/>
        <c:crossBetween val="between"/>
      </c:valAx>
      <c:catAx>
        <c:axId val="50003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390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981737608885846"/>
          <c:y val="0.92476521163095349"/>
          <c:w val="0.39998506875890233"/>
          <c:h val="5.3442236458351847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Tabelle2!$A$5</c:f>
              <c:strCache>
                <c:ptCount val="1"/>
                <c:pt idx="0">
                  <c:v>Bodennutzung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Tabelle2!$B$5:$D$5</c:f>
              <c:numCache>
                <c:formatCode>0%</c:formatCode>
                <c:ptCount val="3"/>
                <c:pt idx="0">
                  <c:v>0.52030059495757908</c:v>
                </c:pt>
                <c:pt idx="1">
                  <c:v>0.5840887228513737</c:v>
                </c:pt>
                <c:pt idx="2">
                  <c:v>0.57701754393611349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8-4705-B2A5-7052A5DAF027}"/>
            </c:ext>
          </c:extLst>
        </c:ser>
        <c:ser>
          <c:idx val="1"/>
          <c:order val="1"/>
          <c:tx>
            <c:strRef>
              <c:f>Tabelle2!$A$6</c:f>
              <c:strCache>
                <c:ptCount val="1"/>
                <c:pt idx="0">
                  <c:v>Tierhaltung, Forst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Tabelle2!$B$6:$D$6</c:f>
              <c:numCache>
                <c:formatCode>0%</c:formatCode>
                <c:ptCount val="3"/>
                <c:pt idx="0">
                  <c:v>3.8622381829324634E-2</c:v>
                </c:pt>
                <c:pt idx="1">
                  <c:v>4.5332994860902184E-2</c:v>
                </c:pt>
                <c:pt idx="2">
                  <c:v>5.2726360292201659E-2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68-4705-B2A5-7052A5DAF027}"/>
            </c:ext>
          </c:extLst>
        </c:ser>
        <c:ser>
          <c:idx val="2"/>
          <c:order val="2"/>
          <c:tx>
            <c:strRef>
              <c:f>Tabelle2!$A$7</c:f>
              <c:strCache>
                <c:ptCount val="1"/>
                <c:pt idx="0">
                  <c:v>Öffentl. Gelder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Tabelle2!$B$7:$D$7</c:f>
              <c:numCache>
                <c:formatCode>0%</c:formatCode>
                <c:ptCount val="3"/>
                <c:pt idx="0">
                  <c:v>0.32261410670669688</c:v>
                </c:pt>
                <c:pt idx="1">
                  <c:v>0.26009325450314019</c:v>
                </c:pt>
                <c:pt idx="2">
                  <c:v>0.2346318314375738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68-4705-B2A5-7052A5DAF027}"/>
            </c:ext>
          </c:extLst>
        </c:ser>
        <c:ser>
          <c:idx val="3"/>
          <c:order val="3"/>
          <c:tx>
            <c:strRef>
              <c:f>Tabelle2!$A$8</c:f>
              <c:strCache>
                <c:ptCount val="1"/>
                <c:pt idx="0">
                  <c:v>Sonstiger Ertrag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Tabelle2!$B$8:$D$8</c:f>
              <c:numCache>
                <c:formatCode>0%</c:formatCode>
                <c:ptCount val="3"/>
                <c:pt idx="0">
                  <c:v>0.1184629234860792</c:v>
                </c:pt>
                <c:pt idx="1">
                  <c:v>0.10894321935025347</c:v>
                </c:pt>
                <c:pt idx="2">
                  <c:v>0.13560109155035974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68-4705-B2A5-7052A5DAF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2040615551"/>
        <c:axId val="1839917167"/>
      </c:barChart>
      <c:catAx>
        <c:axId val="204061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39917167"/>
        <c:crosses val="autoZero"/>
        <c:auto val="1"/>
        <c:lblAlgn val="ctr"/>
        <c:lblOffset val="100"/>
        <c:noMultiLvlLbl val="0"/>
      </c:catAx>
      <c:valAx>
        <c:axId val="18399171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Anteil am Ertrag (o. UST und interner Ertrag)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4061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Tabelle2!$B$14:$C$14</c:f>
              <c:strCache>
                <c:ptCount val="2"/>
                <c:pt idx="0">
                  <c:v>Düngemittel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Tabelle2!$D$14:$F$14</c:f>
              <c:numCache>
                <c:formatCode>0%</c:formatCode>
                <c:ptCount val="3"/>
                <c:pt idx="0">
                  <c:v>8.6046732909612358E-2</c:v>
                </c:pt>
                <c:pt idx="1">
                  <c:v>9.1953005550453187E-2</c:v>
                </c:pt>
                <c:pt idx="2">
                  <c:v>7.6742330052983421E-2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8F-455B-8020-949B8B09F2A3}"/>
            </c:ext>
          </c:extLst>
        </c:ser>
        <c:ser>
          <c:idx val="1"/>
          <c:order val="1"/>
          <c:tx>
            <c:strRef>
              <c:f>Tabelle2!$B$15:$C$15</c:f>
              <c:strCache>
                <c:ptCount val="2"/>
                <c:pt idx="0">
                  <c:v>Saatgut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Tabelle2!$D$15:$F$15</c:f>
              <c:numCache>
                <c:formatCode>0%</c:formatCode>
                <c:ptCount val="3"/>
                <c:pt idx="0">
                  <c:v>9.0442195973366446E-2</c:v>
                </c:pt>
                <c:pt idx="1">
                  <c:v>8.9167874748861328E-2</c:v>
                </c:pt>
                <c:pt idx="2">
                  <c:v>8.8324679967933306E-2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8F-455B-8020-949B8B09F2A3}"/>
            </c:ext>
          </c:extLst>
        </c:ser>
        <c:ser>
          <c:idx val="2"/>
          <c:order val="2"/>
          <c:tx>
            <c:strRef>
              <c:f>Tabelle2!$B$16:$C$16</c:f>
              <c:strCache>
                <c:ptCount val="2"/>
                <c:pt idx="0">
                  <c:v>Pflanzenschutz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Tabelle2!$D$16:$F$16</c:f>
              <c:numCache>
                <c:formatCode>0%</c:formatCode>
                <c:ptCount val="3"/>
                <c:pt idx="0">
                  <c:v>5.1791278474798537E-2</c:v>
                </c:pt>
                <c:pt idx="1">
                  <c:v>5.9304820422754437E-2</c:v>
                </c:pt>
                <c:pt idx="2">
                  <c:v>5.4395910554591011E-2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8F-455B-8020-949B8B09F2A3}"/>
            </c:ext>
          </c:extLst>
        </c:ser>
        <c:ser>
          <c:idx val="3"/>
          <c:order val="3"/>
          <c:tx>
            <c:strRef>
              <c:f>Tabelle2!$B$17:$C$17</c:f>
              <c:strCache>
                <c:ptCount val="2"/>
                <c:pt idx="0">
                  <c:v>Energie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Tabelle2!$D$17:$F$17</c:f>
              <c:numCache>
                <c:formatCode>0%</c:formatCode>
                <c:ptCount val="3"/>
                <c:pt idx="0">
                  <c:v>0.10482451030684618</c:v>
                </c:pt>
                <c:pt idx="1">
                  <c:v>0.10977732159334641</c:v>
                </c:pt>
                <c:pt idx="2">
                  <c:v>9.6880120307627549E-2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8F-455B-8020-949B8B09F2A3}"/>
            </c:ext>
          </c:extLst>
        </c:ser>
        <c:ser>
          <c:idx val="4"/>
          <c:order val="4"/>
          <c:tx>
            <c:strRef>
              <c:f>Tabelle2!$B$18:$C$18</c:f>
              <c:strCache>
                <c:ptCount val="2"/>
                <c:pt idx="0">
                  <c:v>Instandhaltung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Tabelle2!$D$18:$F$18</c:f>
              <c:numCache>
                <c:formatCode>0%</c:formatCode>
                <c:ptCount val="3"/>
                <c:pt idx="0">
                  <c:v>6.1884790621045203E-2</c:v>
                </c:pt>
                <c:pt idx="1">
                  <c:v>6.0326509767052616E-2</c:v>
                </c:pt>
                <c:pt idx="2">
                  <c:v>6.5984209851162406E-2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8F-455B-8020-949B8B09F2A3}"/>
            </c:ext>
          </c:extLst>
        </c:ser>
        <c:ser>
          <c:idx val="5"/>
          <c:order val="5"/>
          <c:tx>
            <c:strRef>
              <c:f>Tabelle2!$B$19:$C$19</c:f>
              <c:strCache>
                <c:ptCount val="2"/>
                <c:pt idx="0">
                  <c:v>Sonstiger Sachaufwand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Tabelle2!$D$19:$F$19</c:f>
              <c:numCache>
                <c:formatCode>0%</c:formatCode>
                <c:ptCount val="3"/>
                <c:pt idx="0">
                  <c:v>0.12721100811943684</c:v>
                </c:pt>
                <c:pt idx="1">
                  <c:v>0.14001641312202678</c:v>
                </c:pt>
                <c:pt idx="2">
                  <c:v>0.12950027984553247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8F-455B-8020-949B8B09F2A3}"/>
            </c:ext>
          </c:extLst>
        </c:ser>
        <c:ser>
          <c:idx val="6"/>
          <c:order val="6"/>
          <c:tx>
            <c:strRef>
              <c:f>Tabelle2!$B$20:$C$20</c:f>
              <c:strCache>
                <c:ptCount val="2"/>
                <c:pt idx="0">
                  <c:v>Abschreibungen (AfA)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Tabelle2!$D$20:$F$20</c:f>
              <c:numCache>
                <c:formatCode>0%</c:formatCode>
                <c:ptCount val="3"/>
                <c:pt idx="0">
                  <c:v>0.20778227474678065</c:v>
                </c:pt>
                <c:pt idx="1">
                  <c:v>0.19927496603264583</c:v>
                </c:pt>
                <c:pt idx="2">
                  <c:v>0.21949472764727643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8F-455B-8020-949B8B09F2A3}"/>
            </c:ext>
          </c:extLst>
        </c:ser>
        <c:ser>
          <c:idx val="7"/>
          <c:order val="7"/>
          <c:tx>
            <c:strRef>
              <c:f>Tabelle2!$B$21:$C$21</c:f>
              <c:strCache>
                <c:ptCount val="2"/>
                <c:pt idx="0">
                  <c:v>Pacht- und Mietaufwand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Tabelle2!$D$21:$F$21</c:f>
              <c:numCache>
                <c:formatCode>0%</c:formatCode>
                <c:ptCount val="3"/>
                <c:pt idx="0">
                  <c:v>9.1642914396246E-2</c:v>
                </c:pt>
                <c:pt idx="1">
                  <c:v>8.3483271702310818E-2</c:v>
                </c:pt>
                <c:pt idx="2">
                  <c:v>8.2719399853962872E-2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8F-455B-8020-949B8B09F2A3}"/>
            </c:ext>
          </c:extLst>
        </c:ser>
        <c:ser>
          <c:idx val="8"/>
          <c:order val="8"/>
          <c:tx>
            <c:strRef>
              <c:f>Tabelle2!$B$22:$C$22</c:f>
              <c:strCache>
                <c:ptCount val="2"/>
                <c:pt idx="0">
                  <c:v>Personalaufwand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Tabelle2!$D$22:$F$22</c:f>
              <c:numCache>
                <c:formatCode>0%</c:formatCode>
                <c:ptCount val="3"/>
                <c:pt idx="0">
                  <c:v>2.9055661781957905E-2</c:v>
                </c:pt>
                <c:pt idx="1">
                  <c:v>3.1938918380015141E-2</c:v>
                </c:pt>
                <c:pt idx="2">
                  <c:v>3.2873219106891519E-2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8F-455B-8020-949B8B09F2A3}"/>
            </c:ext>
          </c:extLst>
        </c:ser>
        <c:ser>
          <c:idx val="9"/>
          <c:order val="9"/>
          <c:tx>
            <c:strRef>
              <c:f>Tabelle2!$B$23:$C$23</c:f>
              <c:strCache>
                <c:ptCount val="2"/>
                <c:pt idx="0">
                  <c:v>Anderer Aufwand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Tabelle2!$D$13:$F$13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Tabelle2!$D$23:$F$23</c:f>
              <c:numCache>
                <c:formatCode>0%</c:formatCode>
                <c:ptCount val="3"/>
                <c:pt idx="0">
                  <c:v>0.14931862236190405</c:v>
                </c:pt>
                <c:pt idx="1">
                  <c:v>0.13475690131009055</c:v>
                </c:pt>
                <c:pt idx="2">
                  <c:v>0.15308512376187744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8F-455B-8020-949B8B09F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841123535"/>
        <c:axId val="1910945807"/>
      </c:barChart>
      <c:catAx>
        <c:axId val="18411235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910945807"/>
        <c:crosses val="autoZero"/>
        <c:auto val="1"/>
        <c:lblAlgn val="ctr"/>
        <c:lblOffset val="100"/>
        <c:noMultiLvlLbl val="0"/>
      </c:catAx>
      <c:valAx>
        <c:axId val="19109458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Anteil am Aufwand (o. UST und interner Aufwand)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41123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Tabelle2!$A$5</c:f>
              <c:strCache>
                <c:ptCount val="1"/>
                <c:pt idx="0">
                  <c:v>Bodennutzung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Tabelle2!$B$5:$D$5</c:f>
              <c:numCache>
                <c:formatCode>0%</c:formatCode>
                <c:ptCount val="3"/>
                <c:pt idx="0">
                  <c:v>0.52030059495757908</c:v>
                </c:pt>
                <c:pt idx="1">
                  <c:v>0.5840887228513737</c:v>
                </c:pt>
                <c:pt idx="2">
                  <c:v>0.57701754393611349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68-4705-B2A5-7052A5DAF027}"/>
            </c:ext>
          </c:extLst>
        </c:ser>
        <c:ser>
          <c:idx val="1"/>
          <c:order val="1"/>
          <c:tx>
            <c:strRef>
              <c:f>Tabelle2!$A$6</c:f>
              <c:strCache>
                <c:ptCount val="1"/>
                <c:pt idx="0">
                  <c:v>Tierhaltung, Forst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Tabelle2!$B$6:$D$6</c:f>
              <c:numCache>
                <c:formatCode>0%</c:formatCode>
                <c:ptCount val="3"/>
                <c:pt idx="0">
                  <c:v>3.8622381829324634E-2</c:v>
                </c:pt>
                <c:pt idx="1">
                  <c:v>4.5332994860902184E-2</c:v>
                </c:pt>
                <c:pt idx="2">
                  <c:v>5.2726360292201659E-2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68-4705-B2A5-7052A5DAF027}"/>
            </c:ext>
          </c:extLst>
        </c:ser>
        <c:ser>
          <c:idx val="2"/>
          <c:order val="2"/>
          <c:tx>
            <c:strRef>
              <c:f>Tabelle2!$A$7</c:f>
              <c:strCache>
                <c:ptCount val="1"/>
                <c:pt idx="0">
                  <c:v>Öffentl. Gelder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Tabelle2!$B$7:$D$7</c:f>
              <c:numCache>
                <c:formatCode>0%</c:formatCode>
                <c:ptCount val="3"/>
                <c:pt idx="0">
                  <c:v>0.32261410670669688</c:v>
                </c:pt>
                <c:pt idx="1">
                  <c:v>0.26009325450314019</c:v>
                </c:pt>
                <c:pt idx="2">
                  <c:v>0.2346318314375738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68-4705-B2A5-7052A5DAF027}"/>
            </c:ext>
          </c:extLst>
        </c:ser>
        <c:ser>
          <c:idx val="3"/>
          <c:order val="3"/>
          <c:tx>
            <c:strRef>
              <c:f>Tabelle2!$A$8</c:f>
              <c:strCache>
                <c:ptCount val="1"/>
                <c:pt idx="0">
                  <c:v>Sonstiger Ertrag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Tabelle2!$B$4:$D$4</c:f>
              <c:strCache>
                <c:ptCount val="3"/>
                <c:pt idx="0">
                  <c:v>MW 05-09</c:v>
                </c:pt>
                <c:pt idx="1">
                  <c:v>MW 10-14</c:v>
                </c:pt>
                <c:pt idx="2">
                  <c:v>MW 15-19</c:v>
                </c:pt>
              </c:strCache>
            </c:strRef>
          </c:cat>
          <c:val>
            <c:numRef>
              <c:f>Tabelle2!$B$8:$D$8</c:f>
              <c:numCache>
                <c:formatCode>0%</c:formatCode>
                <c:ptCount val="3"/>
                <c:pt idx="0">
                  <c:v>0.1184629234860792</c:v>
                </c:pt>
                <c:pt idx="1">
                  <c:v>0.10894321935025347</c:v>
                </c:pt>
                <c:pt idx="2">
                  <c:v>0.13560109155035974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68-4705-B2A5-7052A5DAF0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2040615551"/>
        <c:axId val="1839917167"/>
      </c:barChart>
      <c:catAx>
        <c:axId val="204061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39917167"/>
        <c:crosses val="autoZero"/>
        <c:auto val="1"/>
        <c:lblAlgn val="ctr"/>
        <c:lblOffset val="100"/>
        <c:noMultiLvlLbl val="0"/>
      </c:catAx>
      <c:valAx>
        <c:axId val="18399171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AT"/>
                  <a:t>Anteil am Ertrag (o. UST und interner Ertrag) in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4061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0.04383</cdr:x>
      <cdr:y>0.22543</cdr:y>
    </cdr:from>
    <cdr:to>
      <cdr:x>0.26629</cdr:x>
      <cdr:y>0.32046</cdr:y>
    </cdr:to>
    <cdr:grpSp>
      <cdr:nvGrpSpPr>
        <cdr:cNvPr id="11" name="Gruppieren 10">
          <a:extLst xmlns:a="http://schemas.openxmlformats.org/drawingml/2006/main">
            <a:ext uri="{FF2B5EF4-FFF2-40B4-BE49-F238E27FC236}">
              <a16:creationId xmlns:a16="http://schemas.microsoft.com/office/drawing/2014/main" id="{5B29A0F2-9AAE-4124-973C-3E1C71EECD3F}"/>
            </a:ext>
          </a:extLst>
        </cdr:cNvPr>
        <cdr:cNvGrpSpPr/>
      </cdr:nvGrpSpPr>
      <cdr:grpSpPr>
        <a:xfrm xmlns:a="http://schemas.openxmlformats.org/drawingml/2006/main">
          <a:off x="518072" y="1322076"/>
          <a:ext cx="2629487" cy="557322"/>
          <a:chOff x="304768" y="1182595"/>
          <a:chExt cx="1546832" cy="498571"/>
        </a:xfrm>
      </cdr:grpSpPr>
      <cdr:sp macro="" textlink="">
        <cdr:nvSpPr>
          <cdr:cNvPr id="3" name="Textfeld 1"/>
          <cdr:cNvSpPr txBox="1"/>
        </cdr:nvSpPr>
        <cdr:spPr>
          <a:xfrm xmlns:a="http://schemas.openxmlformats.org/drawingml/2006/main">
            <a:off x="304768" y="1381687"/>
            <a:ext cx="1543065" cy="29947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71D02CDE-29A8-4A23-8988-99427815B514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-4.471 Mio</a:t>
            </a:fld>
            <a:endParaRPr lang="de-DE" sz="1400" dirty="0"/>
          </a:p>
        </cdr:txBody>
      </cdr:sp>
      <cdr:sp macro="" textlink="">
        <cdr:nvSpPr>
          <cdr:cNvPr id="10" name="Textfeld 1"/>
          <cdr:cNvSpPr txBox="1"/>
        </cdr:nvSpPr>
        <cdr:spPr>
          <a:xfrm xmlns:a="http://schemas.openxmlformats.org/drawingml/2006/main">
            <a:off x="308535" y="1182595"/>
            <a:ext cx="1543065" cy="31115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1E25A822-66F5-4A45-9108-B5279DBF2EC2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Vorleistungen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0.04437</cdr:x>
      <cdr:y>0.12026</cdr:y>
    </cdr:from>
    <cdr:to>
      <cdr:x>0.59041</cdr:x>
      <cdr:y>0.21237</cdr:y>
    </cdr:to>
    <cdr:grpSp>
      <cdr:nvGrpSpPr>
        <cdr:cNvPr id="13" name="Gruppieren 12">
          <a:extLst xmlns:a="http://schemas.openxmlformats.org/drawingml/2006/main">
            <a:ext uri="{FF2B5EF4-FFF2-40B4-BE49-F238E27FC236}">
              <a16:creationId xmlns:a16="http://schemas.microsoft.com/office/drawing/2014/main" id="{4A25CAD4-D236-4324-AED2-7DCCFEDAB590}"/>
            </a:ext>
          </a:extLst>
        </cdr:cNvPr>
        <cdr:cNvGrpSpPr/>
      </cdr:nvGrpSpPr>
      <cdr:grpSpPr>
        <a:xfrm xmlns:a="http://schemas.openxmlformats.org/drawingml/2006/main">
          <a:off x="524455" y="705287"/>
          <a:ext cx="6454216" cy="540197"/>
          <a:chOff x="308535" y="630891"/>
          <a:chExt cx="2581458" cy="483188"/>
        </a:xfrm>
      </cdr:grpSpPr>
      <cdr:sp macro="" textlink="">
        <cdr:nvSpPr>
          <cdr:cNvPr id="2" name="Textfeld 1"/>
          <cdr:cNvSpPr txBox="1"/>
        </cdr:nvSpPr>
        <cdr:spPr>
          <a:xfrm xmlns:a="http://schemas.openxmlformats.org/drawingml/2006/main">
            <a:off x="308738" y="866215"/>
            <a:ext cx="2581255" cy="24786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 anchor="ctr"/>
          <a:lstStyle xmlns:a="http://schemas.openxmlformats.org/drawingml/2006/main"/>
          <a:p xmlns:a="http://schemas.openxmlformats.org/drawingml/2006/main">
            <a:pPr algn="l"/>
            <a:fld id="{BBB75C93-74DA-4163-93A6-FEDFBEDDD051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7.713 Mio</a:t>
            </a:fld>
            <a:endParaRPr lang="de-DE" sz="1400" dirty="0"/>
          </a:p>
        </cdr:txBody>
      </cdr:sp>
      <cdr:sp macro="" textlink="">
        <cdr:nvSpPr>
          <cdr:cNvPr id="12" name="Textfeld 1"/>
          <cdr:cNvSpPr txBox="1"/>
        </cdr:nvSpPr>
        <cdr:spPr>
          <a:xfrm xmlns:a="http://schemas.openxmlformats.org/drawingml/2006/main">
            <a:off x="308535" y="630891"/>
            <a:ext cx="2581255" cy="25794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51604DB0-3C11-435B-BE81-D80500822E33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Produktionswert (zu Herstellungspreisen)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0.45959</cdr:x>
      <cdr:y>0.32003</cdr:y>
    </cdr:from>
    <cdr:to>
      <cdr:x>0.68554</cdr:x>
      <cdr:y>0.40419</cdr:y>
    </cdr:to>
    <cdr:grpSp>
      <cdr:nvGrpSpPr>
        <cdr:cNvPr id="15" name="Gruppieren 14">
          <a:extLst xmlns:a="http://schemas.openxmlformats.org/drawingml/2006/main">
            <a:ext uri="{FF2B5EF4-FFF2-40B4-BE49-F238E27FC236}">
              <a16:creationId xmlns:a16="http://schemas.microsoft.com/office/drawing/2014/main" id="{7B2B924E-6D65-4557-BA27-C44073079E01}"/>
            </a:ext>
          </a:extLst>
        </cdr:cNvPr>
        <cdr:cNvGrpSpPr/>
      </cdr:nvGrpSpPr>
      <cdr:grpSpPr>
        <a:xfrm xmlns:a="http://schemas.openxmlformats.org/drawingml/2006/main">
          <a:off x="5432373" y="1876876"/>
          <a:ext cx="2670739" cy="493572"/>
          <a:chOff x="3172921" y="1706658"/>
          <a:chExt cx="1263356" cy="441509"/>
        </a:xfrm>
      </cdr:grpSpPr>
      <cdr:sp macro="" textlink="">
        <cdr:nvSpPr>
          <cdr:cNvPr id="4" name="Textfeld 1"/>
          <cdr:cNvSpPr txBox="1"/>
        </cdr:nvSpPr>
        <cdr:spPr>
          <a:xfrm xmlns:a="http://schemas.openxmlformats.org/drawingml/2006/main">
            <a:off x="3172921" y="1885951"/>
            <a:ext cx="1247830" cy="26221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4601EA2B-A44A-4C8B-96F8-A51E6F53A1F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-1.919 Mio</a:t>
            </a:fld>
            <a:endParaRPr lang="de-DE" sz="1400" dirty="0"/>
          </a:p>
        </cdr:txBody>
      </cdr:sp>
      <cdr:sp macro="" textlink="">
        <cdr:nvSpPr>
          <cdr:cNvPr id="14" name="Textfeld 1"/>
          <cdr:cNvSpPr txBox="1"/>
        </cdr:nvSpPr>
        <cdr:spPr>
          <a:xfrm xmlns:a="http://schemas.openxmlformats.org/drawingml/2006/main">
            <a:off x="3188447" y="1706658"/>
            <a:ext cx="1247830" cy="25386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DAC95CD3-C451-4ED1-ACC4-6D303386C571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Abschreibungen*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0.28913</cdr:x>
      <cdr:y>0.41179</cdr:y>
    </cdr:from>
    <cdr:to>
      <cdr:x>0.62918</cdr:x>
      <cdr:y>0.5</cdr:y>
    </cdr:to>
    <cdr:grpSp>
      <cdr:nvGrpSpPr>
        <cdr:cNvPr id="17" name="Gruppieren 16">
          <a:extLst xmlns:a="http://schemas.openxmlformats.org/drawingml/2006/main">
            <a:ext uri="{FF2B5EF4-FFF2-40B4-BE49-F238E27FC236}">
              <a16:creationId xmlns:a16="http://schemas.microsoft.com/office/drawing/2014/main" id="{45A68511-9B63-470D-8474-76D8B47F2347}"/>
            </a:ext>
          </a:extLst>
        </cdr:cNvPr>
        <cdr:cNvGrpSpPr/>
      </cdr:nvGrpSpPr>
      <cdr:grpSpPr>
        <a:xfrm xmlns:a="http://schemas.openxmlformats.org/drawingml/2006/main">
          <a:off x="3417529" y="2415019"/>
          <a:ext cx="4019405" cy="517325"/>
          <a:chOff x="4648178" y="2143685"/>
          <a:chExt cx="1927232" cy="462755"/>
        </a:xfrm>
      </cdr:grpSpPr>
      <cdr:sp macro="" textlink="">
        <cdr:nvSpPr>
          <cdr:cNvPr id="6" name="Textfeld 1"/>
          <cdr:cNvSpPr txBox="1"/>
        </cdr:nvSpPr>
        <cdr:spPr>
          <a:xfrm xmlns:a="http://schemas.openxmlformats.org/drawingml/2006/main">
            <a:off x="4648178" y="2334186"/>
            <a:ext cx="1927232" cy="27225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AA28D933-D337-4EB8-9917-79A28961B7B2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-166 Mio</a:t>
            </a:fld>
            <a:endParaRPr lang="de-DE" sz="1400" dirty="0"/>
          </a:p>
        </cdr:txBody>
      </cdr:sp>
      <cdr:sp macro="" textlink="">
        <cdr:nvSpPr>
          <cdr:cNvPr id="16" name="Textfeld 1"/>
          <cdr:cNvSpPr txBox="1"/>
        </cdr:nvSpPr>
        <cdr:spPr>
          <a:xfrm xmlns:a="http://schemas.openxmlformats.org/drawingml/2006/main">
            <a:off x="4648178" y="2143685"/>
            <a:ext cx="1927232" cy="26914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884CA14A-26E8-4EE3-ADEA-8F374A25721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Sonstige Produktionsabgaben**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0.36645</cdr:x>
      <cdr:y>0.5</cdr:y>
    </cdr:from>
    <cdr:to>
      <cdr:x>0.64771</cdr:x>
      <cdr:y>0.58635</cdr:y>
    </cdr:to>
    <cdr:grpSp>
      <cdr:nvGrpSpPr>
        <cdr:cNvPr id="19" name="Gruppieren 18">
          <a:extLst xmlns:a="http://schemas.openxmlformats.org/drawingml/2006/main">
            <a:ext uri="{FF2B5EF4-FFF2-40B4-BE49-F238E27FC236}">
              <a16:creationId xmlns:a16="http://schemas.microsoft.com/office/drawing/2014/main" id="{E84B41AF-CF9B-4DCD-9B7B-1C4D0A378BEE}"/>
            </a:ext>
          </a:extLst>
        </cdr:cNvPr>
        <cdr:cNvGrpSpPr/>
      </cdr:nvGrpSpPr>
      <cdr:grpSpPr>
        <a:xfrm xmlns:a="http://schemas.openxmlformats.org/drawingml/2006/main">
          <a:off x="4331454" y="2932344"/>
          <a:ext cx="3324505" cy="506415"/>
          <a:chOff x="4839038" y="2583329"/>
          <a:chExt cx="1585919" cy="427936"/>
        </a:xfrm>
      </cdr:grpSpPr>
      <cdr:sp macro="" textlink="">
        <cdr:nvSpPr>
          <cdr:cNvPr id="7" name="Textfeld 1"/>
          <cdr:cNvSpPr txBox="1"/>
        </cdr:nvSpPr>
        <cdr:spPr>
          <a:xfrm xmlns:a="http://schemas.openxmlformats.org/drawingml/2006/main">
            <a:off x="4839038" y="2760009"/>
            <a:ext cx="1578040" cy="25125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04ADEA58-15B4-4DEC-9092-F0395DBCF48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-543 Mio</a:t>
            </a:fld>
            <a:endParaRPr lang="de-DE" sz="1400" dirty="0"/>
          </a:p>
        </cdr:txBody>
      </cdr:sp>
      <cdr:sp macro="" textlink="">
        <cdr:nvSpPr>
          <cdr:cNvPr id="18" name="Textfeld 1"/>
          <cdr:cNvSpPr txBox="1"/>
        </cdr:nvSpPr>
        <cdr:spPr>
          <a:xfrm xmlns:a="http://schemas.openxmlformats.org/drawingml/2006/main">
            <a:off x="4846917" y="2583329"/>
            <a:ext cx="1578040" cy="25125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4D4704C3-706C-4FE2-B088-653C61064F29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Arbeitnehmerentgelte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0.46077</cdr:x>
      <cdr:y>0.58756</cdr:y>
    </cdr:from>
    <cdr:to>
      <cdr:x>0.68884</cdr:x>
      <cdr:y>0.67073</cdr:y>
    </cdr:to>
    <cdr:grpSp>
      <cdr:nvGrpSpPr>
        <cdr:cNvPr id="21" name="Gruppieren 20">
          <a:extLst xmlns:a="http://schemas.openxmlformats.org/drawingml/2006/main">
            <a:ext uri="{FF2B5EF4-FFF2-40B4-BE49-F238E27FC236}">
              <a16:creationId xmlns:a16="http://schemas.microsoft.com/office/drawing/2014/main" id="{981E6337-9EE4-4F5A-87F1-CA732E10A3EC}"/>
            </a:ext>
          </a:extLst>
        </cdr:cNvPr>
        <cdr:cNvGrpSpPr/>
      </cdr:nvGrpSpPr>
      <cdr:grpSpPr>
        <a:xfrm xmlns:a="http://schemas.openxmlformats.org/drawingml/2006/main">
          <a:off x="5446321" y="3445855"/>
          <a:ext cx="2695797" cy="487767"/>
          <a:chOff x="3270253" y="3087594"/>
          <a:chExt cx="1585811" cy="456102"/>
        </a:xfrm>
      </cdr:grpSpPr>
      <cdr:sp macro="" textlink="">
        <cdr:nvSpPr>
          <cdr:cNvPr id="8" name="Textfeld 1"/>
          <cdr:cNvSpPr txBox="1"/>
        </cdr:nvSpPr>
        <cdr:spPr>
          <a:xfrm xmlns:a="http://schemas.openxmlformats.org/drawingml/2006/main">
            <a:off x="3270253" y="3297892"/>
            <a:ext cx="1577970" cy="24580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EE5C9192-FE52-4D93-A012-165D06865DBD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-171 Mio</a:t>
            </a:fld>
            <a:endParaRPr lang="de-DE" sz="1400" dirty="0"/>
          </a:p>
        </cdr:txBody>
      </cdr:sp>
      <cdr:sp macro="" textlink="">
        <cdr:nvSpPr>
          <cdr:cNvPr id="20" name="Textfeld 1"/>
          <cdr:cNvSpPr txBox="1"/>
        </cdr:nvSpPr>
        <cdr:spPr>
          <a:xfrm xmlns:a="http://schemas.openxmlformats.org/drawingml/2006/main">
            <a:off x="3278094" y="3087594"/>
            <a:ext cx="1577970" cy="25512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687EE8B-857B-416B-83B7-56AE336464FD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Pacht und Zinsen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0.57348</cdr:x>
      <cdr:y>0.67727</cdr:y>
    </cdr:from>
    <cdr:to>
      <cdr:x>0.88258</cdr:x>
      <cdr:y>0.76349</cdr:y>
    </cdr:to>
    <cdr:grpSp>
      <cdr:nvGrpSpPr>
        <cdr:cNvPr id="23" name="Gruppieren 22">
          <a:extLst xmlns:a="http://schemas.openxmlformats.org/drawingml/2006/main">
            <a:ext uri="{FF2B5EF4-FFF2-40B4-BE49-F238E27FC236}">
              <a16:creationId xmlns:a16="http://schemas.microsoft.com/office/drawing/2014/main" id="{94A5A92C-9E92-4892-9531-BDEB85151AAE}"/>
            </a:ext>
          </a:extLst>
        </cdr:cNvPr>
        <cdr:cNvGrpSpPr/>
      </cdr:nvGrpSpPr>
      <cdr:grpSpPr>
        <a:xfrm xmlns:a="http://schemas.openxmlformats.org/drawingml/2006/main">
          <a:off x="6778558" y="3971977"/>
          <a:ext cx="3653575" cy="505653"/>
          <a:chOff x="4230039" y="3522010"/>
          <a:chExt cx="1845252" cy="463486"/>
        </a:xfrm>
      </cdr:grpSpPr>
      <cdr:sp macro="" textlink="">
        <cdr:nvSpPr>
          <cdr:cNvPr id="5" name="Textfeld 1"/>
          <cdr:cNvSpPr txBox="1"/>
        </cdr:nvSpPr>
        <cdr:spPr>
          <a:xfrm xmlns:a="http://schemas.openxmlformats.org/drawingml/2006/main">
            <a:off x="4230039" y="3734922"/>
            <a:ext cx="1844698" cy="25057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0A2622B1-4335-424A-B43D-B1D17DAF2407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-1.904 Mio</a:t>
            </a:fld>
            <a:endParaRPr lang="de-DE" sz="1400" dirty="0"/>
          </a:p>
        </cdr:txBody>
      </cdr:sp>
      <cdr:sp macro="" textlink="">
        <cdr:nvSpPr>
          <cdr:cNvPr id="22" name="Textfeld 1"/>
          <cdr:cNvSpPr txBox="1"/>
        </cdr:nvSpPr>
        <cdr:spPr>
          <a:xfrm xmlns:a="http://schemas.openxmlformats.org/drawingml/2006/main">
            <a:off x="4230593" y="3522010"/>
            <a:ext cx="1844698" cy="31577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E9C91E0-7ABA-44D1-8624-306D371DBCB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Nettunternehmensgewinn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0.69224</cdr:x>
      <cdr:y>0.12026</cdr:y>
    </cdr:from>
    <cdr:to>
      <cdr:x>0.87446</cdr:x>
      <cdr:y>0.213</cdr:y>
    </cdr:to>
    <cdr:grpSp>
      <cdr:nvGrpSpPr>
        <cdr:cNvPr id="25" name="Gruppieren 24">
          <a:extLst xmlns:a="http://schemas.openxmlformats.org/drawingml/2006/main">
            <a:ext uri="{FF2B5EF4-FFF2-40B4-BE49-F238E27FC236}">
              <a16:creationId xmlns:a16="http://schemas.microsoft.com/office/drawing/2014/main" id="{8BF3AF27-0F19-4B20-9D82-AB51BE4EA683}"/>
            </a:ext>
          </a:extLst>
        </cdr:cNvPr>
        <cdr:cNvGrpSpPr/>
      </cdr:nvGrpSpPr>
      <cdr:grpSpPr>
        <a:xfrm xmlns:a="http://schemas.openxmlformats.org/drawingml/2006/main">
          <a:off x="8182306" y="705287"/>
          <a:ext cx="2153848" cy="543891"/>
          <a:chOff x="4813300" y="630892"/>
          <a:chExt cx="1267011" cy="486493"/>
        </a:xfrm>
      </cdr:grpSpPr>
      <cdr:sp macro="" textlink="">
        <cdr:nvSpPr>
          <cdr:cNvPr id="9" name="Textfeld 1"/>
          <cdr:cNvSpPr txBox="1"/>
        </cdr:nvSpPr>
        <cdr:spPr>
          <a:xfrm xmlns:a="http://schemas.openxmlformats.org/drawingml/2006/main">
            <a:off x="4816697" y="821392"/>
            <a:ext cx="1263614" cy="29599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31894539-EDF0-42C0-BE7A-2851D143B244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1.462 Mio</a:t>
            </a:fld>
            <a:endParaRPr lang="de-DE" sz="1400" dirty="0"/>
          </a:p>
        </cdr:txBody>
      </cdr:sp>
      <cdr:sp macro="" textlink="">
        <cdr:nvSpPr>
          <cdr:cNvPr id="24" name="Textfeld 1"/>
          <cdr:cNvSpPr txBox="1"/>
        </cdr:nvSpPr>
        <cdr:spPr>
          <a:xfrm xmlns:a="http://schemas.openxmlformats.org/drawingml/2006/main">
            <a:off x="4813300" y="630892"/>
            <a:ext cx="1263614" cy="2691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DA0D606-41C5-420F-91AA-6F8791CD99AE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Agrarzahlungen</a:t>
            </a:fld>
            <a:endParaRPr lang="de-DE" sz="1400" dirty="0"/>
          </a:p>
        </cdr:txBody>
      </cdr:sp>
    </cdr:grp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0.24347</cdr:x>
      <cdr:y>0.05993</cdr:y>
    </cdr:from>
    <cdr:to>
      <cdr:x>0.42503</cdr:x>
      <cdr:y>0.12934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1261565" y="316422"/>
          <a:ext cx="940768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64.538 €</a:t>
          </a:r>
        </a:p>
      </cdr:txBody>
    </cdr:sp>
  </cdr:relSizeAnchor>
  <cdr:relSizeAnchor xmlns:cdr="http://schemas.openxmlformats.org/drawingml/2006/chartDrawing">
    <cdr:from>
      <cdr:x>0.5</cdr:x>
      <cdr:y>0.06086</cdr:y>
    </cdr:from>
    <cdr:to>
      <cdr:x>0.66552</cdr:x>
      <cdr:y>0.13027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2590800" y="321335"/>
          <a:ext cx="857655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72.835 €</a:t>
          </a:r>
        </a:p>
      </cdr:txBody>
    </cdr:sp>
  </cdr:relSizeAnchor>
  <cdr:relSizeAnchor xmlns:cdr="http://schemas.openxmlformats.org/drawingml/2006/chartDrawing">
    <cdr:from>
      <cdr:x>0.76358</cdr:x>
      <cdr:y>0.05717</cdr:y>
    </cdr:from>
    <cdr:to>
      <cdr:x>0.93398</cdr:x>
      <cdr:y>0.12658</cdr:y>
    </cdr:to>
    <cdr:sp macro="" textlink="">
      <cdr:nvSpPr>
        <cdr:cNvPr id="5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3956571" y="301880"/>
          <a:ext cx="882940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76.539 €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0.22642</cdr:x>
      <cdr:y>0.04824</cdr:y>
    </cdr:from>
    <cdr:to>
      <cdr:x>0.44681</cdr:x>
      <cdr:y>0.11766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ACFC92E5-0B7B-4687-85AA-348D06F358B4}"/>
            </a:ext>
          </a:extLst>
        </cdr:cNvPr>
        <cdr:cNvSpPr txBox="1"/>
      </cdr:nvSpPr>
      <cdr:spPr>
        <a:xfrm xmlns:a="http://schemas.openxmlformats.org/drawingml/2006/main">
          <a:off x="1173219" y="224059"/>
          <a:ext cx="1141964" cy="32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∑: 102.773 €</a:t>
          </a:r>
        </a:p>
      </cdr:txBody>
    </cdr:sp>
  </cdr:relSizeAnchor>
  <cdr:relSizeAnchor xmlns:cdr="http://schemas.openxmlformats.org/drawingml/2006/chartDrawing">
    <cdr:from>
      <cdr:x>0.77985</cdr:x>
      <cdr:y>0.04824</cdr:y>
    </cdr:from>
    <cdr:to>
      <cdr:x>0.95557</cdr:x>
      <cdr:y>0.11765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8868034A-3460-41E2-B453-07DEE2C0EEBD}"/>
            </a:ext>
          </a:extLst>
        </cdr:cNvPr>
        <cdr:cNvSpPr txBox="1"/>
      </cdr:nvSpPr>
      <cdr:spPr>
        <a:xfrm xmlns:a="http://schemas.openxmlformats.org/drawingml/2006/main">
          <a:off x="4040876" y="224059"/>
          <a:ext cx="910503" cy="322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106.995 €</a:t>
          </a:r>
        </a:p>
      </cdr:txBody>
    </cdr:sp>
  </cdr:relSizeAnchor>
  <cdr:relSizeAnchor xmlns:cdr="http://schemas.openxmlformats.org/drawingml/2006/chartDrawing">
    <cdr:from>
      <cdr:x>0.5</cdr:x>
      <cdr:y>0.04824</cdr:y>
    </cdr:from>
    <cdr:to>
      <cdr:x>0.68148</cdr:x>
      <cdr:y>0.11766</cdr:y>
    </cdr:to>
    <cdr:sp macro="" textlink="">
      <cdr:nvSpPr>
        <cdr:cNvPr id="4" name="Textfeld 1">
          <a:extLst xmlns:a="http://schemas.openxmlformats.org/drawingml/2006/main">
            <a:ext uri="{FF2B5EF4-FFF2-40B4-BE49-F238E27FC236}">
              <a16:creationId xmlns:a16="http://schemas.microsoft.com/office/drawing/2014/main" id="{8868034A-3460-41E2-B453-07DEE2C0EEBD}"/>
            </a:ext>
          </a:extLst>
        </cdr:cNvPr>
        <cdr:cNvSpPr txBox="1"/>
      </cdr:nvSpPr>
      <cdr:spPr>
        <a:xfrm xmlns:a="http://schemas.openxmlformats.org/drawingml/2006/main">
          <a:off x="2590800" y="224059"/>
          <a:ext cx="940340" cy="32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115.691 €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0.24347</cdr:x>
      <cdr:y>0.05993</cdr:y>
    </cdr:from>
    <cdr:to>
      <cdr:x>0.42503</cdr:x>
      <cdr:y>0.12934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1261565" y="316422"/>
          <a:ext cx="940768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64.538 €</a:t>
          </a:r>
        </a:p>
      </cdr:txBody>
    </cdr:sp>
  </cdr:relSizeAnchor>
  <cdr:relSizeAnchor xmlns:cdr="http://schemas.openxmlformats.org/drawingml/2006/chartDrawing">
    <cdr:from>
      <cdr:x>0.5</cdr:x>
      <cdr:y>0.06086</cdr:y>
    </cdr:from>
    <cdr:to>
      <cdr:x>0.66552</cdr:x>
      <cdr:y>0.13027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2590800" y="321335"/>
          <a:ext cx="857655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72.835 €</a:t>
          </a:r>
        </a:p>
      </cdr:txBody>
    </cdr:sp>
  </cdr:relSizeAnchor>
  <cdr:relSizeAnchor xmlns:cdr="http://schemas.openxmlformats.org/drawingml/2006/chartDrawing">
    <cdr:from>
      <cdr:x>0.76358</cdr:x>
      <cdr:y>0.05717</cdr:y>
    </cdr:from>
    <cdr:to>
      <cdr:x>0.93398</cdr:x>
      <cdr:y>0.12658</cdr:y>
    </cdr:to>
    <cdr:sp macro="" textlink="">
      <cdr:nvSpPr>
        <cdr:cNvPr id="5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3956571" y="301880"/>
          <a:ext cx="882940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76.539 €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0.64732</cdr:x>
      <cdr:y>0.14368</cdr:y>
    </cdr:from>
    <cdr:to>
      <cdr:x>1</cdr:x>
      <cdr:y>0.31911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2293C53A-B3BE-4EA6-BA9E-FAAB608EA9B8}"/>
            </a:ext>
          </a:extLst>
        </cdr:cNvPr>
        <cdr:cNvSpPr txBox="1"/>
      </cdr:nvSpPr>
      <cdr:spPr>
        <a:xfrm xmlns:a="http://schemas.openxmlformats.org/drawingml/2006/main">
          <a:off x="6806938" y="667187"/>
          <a:ext cx="3708662" cy="81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EK </a:t>
          </a:r>
          <a:r>
            <a:rPr lang="de-AT" sz="1100" dirty="0" err="1"/>
            <a:t>LuF</a:t>
          </a:r>
          <a:r>
            <a:rPr lang="de-AT" sz="1100" dirty="0"/>
            <a:t> = Einkünfte aus Land- und Forstwirtschaft</a:t>
          </a:r>
        </a:p>
        <a:p xmlns:a="http://schemas.openxmlformats.org/drawingml/2006/main">
          <a:r>
            <a:rPr lang="de-AT" sz="1100" dirty="0"/>
            <a:t>ha LF = Landwirtschaftlich genutzte Fläche in Hektar</a:t>
          </a:r>
        </a:p>
        <a:p xmlns:a="http://schemas.openxmlformats.org/drawingml/2006/main">
          <a:r>
            <a:rPr lang="de-AT" sz="1100" dirty="0"/>
            <a:t>MW = Mittelwert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0.64732</cdr:x>
      <cdr:y>0.14368</cdr:y>
    </cdr:from>
    <cdr:to>
      <cdr:x>1</cdr:x>
      <cdr:y>0.31911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2293C53A-B3BE-4EA6-BA9E-FAAB608EA9B8}"/>
            </a:ext>
          </a:extLst>
        </cdr:cNvPr>
        <cdr:cNvSpPr txBox="1"/>
      </cdr:nvSpPr>
      <cdr:spPr>
        <a:xfrm xmlns:a="http://schemas.openxmlformats.org/drawingml/2006/main">
          <a:off x="6806938" y="667187"/>
          <a:ext cx="3708662" cy="81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EK </a:t>
          </a:r>
          <a:r>
            <a:rPr lang="de-AT" sz="1100" dirty="0" err="1"/>
            <a:t>LuF</a:t>
          </a:r>
          <a:r>
            <a:rPr lang="de-AT" sz="1100" dirty="0"/>
            <a:t> = Einkünfte aus Land- und Forstwirtschaft</a:t>
          </a:r>
        </a:p>
        <a:p xmlns:a="http://schemas.openxmlformats.org/drawingml/2006/main">
          <a:r>
            <a:rPr lang="de-AT" sz="1100" dirty="0"/>
            <a:t>ha LF = Landwirtschaftlich genutzte Fläche in Hektar</a:t>
          </a:r>
        </a:p>
        <a:p xmlns:a="http://schemas.openxmlformats.org/drawingml/2006/main">
          <a:r>
            <a:rPr lang="de-AT" sz="1100" dirty="0"/>
            <a:t>MW = Mittelwert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0.64732</cdr:x>
      <cdr:y>0.14368</cdr:y>
    </cdr:from>
    <cdr:to>
      <cdr:x>1</cdr:x>
      <cdr:y>0.31911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2293C53A-B3BE-4EA6-BA9E-FAAB608EA9B8}"/>
            </a:ext>
          </a:extLst>
        </cdr:cNvPr>
        <cdr:cNvSpPr txBox="1"/>
      </cdr:nvSpPr>
      <cdr:spPr>
        <a:xfrm xmlns:a="http://schemas.openxmlformats.org/drawingml/2006/main">
          <a:off x="6806938" y="667187"/>
          <a:ext cx="3708662" cy="814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EK </a:t>
          </a:r>
          <a:r>
            <a:rPr lang="de-AT" sz="1100" dirty="0" err="1"/>
            <a:t>LuF</a:t>
          </a:r>
          <a:r>
            <a:rPr lang="de-AT" sz="1100" dirty="0"/>
            <a:t> = Einkünfte aus Land- und Forstwirtschaft</a:t>
          </a:r>
        </a:p>
        <a:p xmlns:a="http://schemas.openxmlformats.org/drawingml/2006/main">
          <a:r>
            <a:rPr lang="de-AT" sz="1100" dirty="0"/>
            <a:t>ha LF = Landwirtschaftlich genutzte Fläche in Hektar</a:t>
          </a:r>
        </a:p>
        <a:p xmlns:a="http://schemas.openxmlformats.org/drawingml/2006/main">
          <a:r>
            <a:rPr lang="de-AT" sz="1100" dirty="0"/>
            <a:t>MW = Mittelwert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0.5317</cdr:x>
      <cdr:y>0.05758</cdr:y>
    </cdr:from>
    <cdr:to>
      <cdr:x>1</cdr:x>
      <cdr:y>0.16603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64C06985-DE2C-47FF-9486-CD849D58FA2D}"/>
            </a:ext>
          </a:extLst>
        </cdr:cNvPr>
        <cdr:cNvSpPr txBox="1"/>
      </cdr:nvSpPr>
      <cdr:spPr>
        <a:xfrm xmlns:a="http://schemas.openxmlformats.org/drawingml/2006/main">
          <a:off x="5591145" y="267387"/>
          <a:ext cx="4924455" cy="503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EK </a:t>
          </a:r>
          <a:r>
            <a:rPr lang="de-AT" sz="1100" dirty="0" err="1"/>
            <a:t>LuF</a:t>
          </a:r>
          <a:r>
            <a:rPr lang="de-AT" sz="1100" dirty="0"/>
            <a:t> +</a:t>
          </a:r>
          <a:r>
            <a:rPr lang="de-AT" sz="1100" baseline="0" dirty="0"/>
            <a:t> PA (je </a:t>
          </a:r>
          <a:r>
            <a:rPr lang="de-AT" sz="1100" baseline="0" dirty="0" err="1"/>
            <a:t>bAK</a:t>
          </a:r>
          <a:r>
            <a:rPr lang="de-AT" sz="1100" baseline="0" dirty="0"/>
            <a:t>)</a:t>
          </a:r>
          <a:r>
            <a:rPr lang="de-AT" sz="1100" dirty="0"/>
            <a:t> = Einkünfte aus Land- und Forstwirtschaft zuzüglich</a:t>
          </a:r>
        </a:p>
        <a:p xmlns:a="http://schemas.openxmlformats.org/drawingml/2006/main">
          <a:r>
            <a:rPr lang="de-AT" sz="1100" dirty="0"/>
            <a:t>                                        Personalaufwand (je betrieblicher Arbeitskraft)</a:t>
          </a:r>
        </a:p>
        <a:p xmlns:a="http://schemas.openxmlformats.org/drawingml/2006/main">
          <a:r>
            <a:rPr lang="de-AT" sz="1100" dirty="0"/>
            <a:t>ha LF = Landwirtschaftlich genutzte Fläche in Hektar</a:t>
          </a:r>
        </a:p>
        <a:p xmlns:a="http://schemas.openxmlformats.org/drawingml/2006/main">
          <a:r>
            <a:rPr lang="de-AT" sz="1100" dirty="0"/>
            <a:t>MW = Mittelwert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0.70302</cdr:x>
      <cdr:y>0.70895</cdr:y>
    </cdr:from>
    <cdr:to>
      <cdr:x>1</cdr:x>
      <cdr:y>0.82803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2F7E313F-DCC4-4F3B-BA46-BA0A1C8B922A}"/>
            </a:ext>
          </a:extLst>
        </cdr:cNvPr>
        <cdr:cNvSpPr txBox="1"/>
      </cdr:nvSpPr>
      <cdr:spPr>
        <a:xfrm xmlns:a="http://schemas.openxmlformats.org/drawingml/2006/main">
          <a:off x="7392696" y="3291984"/>
          <a:ext cx="3122904" cy="552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EK </a:t>
          </a:r>
          <a:r>
            <a:rPr lang="de-AT" sz="1100" dirty="0" err="1"/>
            <a:t>LuF</a:t>
          </a:r>
          <a:r>
            <a:rPr lang="de-AT" sz="1100" dirty="0"/>
            <a:t> = Einkünfte aus Land- und Forstwirtschaft </a:t>
          </a:r>
        </a:p>
        <a:p xmlns:a="http://schemas.openxmlformats.org/drawingml/2006/main">
          <a:r>
            <a:rPr lang="de-AT" sz="1100" dirty="0"/>
            <a:t>MFB = Marktfruchtbaubetriebe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0.70302</cdr:x>
      <cdr:y>0.70895</cdr:y>
    </cdr:from>
    <cdr:to>
      <cdr:x>1</cdr:x>
      <cdr:y>0.82803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2F7E313F-DCC4-4F3B-BA46-BA0A1C8B922A}"/>
            </a:ext>
          </a:extLst>
        </cdr:cNvPr>
        <cdr:cNvSpPr txBox="1"/>
      </cdr:nvSpPr>
      <cdr:spPr>
        <a:xfrm xmlns:a="http://schemas.openxmlformats.org/drawingml/2006/main">
          <a:off x="7392696" y="3291984"/>
          <a:ext cx="3122904" cy="5529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EK </a:t>
          </a:r>
          <a:r>
            <a:rPr lang="de-AT" sz="1100" dirty="0" err="1"/>
            <a:t>LuF</a:t>
          </a:r>
          <a:r>
            <a:rPr lang="de-AT" sz="1100" dirty="0"/>
            <a:t> = Einkünfte aus Land- und Forstwirtschaft </a:t>
          </a:r>
        </a:p>
        <a:p xmlns:a="http://schemas.openxmlformats.org/drawingml/2006/main">
          <a:r>
            <a:rPr lang="de-AT" sz="1100" dirty="0"/>
            <a:t>MFB = Marktfruchtbaubetriebe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0.05441</cdr:x>
      <cdr:y>0.03651</cdr:y>
    </cdr:from>
    <cdr:to>
      <cdr:x>0.58644</cdr:x>
      <cdr:y>0.26041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4FE76BCD-33C4-4983-970B-71DF4FEAE6AF}"/>
            </a:ext>
          </a:extLst>
        </cdr:cNvPr>
        <cdr:cNvSpPr txBox="1"/>
      </cdr:nvSpPr>
      <cdr:spPr>
        <a:xfrm xmlns:a="http://schemas.openxmlformats.org/drawingml/2006/main">
          <a:off x="572165" y="169536"/>
          <a:ext cx="5594614" cy="10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DE" dirty="0" err="1"/>
            <a:t>nAK</a:t>
          </a:r>
          <a:r>
            <a:rPr lang="de-DE" dirty="0"/>
            <a:t> = nicht entlohnte Arbeitskraft</a:t>
          </a:r>
          <a:endParaRPr lang="de-AT" sz="1100" baseline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0.04383</cdr:x>
      <cdr:y>0.22543</cdr:y>
    </cdr:from>
    <cdr:to>
      <cdr:x>0.26629</cdr:x>
      <cdr:y>0.32046</cdr:y>
    </cdr:to>
    <cdr:grpSp>
      <cdr:nvGrpSpPr>
        <cdr:cNvPr id="11" name="Gruppieren 10">
          <a:extLst xmlns:a="http://schemas.openxmlformats.org/drawingml/2006/main">
            <a:ext uri="{FF2B5EF4-FFF2-40B4-BE49-F238E27FC236}">
              <a16:creationId xmlns:a16="http://schemas.microsoft.com/office/drawing/2014/main" id="{5B29A0F2-9AAE-4124-973C-3E1C71EECD3F}"/>
            </a:ext>
          </a:extLst>
        </cdr:cNvPr>
        <cdr:cNvGrpSpPr/>
      </cdr:nvGrpSpPr>
      <cdr:grpSpPr>
        <a:xfrm xmlns:a="http://schemas.openxmlformats.org/drawingml/2006/main">
          <a:off x="518072" y="1322076"/>
          <a:ext cx="2629487" cy="557322"/>
          <a:chOff x="304768" y="1182595"/>
          <a:chExt cx="1546832" cy="498571"/>
        </a:xfrm>
      </cdr:grpSpPr>
      <cdr:sp macro="" textlink="">
        <cdr:nvSpPr>
          <cdr:cNvPr id="3" name="Textfeld 1"/>
          <cdr:cNvSpPr txBox="1"/>
        </cdr:nvSpPr>
        <cdr:spPr>
          <a:xfrm xmlns:a="http://schemas.openxmlformats.org/drawingml/2006/main">
            <a:off x="304768" y="1381687"/>
            <a:ext cx="1543065" cy="29947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71D02CDE-29A8-4A23-8988-99427815B514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-4.471 Mio</a:t>
            </a:fld>
            <a:endParaRPr lang="de-DE" sz="1400" dirty="0"/>
          </a:p>
        </cdr:txBody>
      </cdr:sp>
      <cdr:sp macro="" textlink="">
        <cdr:nvSpPr>
          <cdr:cNvPr id="10" name="Textfeld 1"/>
          <cdr:cNvSpPr txBox="1"/>
        </cdr:nvSpPr>
        <cdr:spPr>
          <a:xfrm xmlns:a="http://schemas.openxmlformats.org/drawingml/2006/main">
            <a:off x="308535" y="1182595"/>
            <a:ext cx="1543065" cy="31115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1E25A822-66F5-4A45-9108-B5279DBF2EC2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Vorleistungen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0.04437</cdr:x>
      <cdr:y>0.12026</cdr:y>
    </cdr:from>
    <cdr:to>
      <cdr:x>0.59041</cdr:x>
      <cdr:y>0.21237</cdr:y>
    </cdr:to>
    <cdr:grpSp>
      <cdr:nvGrpSpPr>
        <cdr:cNvPr id="13" name="Gruppieren 12">
          <a:extLst xmlns:a="http://schemas.openxmlformats.org/drawingml/2006/main">
            <a:ext uri="{FF2B5EF4-FFF2-40B4-BE49-F238E27FC236}">
              <a16:creationId xmlns:a16="http://schemas.microsoft.com/office/drawing/2014/main" id="{4A25CAD4-D236-4324-AED2-7DCCFEDAB590}"/>
            </a:ext>
          </a:extLst>
        </cdr:cNvPr>
        <cdr:cNvGrpSpPr/>
      </cdr:nvGrpSpPr>
      <cdr:grpSpPr>
        <a:xfrm xmlns:a="http://schemas.openxmlformats.org/drawingml/2006/main">
          <a:off x="524455" y="705287"/>
          <a:ext cx="6454216" cy="540197"/>
          <a:chOff x="308535" y="630891"/>
          <a:chExt cx="2581458" cy="483188"/>
        </a:xfrm>
      </cdr:grpSpPr>
      <cdr:sp macro="" textlink="">
        <cdr:nvSpPr>
          <cdr:cNvPr id="2" name="Textfeld 1"/>
          <cdr:cNvSpPr txBox="1"/>
        </cdr:nvSpPr>
        <cdr:spPr>
          <a:xfrm xmlns:a="http://schemas.openxmlformats.org/drawingml/2006/main">
            <a:off x="308738" y="866215"/>
            <a:ext cx="2581255" cy="24786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 anchor="ctr"/>
          <a:lstStyle xmlns:a="http://schemas.openxmlformats.org/drawingml/2006/main"/>
          <a:p xmlns:a="http://schemas.openxmlformats.org/drawingml/2006/main">
            <a:pPr algn="l"/>
            <a:fld id="{BBB75C93-74DA-4163-93A6-FEDFBEDDD051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7.713 Mio</a:t>
            </a:fld>
            <a:endParaRPr lang="de-DE" sz="1400" dirty="0"/>
          </a:p>
        </cdr:txBody>
      </cdr:sp>
      <cdr:sp macro="" textlink="">
        <cdr:nvSpPr>
          <cdr:cNvPr id="12" name="Textfeld 1"/>
          <cdr:cNvSpPr txBox="1"/>
        </cdr:nvSpPr>
        <cdr:spPr>
          <a:xfrm xmlns:a="http://schemas.openxmlformats.org/drawingml/2006/main">
            <a:off x="308535" y="630891"/>
            <a:ext cx="2581255" cy="25794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51604DB0-3C11-435B-BE81-D80500822E33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Produktionswert (zu Herstellungspreisen)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0.45959</cdr:x>
      <cdr:y>0.32003</cdr:y>
    </cdr:from>
    <cdr:to>
      <cdr:x>0.68554</cdr:x>
      <cdr:y>0.40419</cdr:y>
    </cdr:to>
    <cdr:grpSp>
      <cdr:nvGrpSpPr>
        <cdr:cNvPr id="15" name="Gruppieren 14">
          <a:extLst xmlns:a="http://schemas.openxmlformats.org/drawingml/2006/main">
            <a:ext uri="{FF2B5EF4-FFF2-40B4-BE49-F238E27FC236}">
              <a16:creationId xmlns:a16="http://schemas.microsoft.com/office/drawing/2014/main" id="{7B2B924E-6D65-4557-BA27-C44073079E01}"/>
            </a:ext>
          </a:extLst>
        </cdr:cNvPr>
        <cdr:cNvGrpSpPr/>
      </cdr:nvGrpSpPr>
      <cdr:grpSpPr>
        <a:xfrm xmlns:a="http://schemas.openxmlformats.org/drawingml/2006/main">
          <a:off x="5432373" y="1876876"/>
          <a:ext cx="2670739" cy="493572"/>
          <a:chOff x="3172921" y="1706658"/>
          <a:chExt cx="1263356" cy="441509"/>
        </a:xfrm>
      </cdr:grpSpPr>
      <cdr:sp macro="" textlink="">
        <cdr:nvSpPr>
          <cdr:cNvPr id="4" name="Textfeld 1"/>
          <cdr:cNvSpPr txBox="1"/>
        </cdr:nvSpPr>
        <cdr:spPr>
          <a:xfrm xmlns:a="http://schemas.openxmlformats.org/drawingml/2006/main">
            <a:off x="3172921" y="1885951"/>
            <a:ext cx="1247830" cy="26221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4601EA2B-A44A-4C8B-96F8-A51E6F53A1F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-1.919 Mio</a:t>
            </a:fld>
            <a:endParaRPr lang="de-DE" sz="1400" dirty="0"/>
          </a:p>
        </cdr:txBody>
      </cdr:sp>
      <cdr:sp macro="" textlink="">
        <cdr:nvSpPr>
          <cdr:cNvPr id="14" name="Textfeld 1"/>
          <cdr:cNvSpPr txBox="1"/>
        </cdr:nvSpPr>
        <cdr:spPr>
          <a:xfrm xmlns:a="http://schemas.openxmlformats.org/drawingml/2006/main">
            <a:off x="3188447" y="1706658"/>
            <a:ext cx="1247830" cy="25386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DAC95CD3-C451-4ED1-ACC4-6D303386C571}" type="TxLink">
              <a:rPr lang="en-US" sz="1400" b="0" i="0" u="none" strike="noStrike" smtClean="0">
                <a:solidFill>
                  <a:srgbClr val="000000"/>
                </a:solidFill>
                <a:latin typeface="Arial"/>
                <a:cs typeface="Arial"/>
              </a:rPr>
              <a:pPr algn="l"/>
              <a:t>Abschreibungen*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0.28913</cdr:x>
      <cdr:y>0.41179</cdr:y>
    </cdr:from>
    <cdr:to>
      <cdr:x>0.62918</cdr:x>
      <cdr:y>0.5</cdr:y>
    </cdr:to>
    <cdr:grpSp>
      <cdr:nvGrpSpPr>
        <cdr:cNvPr id="17" name="Gruppieren 16">
          <a:extLst xmlns:a="http://schemas.openxmlformats.org/drawingml/2006/main">
            <a:ext uri="{FF2B5EF4-FFF2-40B4-BE49-F238E27FC236}">
              <a16:creationId xmlns:a16="http://schemas.microsoft.com/office/drawing/2014/main" id="{45A68511-9B63-470D-8474-76D8B47F2347}"/>
            </a:ext>
          </a:extLst>
        </cdr:cNvPr>
        <cdr:cNvGrpSpPr/>
      </cdr:nvGrpSpPr>
      <cdr:grpSpPr>
        <a:xfrm xmlns:a="http://schemas.openxmlformats.org/drawingml/2006/main">
          <a:off x="3417529" y="2415019"/>
          <a:ext cx="4019405" cy="517325"/>
          <a:chOff x="4648178" y="2143685"/>
          <a:chExt cx="1927232" cy="462755"/>
        </a:xfrm>
      </cdr:grpSpPr>
      <cdr:sp macro="" textlink="">
        <cdr:nvSpPr>
          <cdr:cNvPr id="6" name="Textfeld 1"/>
          <cdr:cNvSpPr txBox="1"/>
        </cdr:nvSpPr>
        <cdr:spPr>
          <a:xfrm xmlns:a="http://schemas.openxmlformats.org/drawingml/2006/main">
            <a:off x="4648178" y="2334186"/>
            <a:ext cx="1927232" cy="27225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AA28D933-D337-4EB8-9917-79A28961B7B2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-166 Mio</a:t>
            </a:fld>
            <a:endParaRPr lang="de-DE" sz="1400" dirty="0"/>
          </a:p>
        </cdr:txBody>
      </cdr:sp>
      <cdr:sp macro="" textlink="">
        <cdr:nvSpPr>
          <cdr:cNvPr id="16" name="Textfeld 1"/>
          <cdr:cNvSpPr txBox="1"/>
        </cdr:nvSpPr>
        <cdr:spPr>
          <a:xfrm xmlns:a="http://schemas.openxmlformats.org/drawingml/2006/main">
            <a:off x="4648178" y="2143685"/>
            <a:ext cx="1927232" cy="26914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884CA14A-26E8-4EE3-ADEA-8F374A25721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Sonstige Produktionsabgaben**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0.36645</cdr:x>
      <cdr:y>0.5</cdr:y>
    </cdr:from>
    <cdr:to>
      <cdr:x>0.64771</cdr:x>
      <cdr:y>0.58635</cdr:y>
    </cdr:to>
    <cdr:grpSp>
      <cdr:nvGrpSpPr>
        <cdr:cNvPr id="19" name="Gruppieren 18">
          <a:extLst xmlns:a="http://schemas.openxmlformats.org/drawingml/2006/main">
            <a:ext uri="{FF2B5EF4-FFF2-40B4-BE49-F238E27FC236}">
              <a16:creationId xmlns:a16="http://schemas.microsoft.com/office/drawing/2014/main" id="{E84B41AF-CF9B-4DCD-9B7B-1C4D0A378BEE}"/>
            </a:ext>
          </a:extLst>
        </cdr:cNvPr>
        <cdr:cNvGrpSpPr/>
      </cdr:nvGrpSpPr>
      <cdr:grpSpPr>
        <a:xfrm xmlns:a="http://schemas.openxmlformats.org/drawingml/2006/main">
          <a:off x="4331454" y="2932344"/>
          <a:ext cx="3324505" cy="506415"/>
          <a:chOff x="4839038" y="2583329"/>
          <a:chExt cx="1585919" cy="427936"/>
        </a:xfrm>
      </cdr:grpSpPr>
      <cdr:sp macro="" textlink="">
        <cdr:nvSpPr>
          <cdr:cNvPr id="7" name="Textfeld 1"/>
          <cdr:cNvSpPr txBox="1"/>
        </cdr:nvSpPr>
        <cdr:spPr>
          <a:xfrm xmlns:a="http://schemas.openxmlformats.org/drawingml/2006/main">
            <a:off x="4839038" y="2760009"/>
            <a:ext cx="1578040" cy="25125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04ADEA58-15B4-4DEC-9092-F0395DBCF48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-543 Mio</a:t>
            </a:fld>
            <a:endParaRPr lang="de-DE" sz="1400" dirty="0"/>
          </a:p>
        </cdr:txBody>
      </cdr:sp>
      <cdr:sp macro="" textlink="">
        <cdr:nvSpPr>
          <cdr:cNvPr id="18" name="Textfeld 1"/>
          <cdr:cNvSpPr txBox="1"/>
        </cdr:nvSpPr>
        <cdr:spPr>
          <a:xfrm xmlns:a="http://schemas.openxmlformats.org/drawingml/2006/main">
            <a:off x="4846917" y="2583329"/>
            <a:ext cx="1578040" cy="25125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4D4704C3-706C-4FE2-B088-653C61064F29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Arbeitnehmerentgelte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0.46077</cdr:x>
      <cdr:y>0.58756</cdr:y>
    </cdr:from>
    <cdr:to>
      <cdr:x>0.68884</cdr:x>
      <cdr:y>0.67073</cdr:y>
    </cdr:to>
    <cdr:grpSp>
      <cdr:nvGrpSpPr>
        <cdr:cNvPr id="21" name="Gruppieren 20">
          <a:extLst xmlns:a="http://schemas.openxmlformats.org/drawingml/2006/main">
            <a:ext uri="{FF2B5EF4-FFF2-40B4-BE49-F238E27FC236}">
              <a16:creationId xmlns:a16="http://schemas.microsoft.com/office/drawing/2014/main" id="{981E6337-9EE4-4F5A-87F1-CA732E10A3EC}"/>
            </a:ext>
          </a:extLst>
        </cdr:cNvPr>
        <cdr:cNvGrpSpPr/>
      </cdr:nvGrpSpPr>
      <cdr:grpSpPr>
        <a:xfrm xmlns:a="http://schemas.openxmlformats.org/drawingml/2006/main">
          <a:off x="5446321" y="3445855"/>
          <a:ext cx="2695797" cy="487767"/>
          <a:chOff x="3270253" y="3087594"/>
          <a:chExt cx="1585811" cy="456102"/>
        </a:xfrm>
      </cdr:grpSpPr>
      <cdr:sp macro="" textlink="">
        <cdr:nvSpPr>
          <cdr:cNvPr id="8" name="Textfeld 1"/>
          <cdr:cNvSpPr txBox="1"/>
        </cdr:nvSpPr>
        <cdr:spPr>
          <a:xfrm xmlns:a="http://schemas.openxmlformats.org/drawingml/2006/main">
            <a:off x="3270253" y="3297892"/>
            <a:ext cx="1577970" cy="24580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EE5C9192-FE52-4D93-A012-165D06865DBD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-171 Mio</a:t>
            </a:fld>
            <a:endParaRPr lang="de-DE" sz="1400" dirty="0"/>
          </a:p>
        </cdr:txBody>
      </cdr:sp>
      <cdr:sp macro="" textlink="">
        <cdr:nvSpPr>
          <cdr:cNvPr id="20" name="Textfeld 1"/>
          <cdr:cNvSpPr txBox="1"/>
        </cdr:nvSpPr>
        <cdr:spPr>
          <a:xfrm xmlns:a="http://schemas.openxmlformats.org/drawingml/2006/main">
            <a:off x="3278094" y="3087594"/>
            <a:ext cx="1577970" cy="25512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687EE8B-857B-416B-83B7-56AE336464FD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Pacht und Zinsen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0.57348</cdr:x>
      <cdr:y>0.67727</cdr:y>
    </cdr:from>
    <cdr:to>
      <cdr:x>0.88258</cdr:x>
      <cdr:y>0.76349</cdr:y>
    </cdr:to>
    <cdr:grpSp>
      <cdr:nvGrpSpPr>
        <cdr:cNvPr id="23" name="Gruppieren 22">
          <a:extLst xmlns:a="http://schemas.openxmlformats.org/drawingml/2006/main">
            <a:ext uri="{FF2B5EF4-FFF2-40B4-BE49-F238E27FC236}">
              <a16:creationId xmlns:a16="http://schemas.microsoft.com/office/drawing/2014/main" id="{94A5A92C-9E92-4892-9531-BDEB85151AAE}"/>
            </a:ext>
          </a:extLst>
        </cdr:cNvPr>
        <cdr:cNvGrpSpPr/>
      </cdr:nvGrpSpPr>
      <cdr:grpSpPr>
        <a:xfrm xmlns:a="http://schemas.openxmlformats.org/drawingml/2006/main">
          <a:off x="6778558" y="3971977"/>
          <a:ext cx="3653575" cy="505653"/>
          <a:chOff x="4230039" y="3522010"/>
          <a:chExt cx="1845252" cy="463486"/>
        </a:xfrm>
      </cdr:grpSpPr>
      <cdr:sp macro="" textlink="">
        <cdr:nvSpPr>
          <cdr:cNvPr id="5" name="Textfeld 1"/>
          <cdr:cNvSpPr txBox="1"/>
        </cdr:nvSpPr>
        <cdr:spPr>
          <a:xfrm xmlns:a="http://schemas.openxmlformats.org/drawingml/2006/main">
            <a:off x="4230039" y="3734922"/>
            <a:ext cx="1844698" cy="25057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0A2622B1-4335-424A-B43D-B1D17DAF2407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-1.904 Mio</a:t>
            </a:fld>
            <a:endParaRPr lang="de-DE" sz="1400" dirty="0"/>
          </a:p>
        </cdr:txBody>
      </cdr:sp>
      <cdr:sp macro="" textlink="">
        <cdr:nvSpPr>
          <cdr:cNvPr id="22" name="Textfeld 1"/>
          <cdr:cNvSpPr txBox="1"/>
        </cdr:nvSpPr>
        <cdr:spPr>
          <a:xfrm xmlns:a="http://schemas.openxmlformats.org/drawingml/2006/main">
            <a:off x="4230593" y="3522010"/>
            <a:ext cx="1844698" cy="31577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E9C91E0-7ABA-44D1-8624-306D371DBCB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Nettunternehmensgewinn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0.69224</cdr:x>
      <cdr:y>0.12026</cdr:y>
    </cdr:from>
    <cdr:to>
      <cdr:x>0.87446</cdr:x>
      <cdr:y>0.213</cdr:y>
    </cdr:to>
    <cdr:grpSp>
      <cdr:nvGrpSpPr>
        <cdr:cNvPr id="25" name="Gruppieren 24">
          <a:extLst xmlns:a="http://schemas.openxmlformats.org/drawingml/2006/main">
            <a:ext uri="{FF2B5EF4-FFF2-40B4-BE49-F238E27FC236}">
              <a16:creationId xmlns:a16="http://schemas.microsoft.com/office/drawing/2014/main" id="{8BF3AF27-0F19-4B20-9D82-AB51BE4EA683}"/>
            </a:ext>
          </a:extLst>
        </cdr:cNvPr>
        <cdr:cNvGrpSpPr/>
      </cdr:nvGrpSpPr>
      <cdr:grpSpPr>
        <a:xfrm xmlns:a="http://schemas.openxmlformats.org/drawingml/2006/main">
          <a:off x="8182306" y="705287"/>
          <a:ext cx="2153848" cy="543891"/>
          <a:chOff x="4813300" y="630892"/>
          <a:chExt cx="1267011" cy="486493"/>
        </a:xfrm>
      </cdr:grpSpPr>
      <cdr:sp macro="" textlink="">
        <cdr:nvSpPr>
          <cdr:cNvPr id="9" name="Textfeld 1"/>
          <cdr:cNvSpPr txBox="1"/>
        </cdr:nvSpPr>
        <cdr:spPr>
          <a:xfrm xmlns:a="http://schemas.openxmlformats.org/drawingml/2006/main">
            <a:off x="4816697" y="821392"/>
            <a:ext cx="1263614" cy="29599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31894539-EDF0-42C0-BE7A-2851D143B244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1.462 Mio</a:t>
            </a:fld>
            <a:endParaRPr lang="de-DE" sz="1400" dirty="0"/>
          </a:p>
        </cdr:txBody>
      </cdr:sp>
      <cdr:sp macro="" textlink="">
        <cdr:nvSpPr>
          <cdr:cNvPr id="24" name="Textfeld 1"/>
          <cdr:cNvSpPr txBox="1"/>
        </cdr:nvSpPr>
        <cdr:spPr>
          <a:xfrm xmlns:a="http://schemas.openxmlformats.org/drawingml/2006/main">
            <a:off x="4813300" y="630892"/>
            <a:ext cx="1263614" cy="2691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DA0D606-41C5-420F-91AA-6F8791CD99AE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Agrarzahlungen</a:t>
            </a:fld>
            <a:endParaRPr lang="de-DE" sz="1400" dirty="0"/>
          </a:p>
        </cdr:txBody>
      </cdr:sp>
    </cdr:grp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0.05441</cdr:x>
      <cdr:y>0.03651</cdr:y>
    </cdr:from>
    <cdr:to>
      <cdr:x>0.58644</cdr:x>
      <cdr:y>0.26041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4FE76BCD-33C4-4983-970B-71DF4FEAE6AF}"/>
            </a:ext>
          </a:extLst>
        </cdr:cNvPr>
        <cdr:cNvSpPr txBox="1"/>
      </cdr:nvSpPr>
      <cdr:spPr>
        <a:xfrm xmlns:a="http://schemas.openxmlformats.org/drawingml/2006/main">
          <a:off x="572165" y="169536"/>
          <a:ext cx="5594614" cy="10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DE" dirty="0" err="1"/>
            <a:t>nAK</a:t>
          </a:r>
          <a:r>
            <a:rPr lang="de-DE" dirty="0"/>
            <a:t> = nicht entlohnte Arbeitskraft</a:t>
          </a:r>
          <a:endParaRPr lang="de-AT" sz="1100" baseline="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0.05441</cdr:x>
      <cdr:y>0.03651</cdr:y>
    </cdr:from>
    <cdr:to>
      <cdr:x>0.58644</cdr:x>
      <cdr:y>0.26041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4FE76BCD-33C4-4983-970B-71DF4FEAE6AF}"/>
            </a:ext>
          </a:extLst>
        </cdr:cNvPr>
        <cdr:cNvSpPr txBox="1"/>
      </cdr:nvSpPr>
      <cdr:spPr>
        <a:xfrm xmlns:a="http://schemas.openxmlformats.org/drawingml/2006/main">
          <a:off x="572165" y="169536"/>
          <a:ext cx="5594614" cy="10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DE" dirty="0" err="1"/>
            <a:t>nAK</a:t>
          </a:r>
          <a:r>
            <a:rPr lang="de-DE" dirty="0"/>
            <a:t> = nicht entlohnte Arbeitskraft</a:t>
          </a:r>
          <a:endParaRPr lang="de-AT" sz="1100" baseline="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0.05441</cdr:x>
      <cdr:y>0.03651</cdr:y>
    </cdr:from>
    <cdr:to>
      <cdr:x>0.58644</cdr:x>
      <cdr:y>0.26041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4FE76BCD-33C4-4983-970B-71DF4FEAE6AF}"/>
            </a:ext>
          </a:extLst>
        </cdr:cNvPr>
        <cdr:cNvSpPr txBox="1"/>
      </cdr:nvSpPr>
      <cdr:spPr>
        <a:xfrm xmlns:a="http://schemas.openxmlformats.org/drawingml/2006/main">
          <a:off x="572165" y="169536"/>
          <a:ext cx="5594614" cy="10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DE" dirty="0" err="1"/>
            <a:t>nAK</a:t>
          </a:r>
          <a:r>
            <a:rPr lang="de-DE" dirty="0"/>
            <a:t> = nicht entlohnte Arbeitskraft</a:t>
          </a:r>
          <a:endParaRPr lang="de-AT" sz="1100" baseline="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0.05441</cdr:x>
      <cdr:y>0.03651</cdr:y>
    </cdr:from>
    <cdr:to>
      <cdr:x>0.58644</cdr:x>
      <cdr:y>0.26041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4FE76BCD-33C4-4983-970B-71DF4FEAE6AF}"/>
            </a:ext>
          </a:extLst>
        </cdr:cNvPr>
        <cdr:cNvSpPr txBox="1"/>
      </cdr:nvSpPr>
      <cdr:spPr>
        <a:xfrm xmlns:a="http://schemas.openxmlformats.org/drawingml/2006/main">
          <a:off x="572165" y="169536"/>
          <a:ext cx="5594614" cy="10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DE" dirty="0" err="1"/>
            <a:t>nAK</a:t>
          </a:r>
          <a:r>
            <a:rPr lang="de-DE" dirty="0"/>
            <a:t> = nicht entlohnte Arbeitskraft</a:t>
          </a:r>
          <a:endParaRPr lang="de-AT" sz="1100" baseline="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0.05441</cdr:x>
      <cdr:y>0.03651</cdr:y>
    </cdr:from>
    <cdr:to>
      <cdr:x>0.58644</cdr:x>
      <cdr:y>0.26041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4FE76BCD-33C4-4983-970B-71DF4FEAE6AF}"/>
            </a:ext>
          </a:extLst>
        </cdr:cNvPr>
        <cdr:cNvSpPr txBox="1"/>
      </cdr:nvSpPr>
      <cdr:spPr>
        <a:xfrm xmlns:a="http://schemas.openxmlformats.org/drawingml/2006/main">
          <a:off x="572165" y="169536"/>
          <a:ext cx="5594614" cy="10396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DE" dirty="0" err="1"/>
            <a:t>nAK</a:t>
          </a:r>
          <a:r>
            <a:rPr lang="de-DE" dirty="0"/>
            <a:t> = nicht entlohnte Arbeitskraft</a:t>
          </a:r>
          <a:endParaRPr lang="de-AT" sz="1100" baseline="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0.03096</cdr:x>
      <cdr:y>0.01531</cdr:y>
    </cdr:from>
    <cdr:to>
      <cdr:x>0.73101</cdr:x>
      <cdr:y>0.25427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B69FBBBE-C247-4628-AD8A-D3EFAEB876A3}"/>
            </a:ext>
          </a:extLst>
        </cdr:cNvPr>
        <cdr:cNvSpPr txBox="1"/>
      </cdr:nvSpPr>
      <cdr:spPr>
        <a:xfrm xmlns:a="http://schemas.openxmlformats.org/drawingml/2006/main">
          <a:off x="325582" y="71108"/>
          <a:ext cx="7361382" cy="1109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MFB = Marktfruchtbaubetriebe</a:t>
          </a:r>
          <a:r>
            <a:rPr lang="de-AT" sz="1100" baseline="0" dirty="0"/>
            <a:t>                   FB = Futterbaubetriebe</a:t>
          </a:r>
        </a:p>
        <a:p xmlns:a="http://schemas.openxmlformats.org/drawingml/2006/main">
          <a:r>
            <a:rPr lang="de-AT" sz="1100" baseline="0" dirty="0"/>
            <a:t>alle = 15.000 bis 350.000 Euro Gesamtstandardoutput</a:t>
          </a:r>
        </a:p>
        <a:p xmlns:a="http://schemas.openxmlformats.org/drawingml/2006/main">
          <a:r>
            <a:rPr lang="de-AT" sz="1100" baseline="0" dirty="0"/>
            <a:t>mittel = 40.000 bis 100.000 Euro Gesamtstandardoutput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= Einkünfte aus Land- und Forstwirtschaft</a:t>
          </a:r>
        </a:p>
        <a:p xmlns:a="http://schemas.openxmlformats.org/drawingml/2006/main">
          <a:r>
            <a:rPr lang="de-AT" sz="1100" baseline="0" dirty="0"/>
            <a:t>SVB = Sozialversicherungsbeiträge</a:t>
          </a:r>
        </a:p>
        <a:p xmlns:a="http://schemas.openxmlformats.org/drawingml/2006/main">
          <a:r>
            <a:rPr lang="de-AT" sz="1100" baseline="0" dirty="0"/>
            <a:t>EK </a:t>
          </a:r>
          <a:r>
            <a:rPr lang="de-AT" sz="1100" baseline="0" dirty="0" err="1"/>
            <a:t>LuF</a:t>
          </a:r>
          <a:r>
            <a:rPr lang="de-AT" sz="1100" baseline="0" dirty="0"/>
            <a:t> + PA je </a:t>
          </a:r>
          <a:r>
            <a:rPr lang="de-AT" sz="1100" baseline="0" dirty="0" err="1"/>
            <a:t>bAK</a:t>
          </a:r>
          <a:r>
            <a:rPr lang="de-AT" sz="1100" baseline="0" dirty="0"/>
            <a:t> = </a:t>
          </a:r>
          <a:r>
            <a:rPr lang="de-AT" sz="1100" baseline="0" dirty="0" err="1"/>
            <a:t>Einkünffe</a:t>
          </a:r>
          <a:r>
            <a:rPr lang="de-AT" sz="1100" baseline="0" dirty="0"/>
            <a:t> aus Land-  und Forstwirtschaft </a:t>
          </a:r>
          <a:r>
            <a:rPr lang="de-AT" sz="1100" baseline="0" dirty="0" err="1"/>
            <a:t>zuzügl</a:t>
          </a:r>
          <a:r>
            <a:rPr lang="de-AT" sz="1100" baseline="0" dirty="0"/>
            <a:t>. Personalaufwand (je betrieblicher Arbeitskraft)</a:t>
          </a:r>
        </a:p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e-DE" sz="1100" dirty="0" err="1">
              <a:effectLst/>
              <a:latin typeface="+mn-lt"/>
              <a:ea typeface="+mn-ea"/>
              <a:cs typeface="+mn-cs"/>
            </a:rPr>
            <a:t>nAK</a:t>
          </a:r>
          <a:r>
            <a:rPr lang="de-DE" sz="1100" dirty="0">
              <a:effectLst/>
              <a:latin typeface="+mn-lt"/>
              <a:ea typeface="+mn-ea"/>
              <a:cs typeface="+mn-cs"/>
            </a:rPr>
            <a:t> = nicht entlohnte Arbeitskraft</a:t>
          </a:r>
          <a:endParaRPr lang="de-AT" dirty="0">
            <a:effectLst/>
          </a:endParaRPr>
        </a:p>
        <a:p xmlns:a="http://schemas.openxmlformats.org/drawingml/2006/main">
          <a:endParaRPr lang="de-A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0.04383</cdr:x>
      <cdr:y>0.22543</cdr:y>
    </cdr:from>
    <cdr:to>
      <cdr:x>0.26629</cdr:x>
      <cdr:y>0.32046</cdr:y>
    </cdr:to>
    <cdr:grpSp>
      <cdr:nvGrpSpPr>
        <cdr:cNvPr id="11" name="Gruppieren 10">
          <a:extLst xmlns:a="http://schemas.openxmlformats.org/drawingml/2006/main">
            <a:ext uri="{FF2B5EF4-FFF2-40B4-BE49-F238E27FC236}">
              <a16:creationId xmlns:a16="http://schemas.microsoft.com/office/drawing/2014/main" id="{5B29A0F2-9AAE-4124-973C-3E1C71EECD3F}"/>
            </a:ext>
          </a:extLst>
        </cdr:cNvPr>
        <cdr:cNvGrpSpPr/>
      </cdr:nvGrpSpPr>
      <cdr:grpSpPr>
        <a:xfrm xmlns:a="http://schemas.openxmlformats.org/drawingml/2006/main">
          <a:off x="518072" y="1322076"/>
          <a:ext cx="2629487" cy="557322"/>
          <a:chOff x="304768" y="1182595"/>
          <a:chExt cx="1546832" cy="498571"/>
        </a:xfrm>
      </cdr:grpSpPr>
      <cdr:sp macro="" textlink="">
        <cdr:nvSpPr>
          <cdr:cNvPr id="3" name="Textfeld 1"/>
          <cdr:cNvSpPr txBox="1"/>
        </cdr:nvSpPr>
        <cdr:spPr>
          <a:xfrm xmlns:a="http://schemas.openxmlformats.org/drawingml/2006/main">
            <a:off x="304768" y="1381687"/>
            <a:ext cx="1543065" cy="29947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71D02CDE-29A8-4A23-8988-99427815B514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-4.471 Mio</a:t>
            </a:fld>
            <a:endParaRPr lang="de-DE" sz="1400" dirty="0"/>
          </a:p>
        </cdr:txBody>
      </cdr:sp>
      <cdr:sp macro="" textlink="">
        <cdr:nvSpPr>
          <cdr:cNvPr id="10" name="Textfeld 1"/>
          <cdr:cNvSpPr txBox="1"/>
        </cdr:nvSpPr>
        <cdr:spPr>
          <a:xfrm xmlns:a="http://schemas.openxmlformats.org/drawingml/2006/main">
            <a:off x="308535" y="1182595"/>
            <a:ext cx="1543065" cy="31115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1E25A822-66F5-4A45-9108-B5279DBF2EC2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Vorleistungen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0.04437</cdr:x>
      <cdr:y>0.12026</cdr:y>
    </cdr:from>
    <cdr:to>
      <cdr:x>0.59041</cdr:x>
      <cdr:y>0.21237</cdr:y>
    </cdr:to>
    <cdr:grpSp>
      <cdr:nvGrpSpPr>
        <cdr:cNvPr id="13" name="Gruppieren 12">
          <a:extLst xmlns:a="http://schemas.openxmlformats.org/drawingml/2006/main">
            <a:ext uri="{FF2B5EF4-FFF2-40B4-BE49-F238E27FC236}">
              <a16:creationId xmlns:a16="http://schemas.microsoft.com/office/drawing/2014/main" id="{4A25CAD4-D236-4324-AED2-7DCCFEDAB590}"/>
            </a:ext>
          </a:extLst>
        </cdr:cNvPr>
        <cdr:cNvGrpSpPr/>
      </cdr:nvGrpSpPr>
      <cdr:grpSpPr>
        <a:xfrm xmlns:a="http://schemas.openxmlformats.org/drawingml/2006/main">
          <a:off x="524455" y="705287"/>
          <a:ext cx="6454216" cy="540197"/>
          <a:chOff x="308535" y="630891"/>
          <a:chExt cx="2581458" cy="483188"/>
        </a:xfrm>
      </cdr:grpSpPr>
      <cdr:sp macro="" textlink="">
        <cdr:nvSpPr>
          <cdr:cNvPr id="2" name="Textfeld 1"/>
          <cdr:cNvSpPr txBox="1"/>
        </cdr:nvSpPr>
        <cdr:spPr>
          <a:xfrm xmlns:a="http://schemas.openxmlformats.org/drawingml/2006/main">
            <a:off x="308738" y="866215"/>
            <a:ext cx="2581255" cy="24786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 anchor="ctr"/>
          <a:lstStyle xmlns:a="http://schemas.openxmlformats.org/drawingml/2006/main"/>
          <a:p xmlns:a="http://schemas.openxmlformats.org/drawingml/2006/main">
            <a:pPr algn="l"/>
            <a:fld id="{BBB75C93-74DA-4163-93A6-FEDFBEDDD051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7.713 Mio</a:t>
            </a:fld>
            <a:endParaRPr lang="de-DE" sz="1400" dirty="0"/>
          </a:p>
        </cdr:txBody>
      </cdr:sp>
      <cdr:sp macro="" textlink="">
        <cdr:nvSpPr>
          <cdr:cNvPr id="12" name="Textfeld 1"/>
          <cdr:cNvSpPr txBox="1"/>
        </cdr:nvSpPr>
        <cdr:spPr>
          <a:xfrm xmlns:a="http://schemas.openxmlformats.org/drawingml/2006/main">
            <a:off x="308535" y="630891"/>
            <a:ext cx="2581255" cy="25794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51604DB0-3C11-435B-BE81-D80500822E33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Produktionswert (zu Herstellungspreisen)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0.45959</cdr:x>
      <cdr:y>0.32003</cdr:y>
    </cdr:from>
    <cdr:to>
      <cdr:x>0.68554</cdr:x>
      <cdr:y>0.40419</cdr:y>
    </cdr:to>
    <cdr:grpSp>
      <cdr:nvGrpSpPr>
        <cdr:cNvPr id="15" name="Gruppieren 14">
          <a:extLst xmlns:a="http://schemas.openxmlformats.org/drawingml/2006/main">
            <a:ext uri="{FF2B5EF4-FFF2-40B4-BE49-F238E27FC236}">
              <a16:creationId xmlns:a16="http://schemas.microsoft.com/office/drawing/2014/main" id="{7B2B924E-6D65-4557-BA27-C44073079E01}"/>
            </a:ext>
          </a:extLst>
        </cdr:cNvPr>
        <cdr:cNvGrpSpPr/>
      </cdr:nvGrpSpPr>
      <cdr:grpSpPr>
        <a:xfrm xmlns:a="http://schemas.openxmlformats.org/drawingml/2006/main">
          <a:off x="5432373" y="1876876"/>
          <a:ext cx="2670739" cy="493572"/>
          <a:chOff x="3172921" y="1706658"/>
          <a:chExt cx="1263356" cy="441509"/>
        </a:xfrm>
      </cdr:grpSpPr>
      <cdr:sp macro="" textlink="">
        <cdr:nvSpPr>
          <cdr:cNvPr id="4" name="Textfeld 1"/>
          <cdr:cNvSpPr txBox="1"/>
        </cdr:nvSpPr>
        <cdr:spPr>
          <a:xfrm xmlns:a="http://schemas.openxmlformats.org/drawingml/2006/main">
            <a:off x="3172921" y="1885951"/>
            <a:ext cx="1247830" cy="26221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4601EA2B-A44A-4C8B-96F8-A51E6F53A1F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-1.919 Mio</a:t>
            </a:fld>
            <a:endParaRPr lang="de-DE" sz="1400" dirty="0"/>
          </a:p>
        </cdr:txBody>
      </cdr:sp>
      <cdr:sp macro="" textlink="">
        <cdr:nvSpPr>
          <cdr:cNvPr id="14" name="Textfeld 1"/>
          <cdr:cNvSpPr txBox="1"/>
        </cdr:nvSpPr>
        <cdr:spPr>
          <a:xfrm xmlns:a="http://schemas.openxmlformats.org/drawingml/2006/main">
            <a:off x="3188447" y="1706658"/>
            <a:ext cx="1247830" cy="25386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fld id="{DAC95CD3-C451-4ED1-ACC4-6D303386C571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l"/>
              <a:t>Abschreibungen*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0.28913</cdr:x>
      <cdr:y>0.41179</cdr:y>
    </cdr:from>
    <cdr:to>
      <cdr:x>0.62918</cdr:x>
      <cdr:y>0.5</cdr:y>
    </cdr:to>
    <cdr:grpSp>
      <cdr:nvGrpSpPr>
        <cdr:cNvPr id="17" name="Gruppieren 16">
          <a:extLst xmlns:a="http://schemas.openxmlformats.org/drawingml/2006/main">
            <a:ext uri="{FF2B5EF4-FFF2-40B4-BE49-F238E27FC236}">
              <a16:creationId xmlns:a16="http://schemas.microsoft.com/office/drawing/2014/main" id="{45A68511-9B63-470D-8474-76D8B47F2347}"/>
            </a:ext>
          </a:extLst>
        </cdr:cNvPr>
        <cdr:cNvGrpSpPr/>
      </cdr:nvGrpSpPr>
      <cdr:grpSpPr>
        <a:xfrm xmlns:a="http://schemas.openxmlformats.org/drawingml/2006/main">
          <a:off x="3417529" y="2415019"/>
          <a:ext cx="4019405" cy="517325"/>
          <a:chOff x="4648178" y="2143685"/>
          <a:chExt cx="1927232" cy="462755"/>
        </a:xfrm>
      </cdr:grpSpPr>
      <cdr:sp macro="" textlink="">
        <cdr:nvSpPr>
          <cdr:cNvPr id="6" name="Textfeld 1"/>
          <cdr:cNvSpPr txBox="1"/>
        </cdr:nvSpPr>
        <cdr:spPr>
          <a:xfrm xmlns:a="http://schemas.openxmlformats.org/drawingml/2006/main">
            <a:off x="4648178" y="2334186"/>
            <a:ext cx="1927232" cy="27225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AA28D933-D337-4EB8-9917-79A28961B7B2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-166 Mio</a:t>
            </a:fld>
            <a:endParaRPr lang="de-DE" sz="1400" dirty="0"/>
          </a:p>
        </cdr:txBody>
      </cdr:sp>
      <cdr:sp macro="" textlink="">
        <cdr:nvSpPr>
          <cdr:cNvPr id="16" name="Textfeld 1"/>
          <cdr:cNvSpPr txBox="1"/>
        </cdr:nvSpPr>
        <cdr:spPr>
          <a:xfrm xmlns:a="http://schemas.openxmlformats.org/drawingml/2006/main">
            <a:off x="4648178" y="2143685"/>
            <a:ext cx="1927232" cy="26914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884CA14A-26E8-4EE3-ADEA-8F374A25721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Sonstige Produktionsabgaben**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0.36645</cdr:x>
      <cdr:y>0.5</cdr:y>
    </cdr:from>
    <cdr:to>
      <cdr:x>0.64771</cdr:x>
      <cdr:y>0.58635</cdr:y>
    </cdr:to>
    <cdr:grpSp>
      <cdr:nvGrpSpPr>
        <cdr:cNvPr id="19" name="Gruppieren 18">
          <a:extLst xmlns:a="http://schemas.openxmlformats.org/drawingml/2006/main">
            <a:ext uri="{FF2B5EF4-FFF2-40B4-BE49-F238E27FC236}">
              <a16:creationId xmlns:a16="http://schemas.microsoft.com/office/drawing/2014/main" id="{E84B41AF-CF9B-4DCD-9B7B-1C4D0A378BEE}"/>
            </a:ext>
          </a:extLst>
        </cdr:cNvPr>
        <cdr:cNvGrpSpPr/>
      </cdr:nvGrpSpPr>
      <cdr:grpSpPr>
        <a:xfrm xmlns:a="http://schemas.openxmlformats.org/drawingml/2006/main">
          <a:off x="4331454" y="2932344"/>
          <a:ext cx="3324505" cy="506415"/>
          <a:chOff x="4839038" y="2583329"/>
          <a:chExt cx="1585919" cy="427936"/>
        </a:xfrm>
      </cdr:grpSpPr>
      <cdr:sp macro="" textlink="">
        <cdr:nvSpPr>
          <cdr:cNvPr id="7" name="Textfeld 1"/>
          <cdr:cNvSpPr txBox="1"/>
        </cdr:nvSpPr>
        <cdr:spPr>
          <a:xfrm xmlns:a="http://schemas.openxmlformats.org/drawingml/2006/main">
            <a:off x="4839038" y="2760009"/>
            <a:ext cx="1578040" cy="25125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04ADEA58-15B4-4DEC-9092-F0395DBCF48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-543 Mio</a:t>
            </a:fld>
            <a:endParaRPr lang="de-DE" sz="1400" dirty="0"/>
          </a:p>
        </cdr:txBody>
      </cdr:sp>
      <cdr:sp macro="" textlink="">
        <cdr:nvSpPr>
          <cdr:cNvPr id="18" name="Textfeld 1"/>
          <cdr:cNvSpPr txBox="1"/>
        </cdr:nvSpPr>
        <cdr:spPr>
          <a:xfrm xmlns:a="http://schemas.openxmlformats.org/drawingml/2006/main">
            <a:off x="4846917" y="2583329"/>
            <a:ext cx="1578040" cy="25125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4D4704C3-706C-4FE2-B088-653C61064F29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Arbeitnehmerentgelte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0.46077</cdr:x>
      <cdr:y>0.58756</cdr:y>
    </cdr:from>
    <cdr:to>
      <cdr:x>0.68884</cdr:x>
      <cdr:y>0.67073</cdr:y>
    </cdr:to>
    <cdr:grpSp>
      <cdr:nvGrpSpPr>
        <cdr:cNvPr id="21" name="Gruppieren 20">
          <a:extLst xmlns:a="http://schemas.openxmlformats.org/drawingml/2006/main">
            <a:ext uri="{FF2B5EF4-FFF2-40B4-BE49-F238E27FC236}">
              <a16:creationId xmlns:a16="http://schemas.microsoft.com/office/drawing/2014/main" id="{981E6337-9EE4-4F5A-87F1-CA732E10A3EC}"/>
            </a:ext>
          </a:extLst>
        </cdr:cNvPr>
        <cdr:cNvGrpSpPr/>
      </cdr:nvGrpSpPr>
      <cdr:grpSpPr>
        <a:xfrm xmlns:a="http://schemas.openxmlformats.org/drawingml/2006/main">
          <a:off x="5446321" y="3445855"/>
          <a:ext cx="2695797" cy="487767"/>
          <a:chOff x="3270253" y="3087594"/>
          <a:chExt cx="1585811" cy="456102"/>
        </a:xfrm>
      </cdr:grpSpPr>
      <cdr:sp macro="" textlink="">
        <cdr:nvSpPr>
          <cdr:cNvPr id="8" name="Textfeld 1"/>
          <cdr:cNvSpPr txBox="1"/>
        </cdr:nvSpPr>
        <cdr:spPr>
          <a:xfrm xmlns:a="http://schemas.openxmlformats.org/drawingml/2006/main">
            <a:off x="3270253" y="3297892"/>
            <a:ext cx="1577970" cy="24580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EE5C9192-FE52-4D93-A012-165D06865DBD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-171 Mio</a:t>
            </a:fld>
            <a:endParaRPr lang="de-DE" sz="1400" dirty="0"/>
          </a:p>
        </cdr:txBody>
      </cdr:sp>
      <cdr:sp macro="" textlink="">
        <cdr:nvSpPr>
          <cdr:cNvPr id="20" name="Textfeld 1"/>
          <cdr:cNvSpPr txBox="1"/>
        </cdr:nvSpPr>
        <cdr:spPr>
          <a:xfrm xmlns:a="http://schemas.openxmlformats.org/drawingml/2006/main">
            <a:off x="3278094" y="3087594"/>
            <a:ext cx="1577970" cy="255122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687EE8B-857B-416B-83B7-56AE336464FD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Pacht und Zinsen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0.57348</cdr:x>
      <cdr:y>0.67727</cdr:y>
    </cdr:from>
    <cdr:to>
      <cdr:x>0.88258</cdr:x>
      <cdr:y>0.76349</cdr:y>
    </cdr:to>
    <cdr:grpSp>
      <cdr:nvGrpSpPr>
        <cdr:cNvPr id="23" name="Gruppieren 22">
          <a:extLst xmlns:a="http://schemas.openxmlformats.org/drawingml/2006/main">
            <a:ext uri="{FF2B5EF4-FFF2-40B4-BE49-F238E27FC236}">
              <a16:creationId xmlns:a16="http://schemas.microsoft.com/office/drawing/2014/main" id="{94A5A92C-9E92-4892-9531-BDEB85151AAE}"/>
            </a:ext>
          </a:extLst>
        </cdr:cNvPr>
        <cdr:cNvGrpSpPr/>
      </cdr:nvGrpSpPr>
      <cdr:grpSpPr>
        <a:xfrm xmlns:a="http://schemas.openxmlformats.org/drawingml/2006/main">
          <a:off x="6778558" y="3971977"/>
          <a:ext cx="3653575" cy="505653"/>
          <a:chOff x="4230039" y="3522010"/>
          <a:chExt cx="1845252" cy="463486"/>
        </a:xfrm>
      </cdr:grpSpPr>
      <cdr:sp macro="" textlink="">
        <cdr:nvSpPr>
          <cdr:cNvPr id="5" name="Textfeld 1"/>
          <cdr:cNvSpPr txBox="1"/>
        </cdr:nvSpPr>
        <cdr:spPr>
          <a:xfrm xmlns:a="http://schemas.openxmlformats.org/drawingml/2006/main">
            <a:off x="4230039" y="3734922"/>
            <a:ext cx="1844698" cy="250574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0A2622B1-4335-424A-B43D-B1D17DAF2407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-1.904 Mio</a:t>
            </a:fld>
            <a:endParaRPr lang="de-DE" sz="1400" dirty="0"/>
          </a:p>
        </cdr:txBody>
      </cdr:sp>
      <cdr:sp macro="" textlink="">
        <cdr:nvSpPr>
          <cdr:cNvPr id="22" name="Textfeld 1"/>
          <cdr:cNvSpPr txBox="1"/>
        </cdr:nvSpPr>
        <cdr:spPr>
          <a:xfrm xmlns:a="http://schemas.openxmlformats.org/drawingml/2006/main">
            <a:off x="4230593" y="3522010"/>
            <a:ext cx="1844698" cy="31577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E9C91E0-7ABA-44D1-8624-306D371DBCBC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Nettunternehmensgewinn</a:t>
            </a:fld>
            <a:endParaRPr lang="de-DE" sz="1400" dirty="0"/>
          </a:p>
        </cdr:txBody>
      </cdr:sp>
    </cdr:grpSp>
  </cdr:relSizeAnchor>
  <cdr:relSizeAnchor xmlns:cdr="http://schemas.openxmlformats.org/drawingml/2006/chartDrawing">
    <cdr:from>
      <cdr:x>0.69224</cdr:x>
      <cdr:y>0.12026</cdr:y>
    </cdr:from>
    <cdr:to>
      <cdr:x>0.87446</cdr:x>
      <cdr:y>0.213</cdr:y>
    </cdr:to>
    <cdr:grpSp>
      <cdr:nvGrpSpPr>
        <cdr:cNvPr id="25" name="Gruppieren 24">
          <a:extLst xmlns:a="http://schemas.openxmlformats.org/drawingml/2006/main">
            <a:ext uri="{FF2B5EF4-FFF2-40B4-BE49-F238E27FC236}">
              <a16:creationId xmlns:a16="http://schemas.microsoft.com/office/drawing/2014/main" id="{8BF3AF27-0F19-4B20-9D82-AB51BE4EA683}"/>
            </a:ext>
          </a:extLst>
        </cdr:cNvPr>
        <cdr:cNvGrpSpPr/>
      </cdr:nvGrpSpPr>
      <cdr:grpSpPr>
        <a:xfrm xmlns:a="http://schemas.openxmlformats.org/drawingml/2006/main">
          <a:off x="8182306" y="705287"/>
          <a:ext cx="2153848" cy="543891"/>
          <a:chOff x="4813300" y="630892"/>
          <a:chExt cx="1267011" cy="486493"/>
        </a:xfrm>
      </cdr:grpSpPr>
      <cdr:sp macro="" textlink="">
        <cdr:nvSpPr>
          <cdr:cNvPr id="9" name="Textfeld 1"/>
          <cdr:cNvSpPr txBox="1"/>
        </cdr:nvSpPr>
        <cdr:spPr>
          <a:xfrm xmlns:a="http://schemas.openxmlformats.org/drawingml/2006/main">
            <a:off x="4816697" y="821392"/>
            <a:ext cx="1263614" cy="295993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31894539-EDF0-42C0-BE7A-2851D143B244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1.462 Mio</a:t>
            </a:fld>
            <a:endParaRPr lang="de-DE" sz="1400" dirty="0"/>
          </a:p>
        </cdr:txBody>
      </cdr:sp>
      <cdr:sp macro="" textlink="">
        <cdr:nvSpPr>
          <cdr:cNvPr id="24" name="Textfeld 1"/>
          <cdr:cNvSpPr txBox="1"/>
        </cdr:nvSpPr>
        <cdr:spPr>
          <a:xfrm xmlns:a="http://schemas.openxmlformats.org/drawingml/2006/main">
            <a:off x="4813300" y="630892"/>
            <a:ext cx="1263614" cy="26914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r"/>
            <a:fld id="{FDA0D606-41C5-420F-91AA-6F8791CD99AE}" type="TxLink">
              <a:rPr lang="en-US" sz="1400" b="0" i="0" u="none" strike="noStrike">
                <a:solidFill>
                  <a:srgbClr val="000000"/>
                </a:solidFill>
                <a:latin typeface="Arial"/>
                <a:cs typeface="Arial"/>
              </a:rPr>
              <a:pPr algn="r"/>
              <a:t>Agrarzahlungen</a:t>
            </a:fld>
            <a:endParaRPr lang="de-DE" sz="1400" dirty="0"/>
          </a:p>
        </cdr:txBody>
      </cdr:sp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0.89189</cdr:x>
      <cdr:y>0.06269</cdr:y>
    </cdr:from>
    <cdr:to>
      <cdr:x>1</cdr:x>
      <cdr:y>0.13134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302907" y="377426"/>
          <a:ext cx="1006433" cy="413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/>
            <a:t>[in 1.000]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0.89189</cdr:x>
      <cdr:y>0.06269</cdr:y>
    </cdr:from>
    <cdr:to>
      <cdr:x>1</cdr:x>
      <cdr:y>0.13134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302907" y="377426"/>
          <a:ext cx="1006433" cy="413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/>
            <a:t>[in 1.000]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0.89189</cdr:x>
      <cdr:y>0.06269</cdr:y>
    </cdr:from>
    <cdr:to>
      <cdr:x>1</cdr:x>
      <cdr:y>0.13134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8302907" y="377426"/>
          <a:ext cx="1006433" cy="413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/>
            <a:t>[in 1.000]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0.22642</cdr:x>
      <cdr:y>0.04824</cdr:y>
    </cdr:from>
    <cdr:to>
      <cdr:x>0.44681</cdr:x>
      <cdr:y>0.11766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ACFC92E5-0B7B-4687-85AA-348D06F358B4}"/>
            </a:ext>
          </a:extLst>
        </cdr:cNvPr>
        <cdr:cNvSpPr txBox="1"/>
      </cdr:nvSpPr>
      <cdr:spPr>
        <a:xfrm xmlns:a="http://schemas.openxmlformats.org/drawingml/2006/main">
          <a:off x="1173219" y="224059"/>
          <a:ext cx="1141964" cy="32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∑: 102.773 €</a:t>
          </a:r>
        </a:p>
      </cdr:txBody>
    </cdr:sp>
  </cdr:relSizeAnchor>
  <cdr:relSizeAnchor xmlns:cdr="http://schemas.openxmlformats.org/drawingml/2006/chartDrawing">
    <cdr:from>
      <cdr:x>0.77985</cdr:x>
      <cdr:y>0.04824</cdr:y>
    </cdr:from>
    <cdr:to>
      <cdr:x>0.95557</cdr:x>
      <cdr:y>0.11765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8868034A-3460-41E2-B453-07DEE2C0EEBD}"/>
            </a:ext>
          </a:extLst>
        </cdr:cNvPr>
        <cdr:cNvSpPr txBox="1"/>
      </cdr:nvSpPr>
      <cdr:spPr>
        <a:xfrm xmlns:a="http://schemas.openxmlformats.org/drawingml/2006/main">
          <a:off x="4040876" y="224059"/>
          <a:ext cx="910503" cy="322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106.995 €</a:t>
          </a:r>
        </a:p>
      </cdr:txBody>
    </cdr:sp>
  </cdr:relSizeAnchor>
  <cdr:relSizeAnchor xmlns:cdr="http://schemas.openxmlformats.org/drawingml/2006/chartDrawing">
    <cdr:from>
      <cdr:x>0.5</cdr:x>
      <cdr:y>0.04824</cdr:y>
    </cdr:from>
    <cdr:to>
      <cdr:x>0.68148</cdr:x>
      <cdr:y>0.11766</cdr:y>
    </cdr:to>
    <cdr:sp macro="" textlink="">
      <cdr:nvSpPr>
        <cdr:cNvPr id="4" name="Textfeld 1">
          <a:extLst xmlns:a="http://schemas.openxmlformats.org/drawingml/2006/main">
            <a:ext uri="{FF2B5EF4-FFF2-40B4-BE49-F238E27FC236}">
              <a16:creationId xmlns:a16="http://schemas.microsoft.com/office/drawing/2014/main" id="{8868034A-3460-41E2-B453-07DEE2C0EEBD}"/>
            </a:ext>
          </a:extLst>
        </cdr:cNvPr>
        <cdr:cNvSpPr txBox="1"/>
      </cdr:nvSpPr>
      <cdr:spPr>
        <a:xfrm xmlns:a="http://schemas.openxmlformats.org/drawingml/2006/main">
          <a:off x="2590800" y="224059"/>
          <a:ext cx="940340" cy="32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115.691 €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0.24347</cdr:x>
      <cdr:y>0.05993</cdr:y>
    </cdr:from>
    <cdr:to>
      <cdr:x>0.42503</cdr:x>
      <cdr:y>0.12934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1261565" y="316422"/>
          <a:ext cx="940768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64.538 €</a:t>
          </a:r>
        </a:p>
      </cdr:txBody>
    </cdr:sp>
  </cdr:relSizeAnchor>
  <cdr:relSizeAnchor xmlns:cdr="http://schemas.openxmlformats.org/drawingml/2006/chartDrawing">
    <cdr:from>
      <cdr:x>0.5</cdr:x>
      <cdr:y>0.06086</cdr:y>
    </cdr:from>
    <cdr:to>
      <cdr:x>0.66552</cdr:x>
      <cdr:y>0.13027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2590800" y="321335"/>
          <a:ext cx="857655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72.835 €</a:t>
          </a:r>
        </a:p>
      </cdr:txBody>
    </cdr:sp>
  </cdr:relSizeAnchor>
  <cdr:relSizeAnchor xmlns:cdr="http://schemas.openxmlformats.org/drawingml/2006/chartDrawing">
    <cdr:from>
      <cdr:x>0.76358</cdr:x>
      <cdr:y>0.05717</cdr:y>
    </cdr:from>
    <cdr:to>
      <cdr:x>0.93398</cdr:x>
      <cdr:y>0.12658</cdr:y>
    </cdr:to>
    <cdr:sp macro="" textlink="">
      <cdr:nvSpPr>
        <cdr:cNvPr id="5" name="Textfeld 1">
          <a:extLst xmlns:a="http://schemas.openxmlformats.org/drawingml/2006/main">
            <a:ext uri="{FF2B5EF4-FFF2-40B4-BE49-F238E27FC236}">
              <a16:creationId xmlns:a16="http://schemas.microsoft.com/office/drawing/2014/main" id="{7A5667A8-ACD2-4C18-AC85-27E7D08791F3}"/>
            </a:ext>
          </a:extLst>
        </cdr:cNvPr>
        <cdr:cNvSpPr txBox="1"/>
      </cdr:nvSpPr>
      <cdr:spPr>
        <a:xfrm xmlns:a="http://schemas.openxmlformats.org/drawingml/2006/main">
          <a:off x="3956571" y="301880"/>
          <a:ext cx="882940" cy="3664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76.539 €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0.22642</cdr:x>
      <cdr:y>0.04824</cdr:y>
    </cdr:from>
    <cdr:to>
      <cdr:x>0.44681</cdr:x>
      <cdr:y>0.11766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ACFC92E5-0B7B-4687-85AA-348D06F358B4}"/>
            </a:ext>
          </a:extLst>
        </cdr:cNvPr>
        <cdr:cNvSpPr txBox="1"/>
      </cdr:nvSpPr>
      <cdr:spPr>
        <a:xfrm xmlns:a="http://schemas.openxmlformats.org/drawingml/2006/main">
          <a:off x="1173219" y="224059"/>
          <a:ext cx="1141964" cy="32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AT" sz="1100" dirty="0"/>
            <a:t>∑: 102.773 €</a:t>
          </a:r>
        </a:p>
      </cdr:txBody>
    </cdr:sp>
  </cdr:relSizeAnchor>
  <cdr:relSizeAnchor xmlns:cdr="http://schemas.openxmlformats.org/drawingml/2006/chartDrawing">
    <cdr:from>
      <cdr:x>0.77985</cdr:x>
      <cdr:y>0.04824</cdr:y>
    </cdr:from>
    <cdr:to>
      <cdr:x>0.95557</cdr:x>
      <cdr:y>0.11765</cdr:y>
    </cdr:to>
    <cdr:sp macro="" textlink="">
      <cdr:nvSpPr>
        <cdr:cNvPr id="3" name="Textfeld 1">
          <a:extLst xmlns:a="http://schemas.openxmlformats.org/drawingml/2006/main">
            <a:ext uri="{FF2B5EF4-FFF2-40B4-BE49-F238E27FC236}">
              <a16:creationId xmlns:a16="http://schemas.microsoft.com/office/drawing/2014/main" id="{8868034A-3460-41E2-B453-07DEE2C0EEBD}"/>
            </a:ext>
          </a:extLst>
        </cdr:cNvPr>
        <cdr:cNvSpPr txBox="1"/>
      </cdr:nvSpPr>
      <cdr:spPr>
        <a:xfrm xmlns:a="http://schemas.openxmlformats.org/drawingml/2006/main">
          <a:off x="4040876" y="224059"/>
          <a:ext cx="910503" cy="322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106.995 €</a:t>
          </a:r>
        </a:p>
      </cdr:txBody>
    </cdr:sp>
  </cdr:relSizeAnchor>
  <cdr:relSizeAnchor xmlns:cdr="http://schemas.openxmlformats.org/drawingml/2006/chartDrawing">
    <cdr:from>
      <cdr:x>0.5</cdr:x>
      <cdr:y>0.04824</cdr:y>
    </cdr:from>
    <cdr:to>
      <cdr:x>0.68148</cdr:x>
      <cdr:y>0.11766</cdr:y>
    </cdr:to>
    <cdr:sp macro="" textlink="">
      <cdr:nvSpPr>
        <cdr:cNvPr id="4" name="Textfeld 1">
          <a:extLst xmlns:a="http://schemas.openxmlformats.org/drawingml/2006/main">
            <a:ext uri="{FF2B5EF4-FFF2-40B4-BE49-F238E27FC236}">
              <a16:creationId xmlns:a16="http://schemas.microsoft.com/office/drawing/2014/main" id="{8868034A-3460-41E2-B453-07DEE2C0EEBD}"/>
            </a:ext>
          </a:extLst>
        </cdr:cNvPr>
        <cdr:cNvSpPr txBox="1"/>
      </cdr:nvSpPr>
      <cdr:spPr>
        <a:xfrm xmlns:a="http://schemas.openxmlformats.org/drawingml/2006/main">
          <a:off x="2590800" y="224059"/>
          <a:ext cx="940340" cy="322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AT" sz="1100" dirty="0"/>
            <a:t>∑: 115.691 €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EFFDF3-EEF2-4E9D-A1CF-892AA71889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CC3B843-7269-42A3-A009-D83485EB9A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41C59FD-977E-4D4B-8113-41C622D82CA0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01EE1E-0F94-4714-8890-84DDF44B16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r>
              <a:rPr lang="de-DE"/>
              <a:t>Quelle: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69311D-4420-471B-8459-4F2A7FBFEF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5621D923-B840-4224-9052-F217849C43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0322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2C08F689-3A99-47A9-9CCC-CE0DFD8887C9}" type="datetimeFigureOut">
              <a:rPr lang="de-DE" smtClean="0"/>
              <a:t>14.04.2021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r>
              <a:rPr lang="de-DE"/>
              <a:t>Quelle: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79C85002-2EFA-4B7D-9F43-7B1EEC2599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2022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apez 44">
            <a:extLst>
              <a:ext uri="{FF2B5EF4-FFF2-40B4-BE49-F238E27FC236}">
                <a16:creationId xmlns:a16="http://schemas.microsoft.com/office/drawing/2014/main" id="{E1FE2057-3BF8-4FD0-80FC-24AF37F49D41}"/>
              </a:ext>
            </a:extLst>
          </p:cNvPr>
          <p:cNvSpPr/>
          <p:nvPr userDrawn="1"/>
        </p:nvSpPr>
        <p:spPr>
          <a:xfrm flipH="1" flipV="1">
            <a:off x="7577951" y="-88901"/>
            <a:ext cx="4741048" cy="7030981"/>
          </a:xfrm>
          <a:custGeom>
            <a:avLst/>
            <a:gdLst>
              <a:gd name="connsiteX0" fmla="*/ 0 w 3980180"/>
              <a:gd name="connsiteY0" fmla="*/ 4537075 h 4537075"/>
              <a:gd name="connsiteX1" fmla="*/ 995045 w 3980180"/>
              <a:gd name="connsiteY1" fmla="*/ 0 h 4537075"/>
              <a:gd name="connsiteX2" fmla="*/ 2985135 w 3980180"/>
              <a:gd name="connsiteY2" fmla="*/ 0 h 4537075"/>
              <a:gd name="connsiteX3" fmla="*/ 3980180 w 3980180"/>
              <a:gd name="connsiteY3" fmla="*/ 4537075 h 4537075"/>
              <a:gd name="connsiteX4" fmla="*/ 0 w 3980180"/>
              <a:gd name="connsiteY4" fmla="*/ 4537075 h 4537075"/>
              <a:gd name="connsiteX0" fmla="*/ 0 w 3980180"/>
              <a:gd name="connsiteY0" fmla="*/ 4537075 h 4537075"/>
              <a:gd name="connsiteX1" fmla="*/ 694103 w 3980180"/>
              <a:gd name="connsiteY1" fmla="*/ 0 h 4537075"/>
              <a:gd name="connsiteX2" fmla="*/ 2985135 w 3980180"/>
              <a:gd name="connsiteY2" fmla="*/ 0 h 4537075"/>
              <a:gd name="connsiteX3" fmla="*/ 3980180 w 3980180"/>
              <a:gd name="connsiteY3" fmla="*/ 4537075 h 4537075"/>
              <a:gd name="connsiteX4" fmla="*/ 0 w 3980180"/>
              <a:gd name="connsiteY4" fmla="*/ 4537075 h 4537075"/>
              <a:gd name="connsiteX0" fmla="*/ 0 w 8164428"/>
              <a:gd name="connsiteY0" fmla="*/ 4537075 h 8952817"/>
              <a:gd name="connsiteX1" fmla="*/ 694103 w 8164428"/>
              <a:gd name="connsiteY1" fmla="*/ 0 h 8952817"/>
              <a:gd name="connsiteX2" fmla="*/ 2985135 w 8164428"/>
              <a:gd name="connsiteY2" fmla="*/ 0 h 8952817"/>
              <a:gd name="connsiteX3" fmla="*/ 8164428 w 8164428"/>
              <a:gd name="connsiteY3" fmla="*/ 8952817 h 8952817"/>
              <a:gd name="connsiteX4" fmla="*/ 0 w 8164428"/>
              <a:gd name="connsiteY4" fmla="*/ 4537075 h 8952817"/>
              <a:gd name="connsiteX0" fmla="*/ 0 w 8986191"/>
              <a:gd name="connsiteY0" fmla="*/ 4537075 h 10359133"/>
              <a:gd name="connsiteX1" fmla="*/ 694103 w 8986191"/>
              <a:gd name="connsiteY1" fmla="*/ 0 h 10359133"/>
              <a:gd name="connsiteX2" fmla="*/ 2985135 w 8986191"/>
              <a:gd name="connsiteY2" fmla="*/ 0 h 10359133"/>
              <a:gd name="connsiteX3" fmla="*/ 8986191 w 8986191"/>
              <a:gd name="connsiteY3" fmla="*/ 10359133 h 10359133"/>
              <a:gd name="connsiteX4" fmla="*/ 0 w 8986191"/>
              <a:gd name="connsiteY4" fmla="*/ 4537075 h 10359133"/>
              <a:gd name="connsiteX0" fmla="*/ 23501 w 8292088"/>
              <a:gd name="connsiteY0" fmla="*/ 7314931 h 10359133"/>
              <a:gd name="connsiteX1" fmla="*/ 0 w 8292088"/>
              <a:gd name="connsiteY1" fmla="*/ 0 h 10359133"/>
              <a:gd name="connsiteX2" fmla="*/ 2291032 w 8292088"/>
              <a:gd name="connsiteY2" fmla="*/ 0 h 10359133"/>
              <a:gd name="connsiteX3" fmla="*/ 8292088 w 8292088"/>
              <a:gd name="connsiteY3" fmla="*/ 10359133 h 10359133"/>
              <a:gd name="connsiteX4" fmla="*/ 23501 w 8292088"/>
              <a:gd name="connsiteY4" fmla="*/ 7314931 h 10359133"/>
              <a:gd name="connsiteX0" fmla="*/ 230 w 8471365"/>
              <a:gd name="connsiteY0" fmla="*/ 10306913 h 10359133"/>
              <a:gd name="connsiteX1" fmla="*/ 179277 w 8471365"/>
              <a:gd name="connsiteY1" fmla="*/ 0 h 10359133"/>
              <a:gd name="connsiteX2" fmla="*/ 2470309 w 8471365"/>
              <a:gd name="connsiteY2" fmla="*/ 0 h 10359133"/>
              <a:gd name="connsiteX3" fmla="*/ 8471365 w 8471365"/>
              <a:gd name="connsiteY3" fmla="*/ 10359133 h 10359133"/>
              <a:gd name="connsiteX4" fmla="*/ 230 w 8471365"/>
              <a:gd name="connsiteY4" fmla="*/ 10306913 h 10359133"/>
              <a:gd name="connsiteX0" fmla="*/ 29277 w 8500412"/>
              <a:gd name="connsiteY0" fmla="*/ 10845122 h 10897342"/>
              <a:gd name="connsiteX1" fmla="*/ 0 w 8500412"/>
              <a:gd name="connsiteY1" fmla="*/ 0 h 10897342"/>
              <a:gd name="connsiteX2" fmla="*/ 2499356 w 8500412"/>
              <a:gd name="connsiteY2" fmla="*/ 538209 h 10897342"/>
              <a:gd name="connsiteX3" fmla="*/ 8500412 w 8500412"/>
              <a:gd name="connsiteY3" fmla="*/ 10897342 h 10897342"/>
              <a:gd name="connsiteX4" fmla="*/ 29277 w 8500412"/>
              <a:gd name="connsiteY4" fmla="*/ 10845122 h 10897342"/>
              <a:gd name="connsiteX0" fmla="*/ 29277 w 8500412"/>
              <a:gd name="connsiteY0" fmla="*/ 10845122 h 10897342"/>
              <a:gd name="connsiteX1" fmla="*/ 0 w 8500412"/>
              <a:gd name="connsiteY1" fmla="*/ 0 h 10897342"/>
              <a:gd name="connsiteX2" fmla="*/ 2186852 w 8500412"/>
              <a:gd name="connsiteY2" fmla="*/ 0 h 10897342"/>
              <a:gd name="connsiteX3" fmla="*/ 8500412 w 8500412"/>
              <a:gd name="connsiteY3" fmla="*/ 10897342 h 10897342"/>
              <a:gd name="connsiteX4" fmla="*/ 29277 w 8500412"/>
              <a:gd name="connsiteY4" fmla="*/ 10845122 h 1089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0412" h="10897342">
                <a:moveTo>
                  <a:pt x="29277" y="10845122"/>
                </a:moveTo>
                <a:cubicBezTo>
                  <a:pt x="21443" y="8406812"/>
                  <a:pt x="7834" y="2438310"/>
                  <a:pt x="0" y="0"/>
                </a:cubicBezTo>
                <a:lnTo>
                  <a:pt x="2186852" y="0"/>
                </a:lnTo>
                <a:lnTo>
                  <a:pt x="8500412" y="10897342"/>
                </a:lnTo>
                <a:lnTo>
                  <a:pt x="29277" y="10845122"/>
                </a:lnTo>
                <a:close/>
              </a:path>
            </a:pathLst>
          </a:custGeom>
          <a:solidFill>
            <a:srgbClr val="D99C32">
              <a:alpha val="28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16D179-E014-4B1D-85DC-5874F60D404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51721"/>
            <a:ext cx="9144000" cy="2158241"/>
          </a:xfrm>
        </p:spPr>
        <p:txBody>
          <a:bodyPr anchor="t" anchorCtr="0"/>
          <a:lstStyle>
            <a:lvl1pPr algn="ctr">
              <a:lnSpc>
                <a:spcPts val="6000"/>
              </a:lnSpc>
              <a:spcAft>
                <a:spcPts val="600"/>
              </a:spcAft>
              <a:defRPr sz="30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bearbeiten, </a:t>
            </a:r>
            <a:br>
              <a:rPr lang="de-DE" dirty="0"/>
            </a:br>
            <a:r>
              <a:rPr lang="de-DE" dirty="0"/>
              <a:t>ein- oder zweizeilig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1559DC-1769-4FE0-918A-95F800426B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bearbeiten,</a:t>
            </a:r>
          </a:p>
          <a:p>
            <a:r>
              <a:rPr lang="de-DE" dirty="0"/>
              <a:t>ein oder zweizeilig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060790-7DC9-4BBA-80EB-5C1C168FCE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9100" y="6077594"/>
            <a:ext cx="5676900" cy="5873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/>
              <a:t>Titel Vorname Nachname</a:t>
            </a:r>
          </a:p>
          <a:p>
            <a:r>
              <a:rPr lang="de-DE"/>
              <a:t>vorname.nachname@bab.gv.at,   www.bab.gv.at</a:t>
            </a:r>
            <a:endParaRPr lang="de-DE" sz="14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FFC6FCE-82C2-4113-99F5-60D454B2DE2F}"/>
              </a:ext>
            </a:extLst>
          </p:cNvPr>
          <p:cNvSpPr txBox="1"/>
          <p:nvPr userDrawn="1"/>
        </p:nvSpPr>
        <p:spPr>
          <a:xfrm>
            <a:off x="5003800" y="193031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Eine Einrichtung des Bundesministeriums für</a:t>
            </a:r>
            <a:br>
              <a:rPr kumimoji="0" lang="de-A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</a:br>
            <a:r>
              <a:rPr kumimoji="0" lang="de-AT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t>Landwirtschaft, Regionen und Tourismus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9EB60E2-F7ED-40FD-B316-1B7BB3C6A099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0711" y="93020"/>
            <a:ext cx="2566577" cy="8488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551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9C71F-C776-4C99-A3E5-570F99C5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64700" cy="1080000"/>
          </a:xfrm>
        </p:spPr>
        <p:txBody>
          <a:bodyPr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40082E4-BCE0-47F4-98BC-40AF12704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578737"/>
            <a:ext cx="10515600" cy="4644000"/>
          </a:xfrm>
        </p:spPr>
        <p:txBody>
          <a:bodyPr vert="eaVert"/>
          <a:lstStyle>
            <a:lvl1pPr>
              <a:buClr>
                <a:srgbClr val="E29F30"/>
              </a:buClr>
              <a:defRPr/>
            </a:lvl1pPr>
            <a:lvl2pPr>
              <a:buClr>
                <a:srgbClr val="E29F30"/>
              </a:buClr>
              <a:defRPr/>
            </a:lvl2pPr>
            <a:lvl3pPr>
              <a:buClr>
                <a:srgbClr val="E29F30"/>
              </a:buClr>
              <a:defRPr/>
            </a:lvl3pPr>
            <a:lvl4pPr>
              <a:buClr>
                <a:srgbClr val="E29F30"/>
              </a:buClr>
              <a:defRPr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23CA6D-8F55-4C27-ABEE-99553D19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03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E105BB-7F61-421B-B050-CF5EEF815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3800" y="365125"/>
            <a:ext cx="1410700" cy="5811838"/>
          </a:xfrm>
        </p:spPr>
        <p:txBody>
          <a:bodyPr vert="eaVert"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4BFF17F-576C-4877-9FB2-AAF0C652D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100000" cy="5811838"/>
          </a:xfrm>
        </p:spPr>
        <p:txBody>
          <a:bodyPr vert="eaVert"/>
          <a:lstStyle>
            <a:lvl1pPr>
              <a:buClr>
                <a:srgbClr val="E29F30"/>
              </a:buClr>
              <a:defRPr/>
            </a:lvl1pPr>
            <a:lvl2pPr>
              <a:buClr>
                <a:srgbClr val="E29F30"/>
              </a:buClr>
              <a:defRPr/>
            </a:lvl2pPr>
            <a:lvl3pPr>
              <a:buClr>
                <a:srgbClr val="E29F30"/>
              </a:buClr>
              <a:defRPr/>
            </a:lvl3pPr>
            <a:lvl4pPr>
              <a:buClr>
                <a:srgbClr val="E29F30"/>
              </a:buClr>
              <a:defRPr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A178F8-BB66-4BA7-832C-BE2BF251C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07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7AD402-D0E5-463B-B166-92FAAF728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A61690-512D-493A-9C1B-13BF74EB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903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29C74-90B2-4D2E-9F10-D061A2EC2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6892E61-A138-45E8-B931-B20473A8D9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283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9351ACE-1D51-40E3-A049-6B264D8EA8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550" y="1689100"/>
            <a:ext cx="10756900" cy="3149600"/>
          </a:xfrm>
        </p:spPr>
        <p:txBody>
          <a:bodyPr/>
          <a:lstStyle>
            <a:lvl1pPr algn="ctr">
              <a:lnSpc>
                <a:spcPct val="200000"/>
              </a:lnSpc>
              <a:defRPr sz="36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Vielen Dank</a:t>
            </a:r>
            <a:br>
              <a:rPr lang="de-DE" dirty="0"/>
            </a:br>
            <a:r>
              <a:rPr lang="de-DE" dirty="0"/>
              <a:t>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949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7151C-31C1-454C-BAAC-9DA584F01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5500" cy="1080000"/>
          </a:xfrm>
        </p:spPr>
        <p:txBody>
          <a:bodyPr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36C5FE-50B0-4AA4-86D7-874790BFA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565"/>
            <a:ext cx="10515600" cy="4644000"/>
          </a:xfrm>
        </p:spPr>
        <p:txBody>
          <a:bodyPr/>
          <a:lstStyle>
            <a:lvl1pPr>
              <a:buClr>
                <a:srgbClr val="E29F30"/>
              </a:buClr>
              <a:defRPr sz="2600"/>
            </a:lvl1pPr>
            <a:lvl2pPr>
              <a:buClr>
                <a:srgbClr val="E29F30"/>
              </a:buClr>
              <a:defRPr sz="2400"/>
            </a:lvl2pPr>
            <a:lvl3pPr>
              <a:buClr>
                <a:srgbClr val="E29F30"/>
              </a:buClr>
              <a:defRPr sz="2200"/>
            </a:lvl3pPr>
            <a:lvl4pPr>
              <a:buClr>
                <a:srgbClr val="E29F30"/>
              </a:buClr>
              <a:defRPr sz="2000"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72BF25-50A0-4026-B2C1-A24B3511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99600" y="6338986"/>
            <a:ext cx="1854200" cy="307777"/>
          </a:xfrm>
        </p:spPr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09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761EB-26F0-4B75-9B52-04EECDD1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01200" cy="1080000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0F694FF-34F0-4E3C-8F14-09A95FE23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945F6-71C5-440F-A6C4-891A2180B5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5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F64D8-4CBF-4E2A-A7F9-E48D4A8EE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99FFEE-3230-4FBE-BBBA-F8B1012E4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1E815C-DD3F-411A-9961-2478F59F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08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204FA-8D94-4AD9-B315-83A554CA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01200" cy="1080000"/>
          </a:xfrm>
        </p:spPr>
        <p:txBody>
          <a:bodyPr/>
          <a:lstStyle>
            <a:lvl1pPr>
              <a:defRPr sz="30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27C52A-16CE-44DE-9636-69B612C51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578737"/>
            <a:ext cx="5181600" cy="4644000"/>
          </a:xfrm>
        </p:spPr>
        <p:txBody>
          <a:bodyPr/>
          <a:lstStyle>
            <a:lvl1pPr>
              <a:buClr>
                <a:srgbClr val="E29F30"/>
              </a:buClr>
              <a:defRPr/>
            </a:lvl1pPr>
            <a:lvl2pPr>
              <a:buClr>
                <a:srgbClr val="E29F30"/>
              </a:buClr>
              <a:defRPr/>
            </a:lvl2pPr>
            <a:lvl3pPr>
              <a:buClr>
                <a:srgbClr val="E29F30"/>
              </a:buClr>
              <a:defRPr/>
            </a:lvl3pPr>
            <a:lvl4pPr>
              <a:buClr>
                <a:srgbClr val="E29F30"/>
              </a:buClr>
              <a:defRPr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4BA76D-038D-4F58-8987-A2732C57A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578737"/>
            <a:ext cx="5181600" cy="4644000"/>
          </a:xfrm>
        </p:spPr>
        <p:txBody>
          <a:bodyPr/>
          <a:lstStyle>
            <a:lvl1pPr>
              <a:buClr>
                <a:srgbClr val="E29F30"/>
              </a:buClr>
              <a:defRPr/>
            </a:lvl1pPr>
            <a:lvl2pPr>
              <a:buClr>
                <a:srgbClr val="E29F30"/>
              </a:buClr>
              <a:defRPr/>
            </a:lvl2pPr>
            <a:lvl3pPr>
              <a:buClr>
                <a:srgbClr val="E29F30"/>
              </a:buClr>
              <a:defRPr/>
            </a:lvl3pPr>
            <a:lvl4pPr>
              <a:buClr>
                <a:srgbClr val="E29F30"/>
              </a:buClr>
              <a:defRPr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1AD99B-F00E-4ADC-8C43-F74F46B2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819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772A4-B2A9-400F-83AE-4D61ED33B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86912" cy="1080000"/>
          </a:xfrm>
        </p:spPr>
        <p:txBody>
          <a:bodyPr/>
          <a:lstStyle>
            <a:lvl1pPr>
              <a:defRPr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6AEE98-EAFA-4F6D-8162-F50EA9C61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14608"/>
            <a:ext cx="5157787" cy="7200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29F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927E5A-E9DB-4FBA-8F93-BDB1BF04E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2422108"/>
            <a:ext cx="5157787" cy="3852000"/>
          </a:xfrm>
        </p:spPr>
        <p:txBody>
          <a:bodyPr/>
          <a:lstStyle>
            <a:lvl1pPr>
              <a:buClr>
                <a:srgbClr val="E29F30"/>
              </a:buClr>
              <a:defRPr/>
            </a:lvl1pPr>
            <a:lvl2pPr>
              <a:buClr>
                <a:srgbClr val="E29F30"/>
              </a:buClr>
              <a:defRPr/>
            </a:lvl2pPr>
            <a:lvl3pPr>
              <a:buClr>
                <a:srgbClr val="E29F30"/>
              </a:buClr>
              <a:defRPr/>
            </a:lvl3pPr>
            <a:lvl4pPr>
              <a:buClr>
                <a:srgbClr val="E29F30"/>
              </a:buClr>
              <a:defRPr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239788B-40FE-4140-9B99-F099DB831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14608"/>
            <a:ext cx="5183188" cy="7200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29F3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2722835-93B4-4E83-93C9-43192A93B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19479"/>
            <a:ext cx="5183188" cy="3852000"/>
          </a:xfrm>
        </p:spPr>
        <p:txBody>
          <a:bodyPr/>
          <a:lstStyle>
            <a:lvl1pPr>
              <a:buClr>
                <a:srgbClr val="E29F30"/>
              </a:buClr>
              <a:defRPr/>
            </a:lvl1pPr>
            <a:lvl2pPr>
              <a:buClr>
                <a:srgbClr val="E29F30"/>
              </a:buClr>
              <a:defRPr/>
            </a:lvl2pPr>
            <a:lvl3pPr>
              <a:buClr>
                <a:srgbClr val="E29F30"/>
              </a:buClr>
              <a:defRPr/>
            </a:lvl3pPr>
            <a:lvl4pPr>
              <a:buClr>
                <a:srgbClr val="E29F30"/>
              </a:buClr>
              <a:defRPr/>
            </a:lvl4pPr>
            <a:lvl5pPr>
              <a:buClr>
                <a:srgbClr val="E29F30"/>
              </a:buClr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EF9EB2-3BBA-4D49-B988-35AAB0B4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63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9F60E-8E0C-4B55-8CC6-6653FA147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26600" cy="1080000"/>
          </a:xfrm>
        </p:spPr>
        <p:txBody>
          <a:bodyPr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58AA69-64F1-4493-A8B3-19FEAB564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00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6B2EC-9285-42C8-A10C-4CD0DDF4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0000"/>
          </a:xfrm>
        </p:spPr>
        <p:txBody>
          <a:bodyPr anchor="t" anchorCtr="0"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9B4026-6B44-453D-B67A-0B05FFD0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E29F30"/>
              </a:buClr>
              <a:defRPr sz="2600"/>
            </a:lvl1pPr>
            <a:lvl2pPr>
              <a:buClr>
                <a:srgbClr val="E29F30"/>
              </a:buClr>
              <a:defRPr sz="2400"/>
            </a:lvl2pPr>
            <a:lvl3pPr>
              <a:buClr>
                <a:srgbClr val="E29F30"/>
              </a:buClr>
              <a:defRPr sz="2200"/>
            </a:lvl3pPr>
            <a:lvl4pPr>
              <a:buClr>
                <a:srgbClr val="E29F30"/>
              </a:buClr>
              <a:defRPr sz="2000"/>
            </a:lvl4pPr>
            <a:lvl5pPr>
              <a:buClr>
                <a:srgbClr val="E29F30"/>
              </a:buClr>
              <a:defRPr sz="19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1BDF16-92C3-4D79-9D11-C9337753B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4D66D5-DB27-4516-AD3B-99758F60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1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73588-1152-4D65-81D4-EFF4F9568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2600"/>
            <a:ext cx="6170612" cy="1080000"/>
          </a:xfrm>
        </p:spPr>
        <p:txBody>
          <a:bodyPr anchor="t" anchorCtr="0"/>
          <a:lstStyle>
            <a:lvl1pPr>
              <a:defRPr sz="2800" b="1">
                <a:solidFill>
                  <a:srgbClr val="E29F30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9C6B00-A48A-4115-828F-61396CAB4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58088" y="1373400"/>
            <a:ext cx="3693600" cy="421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57D088-B8F9-4166-A4C1-20504A3EE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170612" cy="3528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r>
              <a:rPr lang="de-AT" dirty="0"/>
              <a:t>Beschreibung</a:t>
            </a:r>
          </a:p>
          <a:p>
            <a:r>
              <a:rPr lang="de-AT" dirty="0"/>
              <a:t>Erklärung</a:t>
            </a:r>
          </a:p>
          <a:p>
            <a:r>
              <a:rPr lang="de-AT" dirty="0"/>
              <a:t>Ergänzung</a:t>
            </a:r>
          </a:p>
          <a:p>
            <a:pPr lvl="0"/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74F60C-FA02-4130-B0F9-82FC060D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63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0DB8819-6AA0-47B5-BB3B-7E760B5F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266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63F60A-AB77-4B9F-8135-AAA4A41EA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78737"/>
            <a:ext cx="10515600" cy="46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1EFD85-4C18-4002-BF38-3D087D7E9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99600" y="6264012"/>
            <a:ext cx="1854200" cy="3077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3A4B3-7EA8-45B4-9768-67D5465142F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B35206F-2FBC-4487-9E5A-3E251A82863F}"/>
              </a:ext>
            </a:extLst>
          </p:cNvPr>
          <p:cNvSpPr txBox="1"/>
          <p:nvPr userDrawn="1"/>
        </p:nvSpPr>
        <p:spPr>
          <a:xfrm>
            <a:off x="5867400" y="3201745"/>
            <a:ext cx="1600200" cy="684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13F6D784-F4F2-4E9D-BC89-C2DFA8ACB49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3800" y="352688"/>
            <a:ext cx="1440000" cy="47622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CA9E33C3-804A-4F85-A1DC-EAD3957D69BF}"/>
              </a:ext>
            </a:extLst>
          </p:cNvPr>
          <p:cNvSpPr txBox="1"/>
          <p:nvPr userDrawn="1"/>
        </p:nvSpPr>
        <p:spPr>
          <a:xfrm>
            <a:off x="965200" y="65717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26" name="Titelplatzhalter 1">
            <a:extLst>
              <a:ext uri="{FF2B5EF4-FFF2-40B4-BE49-F238E27FC236}">
                <a16:creationId xmlns:a16="http://schemas.microsoft.com/office/drawing/2014/main" id="{B2FF3F41-346B-4EDC-81F6-B3F64308C109}"/>
              </a:ext>
            </a:extLst>
          </p:cNvPr>
          <p:cNvSpPr txBox="1">
            <a:spLocks/>
          </p:cNvSpPr>
          <p:nvPr userDrawn="1"/>
        </p:nvSpPr>
        <p:spPr>
          <a:xfrm>
            <a:off x="838200" y="6166549"/>
            <a:ext cx="8394700" cy="5390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rgbClr val="E29F3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6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E29F3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E29F3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29F30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29F3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29F30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E29F3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resl@ba.bmnt.gv.at" TargetMode="External"/><Relationship Id="rId2" Type="http://schemas.openxmlformats.org/officeDocument/2006/relationships/hyperlink" Target="mailto:gerhard.gahleitner@bab.bmnt.gv.a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wi.bmlfuw.gv.a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resl@ba.bmnt.gv.at" TargetMode="External"/><Relationship Id="rId2" Type="http://schemas.openxmlformats.org/officeDocument/2006/relationships/hyperlink" Target="mailto:gerhard.gahleitner@bab.bmnt.gv.a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wi.bmlfuw.gv.a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C4535C2-ABF3-4FD3-91B8-1D0B5D982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latin typeface="+mn-lt"/>
              </a:rPr>
              <a:t>Fachdialog Wirtschaftlichkeit in der LW </a:t>
            </a:r>
            <a:br>
              <a:rPr lang="de-DE" dirty="0">
                <a:latin typeface="+mn-lt"/>
              </a:rPr>
            </a:br>
            <a:r>
              <a:rPr lang="de-DE" dirty="0">
                <a:latin typeface="+mn-lt"/>
              </a:rPr>
              <a:t>im Rahmen GAP Strategieplan Erstellung</a:t>
            </a:r>
            <a:br>
              <a:rPr lang="de-DE" dirty="0">
                <a:latin typeface="+mn-lt"/>
              </a:rPr>
            </a:br>
            <a:endParaRPr lang="de-DE" dirty="0">
              <a:latin typeface="+mn-lt"/>
            </a:endParaRP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B3916AC0-769D-43B2-989C-458AD5E1E7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Überblick über die wirtschaftliche Situation</a:t>
            </a:r>
          </a:p>
          <a:p>
            <a:r>
              <a:rPr lang="de-DE" dirty="0"/>
              <a:t>der Ackerbaubetriebe in Österreich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32AE2C-4A95-4BBA-AE24-DD712FDA169B}"/>
              </a:ext>
            </a:extLst>
          </p:cNvPr>
          <p:cNvSpPr txBox="1">
            <a:spLocks/>
          </p:cNvSpPr>
          <p:nvPr/>
        </p:nvSpPr>
        <p:spPr>
          <a:xfrm>
            <a:off x="322932" y="5916105"/>
            <a:ext cx="7978775" cy="41552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DI Gerhard Gahleitner und DI Thomas Resl, MSc. </a:t>
            </a:r>
          </a:p>
          <a:p>
            <a:r>
              <a:rPr lang="de-DE" dirty="0">
                <a:hlinkClick r:id="rId2"/>
              </a:rPr>
              <a:t>gerhard.gahleitner@bab.gv.at, </a:t>
            </a:r>
            <a:r>
              <a:rPr lang="de-DE" dirty="0">
                <a:hlinkClick r:id="rId3"/>
              </a:rPr>
              <a:t>thomas.resl@bab.gv.at</a:t>
            </a:r>
            <a:r>
              <a:rPr lang="de-DE" dirty="0"/>
              <a:t>, </a:t>
            </a:r>
            <a:r>
              <a:rPr lang="de-DE" dirty="0">
                <a:hlinkClick r:id="rId4"/>
              </a:rPr>
              <a:t>www.bab.gv.at</a:t>
            </a:r>
            <a:r>
              <a:rPr lang="de-DE" dirty="0"/>
              <a:t> </a:t>
            </a:r>
          </a:p>
          <a:p>
            <a:r>
              <a:rPr lang="de-DE" dirty="0"/>
              <a:t>Wien, 14. April 2021</a:t>
            </a:r>
          </a:p>
        </p:txBody>
      </p:sp>
    </p:spTree>
    <p:extLst>
      <p:ext uri="{BB962C8B-B14F-4D97-AF65-F5344CB8AC3E}">
        <p14:creationId xmlns:p14="http://schemas.microsoft.com/office/powerpoint/2010/main" val="38354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E0ECA-3648-4A77-85A0-C4D0B5B8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Relative Anteile von Ertrags- und Aufwandspositionen von Marktfruchtbetrieben (5-Jahresmittelwerte)  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70B34C-F840-4350-9630-812DFAC7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10</a:t>
            </a:fld>
            <a:endParaRPr lang="de-DE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F6B9E0B6-F22D-4584-AAFF-63A62BC1897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46227064"/>
              </p:ext>
            </p:extLst>
          </p:nvPr>
        </p:nvGraphicFramePr>
        <p:xfrm>
          <a:off x="914400" y="1577975"/>
          <a:ext cx="5181600" cy="46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95BA2453-63A3-4143-B7CF-C84CDA74406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96468789"/>
              </p:ext>
            </p:extLst>
          </p:nvPr>
        </p:nvGraphicFramePr>
        <p:xfrm>
          <a:off x="6172200" y="1577975"/>
          <a:ext cx="5181600" cy="528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52FBF8B-9B23-48F4-85AD-077EE8C6DCE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2005-2019; eigene Darstellung</a:t>
            </a:r>
            <a:endParaRPr lang="de-AT" sz="1200" dirty="0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EFF146A4-4495-4ACD-BEF0-D9B14EC9CC75}"/>
              </a:ext>
            </a:extLst>
          </p:cNvPr>
          <p:cNvSpPr/>
          <p:nvPr/>
        </p:nvSpPr>
        <p:spPr>
          <a:xfrm>
            <a:off x="1865745" y="2752436"/>
            <a:ext cx="4017819" cy="53570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9B3A8B5C-5B68-47AB-A9C7-9178EB4C4467}"/>
              </a:ext>
            </a:extLst>
          </p:cNvPr>
          <p:cNvSpPr/>
          <p:nvPr/>
        </p:nvSpPr>
        <p:spPr>
          <a:xfrm>
            <a:off x="7195129" y="3011055"/>
            <a:ext cx="4017819" cy="48490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74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3FC5A-AA69-4876-9E16-DDDCD156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Land- und Forstwirtschaft je </a:t>
            </a:r>
            <a:r>
              <a:rPr lang="de-DE" u="sng" dirty="0"/>
              <a:t>ha Ackerfläche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spezialisierte Getreide- Ölsaaten und Eiweißpflanzenbetriebe</a:t>
            </a:r>
            <a:endParaRPr lang="de-A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AE3574-2F72-4CD3-8BFB-52B1F12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11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3C64B0A-0F97-4D21-9C96-4125A083490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2019; eigene Darstellung</a:t>
            </a:r>
            <a:endParaRPr lang="de-AT" sz="1200" dirty="0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84BE696D-199E-4FE8-A382-7CBA5D08F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80087"/>
              </p:ext>
            </p:extLst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3625B2D7-E7BB-4CC7-A81A-DCA2FADBED43}"/>
              </a:ext>
            </a:extLst>
          </p:cNvPr>
          <p:cNvSpPr txBox="1"/>
          <p:nvPr/>
        </p:nvSpPr>
        <p:spPr>
          <a:xfrm>
            <a:off x="1140643" y="6338986"/>
            <a:ext cx="465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 </a:t>
            </a:r>
            <a:r>
              <a:rPr lang="de-DE" sz="1200" dirty="0" err="1"/>
              <a:t>konv</a:t>
            </a:r>
            <a:r>
              <a:rPr lang="de-DE" sz="1200" dirty="0"/>
              <a:t>.: 67 Betriebe; n Bio.: 47 Betriebe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34510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3FC5A-AA69-4876-9E16-DDDCD156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Land- und Forstwirtschaft je </a:t>
            </a:r>
            <a:r>
              <a:rPr lang="de-DE" u="sng" dirty="0"/>
              <a:t>ha Ackerfläche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spezialisierte Getreide- Ölsaaten und Eiweißpflanzenbetriebe</a:t>
            </a:r>
            <a:endParaRPr lang="de-A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AE3574-2F72-4CD3-8BFB-52B1F12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12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3C64B0A-0F97-4D21-9C96-4125A083490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2019; eigene Darstellung</a:t>
            </a:r>
            <a:endParaRPr lang="de-AT" sz="1200" dirty="0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84BE696D-199E-4FE8-A382-7CBA5D08F5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3625B2D7-E7BB-4CC7-A81A-DCA2FADBED43}"/>
              </a:ext>
            </a:extLst>
          </p:cNvPr>
          <p:cNvSpPr txBox="1"/>
          <p:nvPr/>
        </p:nvSpPr>
        <p:spPr>
          <a:xfrm>
            <a:off x="1140643" y="6338986"/>
            <a:ext cx="465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 </a:t>
            </a:r>
            <a:r>
              <a:rPr lang="de-DE" sz="1200" dirty="0" err="1"/>
              <a:t>konv</a:t>
            </a:r>
            <a:r>
              <a:rPr lang="de-DE" sz="1200" dirty="0"/>
              <a:t>.: 67 Betriebe; n Bio.: 47 Betriebe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64661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3FC5A-AA69-4876-9E16-DDDCD156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Land- und Forstwirtschaft je </a:t>
            </a:r>
            <a:r>
              <a:rPr lang="de-DE" u="sng" dirty="0"/>
              <a:t>ha Ackerfläche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spezialisierte Getreide- Ölsaaten und Eiweißpflanzenbetriebe</a:t>
            </a:r>
            <a:endParaRPr lang="de-A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AE3574-2F72-4CD3-8BFB-52B1F12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13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3C64B0A-0F97-4D21-9C96-4125A083490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2019; eigene Darstellung</a:t>
            </a:r>
            <a:endParaRPr lang="de-AT" sz="1200" dirty="0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84BE696D-199E-4FE8-A382-7CBA5D08F5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3625B2D7-E7BB-4CC7-A81A-DCA2FADBED43}"/>
              </a:ext>
            </a:extLst>
          </p:cNvPr>
          <p:cNvSpPr txBox="1"/>
          <p:nvPr/>
        </p:nvSpPr>
        <p:spPr>
          <a:xfrm>
            <a:off x="1140643" y="6338986"/>
            <a:ext cx="465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 </a:t>
            </a:r>
            <a:r>
              <a:rPr lang="de-DE" sz="1200" dirty="0" err="1"/>
              <a:t>konv</a:t>
            </a:r>
            <a:r>
              <a:rPr lang="de-DE" sz="1200" dirty="0"/>
              <a:t>.: 67 Betriebe; n Bio.: 47 Betriebe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843718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3FC5A-AA69-4876-9E16-DDDCD1566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Land- und Forstwirtschaft </a:t>
            </a:r>
            <a:r>
              <a:rPr lang="de-DE" u="sng" dirty="0"/>
              <a:t>je Arbeitskraft </a:t>
            </a:r>
            <a:r>
              <a:rPr lang="de-DE" dirty="0"/>
              <a:t/>
            </a:r>
            <a:br>
              <a:rPr lang="de-DE" dirty="0"/>
            </a:br>
            <a:r>
              <a:rPr lang="de-DE" sz="2400" dirty="0"/>
              <a:t>spezialisierte Getreide- Ölsaaten und Eiweißpflanzenbetriebe</a:t>
            </a:r>
            <a:endParaRPr lang="de-A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AE3574-2F72-4CD3-8BFB-52B1F12C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14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3C64B0A-0F97-4D21-9C96-4125A083490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2019; eigene Darstellung</a:t>
            </a:r>
            <a:endParaRPr lang="de-AT" sz="1200" dirty="0"/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437C963F-4E73-46DB-9A6D-A2BCD5456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681506"/>
              </p:ext>
            </p:extLst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E751670D-D935-4BB0-8003-023E686F7262}"/>
              </a:ext>
            </a:extLst>
          </p:cNvPr>
          <p:cNvSpPr txBox="1"/>
          <p:nvPr/>
        </p:nvSpPr>
        <p:spPr>
          <a:xfrm>
            <a:off x="1140643" y="6338986"/>
            <a:ext cx="4656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n </a:t>
            </a:r>
            <a:r>
              <a:rPr lang="de-DE" sz="1200" dirty="0" err="1"/>
              <a:t>konv</a:t>
            </a:r>
            <a:r>
              <a:rPr lang="de-DE" sz="1200" dirty="0"/>
              <a:t>.: 67 Betriebe; n Bio.: 47 Betriebe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31386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6984C-EA8B-48F5-A9A3-F5718143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902125" cy="1080000"/>
          </a:xfrm>
        </p:spPr>
        <p:txBody>
          <a:bodyPr/>
          <a:lstStyle/>
          <a:p>
            <a:r>
              <a:rPr lang="de-DE" dirty="0"/>
              <a:t>Relative Erzeugerpreisentwicklungen Marktfrüchte Bio </a:t>
            </a:r>
            <a:br>
              <a:rPr lang="de-DE" dirty="0"/>
            </a:br>
            <a:r>
              <a:rPr lang="de-DE" dirty="0"/>
              <a:t>im Vergleich zu konventionell (=100) 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849F66-9E0C-4309-AB66-A7D3FA61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15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0BDE8B7-AF0C-41F0-80FB-CEE2940D3202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</a:t>
            </a:r>
            <a:r>
              <a:rPr lang="de-DE" sz="1200" dirty="0" err="1"/>
              <a:t>konv</a:t>
            </a:r>
            <a:r>
              <a:rPr lang="de-DE" sz="1200" dirty="0"/>
              <a:t>.) Experteneinschätzungen (Bio) sowie eigene Darstellung</a:t>
            </a:r>
            <a:endParaRPr lang="de-AT" sz="1200" dirty="0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F01B2A41-2FEE-4DA1-A5CC-F53C2AB075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577234"/>
              </p:ext>
            </p:extLst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41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6984C-EA8B-48F5-A9A3-F5718143B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9902125" cy="1080000"/>
          </a:xfrm>
        </p:spPr>
        <p:txBody>
          <a:bodyPr/>
          <a:lstStyle/>
          <a:p>
            <a:r>
              <a:rPr lang="de-DE" dirty="0"/>
              <a:t>Relative Erzeugerpreisentwicklungen Marktfrüchte Bio </a:t>
            </a:r>
            <a:br>
              <a:rPr lang="de-DE" dirty="0"/>
            </a:br>
            <a:r>
              <a:rPr lang="de-DE" dirty="0"/>
              <a:t>im Vergleich zu konventionell (=100) 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849F66-9E0C-4309-AB66-A7D3FA61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16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0BDE8B7-AF0C-41F0-80FB-CEE2940D3202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</a:t>
            </a:r>
            <a:r>
              <a:rPr lang="de-DE" sz="1200" dirty="0" err="1"/>
              <a:t>konv</a:t>
            </a:r>
            <a:r>
              <a:rPr lang="de-DE" sz="1200" dirty="0"/>
              <a:t>.) Experteneinschätzungen (Bio) sowie eigene Darstellung</a:t>
            </a:r>
            <a:endParaRPr lang="de-AT" sz="1200" dirty="0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F01B2A41-2FEE-4DA1-A5CC-F53C2AB075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8547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1CA71-DDFA-4386-AF9B-23C57D810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der Einkünfte auf </a:t>
            </a:r>
            <a:r>
              <a:rPr lang="de-DE" dirty="0" err="1"/>
              <a:t>LuF</a:t>
            </a:r>
            <a:r>
              <a:rPr lang="de-DE" dirty="0"/>
              <a:t> in Euro/Betrieb (2003-2019)</a:t>
            </a:r>
            <a:br>
              <a:rPr lang="de-DE" dirty="0"/>
            </a:br>
            <a:r>
              <a:rPr lang="de-DE" sz="2400" dirty="0"/>
              <a:t>vergleich konventionelle bzw. BIO-Marktfruchtbetriebe</a:t>
            </a:r>
            <a:endParaRPr lang="de-A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3C7CC2-FB40-4DDA-BADE-3FC37CB7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17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AD8F251-0018-4B86-93BE-95494D2CE7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843444"/>
              </p:ext>
            </p:extLst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E8249F2-E091-45B5-A31A-BCCEE1697BB1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2003-2019; eigene Darstellung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499297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1CA71-DDFA-4386-AF9B-23C57D810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 der Einkünfte auf </a:t>
            </a:r>
            <a:r>
              <a:rPr lang="de-DE" dirty="0" err="1"/>
              <a:t>LuF</a:t>
            </a:r>
            <a:r>
              <a:rPr lang="de-DE" dirty="0"/>
              <a:t> in Euro/Betrieb (2003-2019)</a:t>
            </a:r>
            <a:br>
              <a:rPr lang="de-DE" dirty="0"/>
            </a:br>
            <a:r>
              <a:rPr lang="de-DE" sz="2400" dirty="0"/>
              <a:t>vergleich konventionelle bzw. BIO-Marktfruchtbetriebe</a:t>
            </a:r>
            <a:endParaRPr lang="de-A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3C7CC2-FB40-4DDA-BADE-3FC37CB7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18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9AD8F251-0018-4B86-93BE-95494D2CE75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0E8249F2-E091-45B5-A31A-BCCEE1697BB1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2003-2019; eigene Darstellung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809322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19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D6E8B8C6-27B4-455F-93AD-3A0A40926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699667"/>
              </p:ext>
            </p:extLst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5AA2AD9-4B60-4A3F-B84A-EDEC30FC49D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29E6DD-0DCF-45F9-BF5C-1FF3623C3DCF}"/>
              </a:ext>
            </a:extLst>
          </p:cNvPr>
          <p:cNvSpPr/>
          <p:nvPr/>
        </p:nvSpPr>
        <p:spPr>
          <a:xfrm>
            <a:off x="3020291" y="2743200"/>
            <a:ext cx="9273309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A477854-4835-4D87-88EB-7E3743156A35}"/>
              </a:ext>
            </a:extLst>
          </p:cNvPr>
          <p:cNvSpPr/>
          <p:nvPr/>
        </p:nvSpPr>
        <p:spPr>
          <a:xfrm>
            <a:off x="5695950" y="1686048"/>
            <a:ext cx="9097818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DAB1E56-1C59-4B16-9312-C1C7FFD50E06}"/>
              </a:ext>
            </a:extLst>
          </p:cNvPr>
          <p:cNvSpPr/>
          <p:nvPr/>
        </p:nvSpPr>
        <p:spPr>
          <a:xfrm>
            <a:off x="1636568" y="4215061"/>
            <a:ext cx="9097818" cy="115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6193B18-13B0-48C9-B2A0-FD5FDA57D3CB}"/>
              </a:ext>
            </a:extLst>
          </p:cNvPr>
          <p:cNvSpPr/>
          <p:nvPr/>
        </p:nvSpPr>
        <p:spPr>
          <a:xfrm>
            <a:off x="2725882" y="5063567"/>
            <a:ext cx="9097818" cy="115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268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61444-63D6-4862-8C7E-85C0127A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Landwirtschaftliche Gesamtrechnung - Nettounternehmensgewinn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3AE3E3-7441-41AC-8FBD-A2A1C07A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13C5C1FC-E388-460D-9CB2-D780B5FCA6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959" y="992221"/>
          <a:ext cx="11820042" cy="586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4EECAE6F-45D4-46A7-AC57-E88A9D85651F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(2021): Landwirtschaftliche Gesamtrechnung; eigene Darstellung </a:t>
            </a:r>
            <a:endParaRPr lang="de-AT" sz="12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4FBF668-392C-4641-B0F2-F678BF2E778C}"/>
              </a:ext>
            </a:extLst>
          </p:cNvPr>
          <p:cNvSpPr/>
          <p:nvPr/>
        </p:nvSpPr>
        <p:spPr>
          <a:xfrm>
            <a:off x="-1162373" y="2340244"/>
            <a:ext cx="13429281" cy="3998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8369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20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D6E8B8C6-27B4-455F-93AD-3A0A40926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5AA2AD9-4B60-4A3F-B84A-EDEC30FC49D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29E6DD-0DCF-45F9-BF5C-1FF3623C3DCF}"/>
              </a:ext>
            </a:extLst>
          </p:cNvPr>
          <p:cNvSpPr/>
          <p:nvPr/>
        </p:nvSpPr>
        <p:spPr>
          <a:xfrm>
            <a:off x="3020291" y="2743200"/>
            <a:ext cx="9273309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A477854-4835-4D87-88EB-7E3743156A35}"/>
              </a:ext>
            </a:extLst>
          </p:cNvPr>
          <p:cNvSpPr/>
          <p:nvPr/>
        </p:nvSpPr>
        <p:spPr>
          <a:xfrm>
            <a:off x="5695950" y="1686048"/>
            <a:ext cx="9097818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DAB1E56-1C59-4B16-9312-C1C7FFD50E06}"/>
              </a:ext>
            </a:extLst>
          </p:cNvPr>
          <p:cNvSpPr/>
          <p:nvPr/>
        </p:nvSpPr>
        <p:spPr>
          <a:xfrm>
            <a:off x="2022764" y="4215061"/>
            <a:ext cx="8711622" cy="115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6193B18-13B0-48C9-B2A0-FD5FDA57D3CB}"/>
              </a:ext>
            </a:extLst>
          </p:cNvPr>
          <p:cNvSpPr/>
          <p:nvPr/>
        </p:nvSpPr>
        <p:spPr>
          <a:xfrm>
            <a:off x="5135418" y="5063567"/>
            <a:ext cx="6688282" cy="115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169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21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D6E8B8C6-27B4-455F-93AD-3A0A40926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5AA2AD9-4B60-4A3F-B84A-EDEC30FC49D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29E6DD-0DCF-45F9-BF5C-1FF3623C3DCF}"/>
              </a:ext>
            </a:extLst>
          </p:cNvPr>
          <p:cNvSpPr/>
          <p:nvPr/>
        </p:nvSpPr>
        <p:spPr>
          <a:xfrm>
            <a:off x="3020291" y="2743200"/>
            <a:ext cx="9273309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A477854-4835-4D87-88EB-7E3743156A35}"/>
              </a:ext>
            </a:extLst>
          </p:cNvPr>
          <p:cNvSpPr/>
          <p:nvPr/>
        </p:nvSpPr>
        <p:spPr>
          <a:xfrm>
            <a:off x="5695950" y="1686048"/>
            <a:ext cx="9097818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DAB1E56-1C59-4B16-9312-C1C7FFD50E06}"/>
              </a:ext>
            </a:extLst>
          </p:cNvPr>
          <p:cNvSpPr/>
          <p:nvPr/>
        </p:nvSpPr>
        <p:spPr>
          <a:xfrm>
            <a:off x="3020290" y="4215061"/>
            <a:ext cx="7714095" cy="1154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7974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22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D6E8B8C6-27B4-455F-93AD-3A0A40926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5AA2AD9-4B60-4A3F-B84A-EDEC30FC49D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29E6DD-0DCF-45F9-BF5C-1FF3623C3DCF}"/>
              </a:ext>
            </a:extLst>
          </p:cNvPr>
          <p:cNvSpPr/>
          <p:nvPr/>
        </p:nvSpPr>
        <p:spPr>
          <a:xfrm>
            <a:off x="5237018" y="2743200"/>
            <a:ext cx="7056582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A477854-4835-4D87-88EB-7E3743156A35}"/>
              </a:ext>
            </a:extLst>
          </p:cNvPr>
          <p:cNvSpPr/>
          <p:nvPr/>
        </p:nvSpPr>
        <p:spPr>
          <a:xfrm>
            <a:off x="5695950" y="1686048"/>
            <a:ext cx="9097818" cy="3001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92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23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D6E8B8C6-27B4-455F-93AD-3A0A40926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5AA2AD9-4B60-4A3F-B84A-EDEC30FC49D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B29E6DD-0DCF-45F9-BF5C-1FF3623C3DCF}"/>
              </a:ext>
            </a:extLst>
          </p:cNvPr>
          <p:cNvSpPr/>
          <p:nvPr/>
        </p:nvSpPr>
        <p:spPr>
          <a:xfrm>
            <a:off x="7352144" y="2059709"/>
            <a:ext cx="4941455" cy="3685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1947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24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D6E8B8C6-27B4-455F-93AD-3A0A40926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5AA2AD9-4B60-4A3F-B84A-EDEC30FC49D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534827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6DC9F-6309-4B83-AE52-6E0DFF9A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Einkünfte aus </a:t>
            </a:r>
            <a:r>
              <a:rPr lang="de-DE" dirty="0" err="1"/>
              <a:t>LuF</a:t>
            </a:r>
            <a:r>
              <a:rPr lang="de-DE" dirty="0"/>
              <a:t> EUR je </a:t>
            </a:r>
            <a:r>
              <a:rPr lang="de-DE" dirty="0" err="1"/>
              <a:t>nAK</a:t>
            </a:r>
            <a:r>
              <a:rPr lang="de-DE" dirty="0"/>
              <a:t> / Stunde 5-Jahresmittel (2015-2019)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AC94A5-3B35-47EC-A4BD-4BCC83FE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25</a:t>
            </a:fld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CF52AE5-8728-4D80-BB3B-82C7EAD8F0A2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2015-2019; eigene Darstellung</a:t>
            </a:r>
            <a:endParaRPr lang="de-AT" sz="1200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C501DF5E-4795-4702-ADD0-A77EEB7D82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639510"/>
              </p:ext>
            </p:extLst>
          </p:nvPr>
        </p:nvGraphicFramePr>
        <p:xfrm>
          <a:off x="838200" y="1506538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168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51C45-9287-4416-9F72-B164A6CC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</a:t>
            </a:r>
            <a:r>
              <a:rPr lang="de-DE" sz="2400" dirty="0"/>
              <a:t>(1)</a:t>
            </a:r>
            <a:endParaRPr lang="de-AT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BF813C-F425-4EC7-A8B8-8CD1473B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Stichwort Klimawandel und Ertragsstabilität: Zukunftsentscheidungen in Richtung Bewässerungen (Österreichweit!) müssten jetzt getroffen werden</a:t>
            </a:r>
          </a:p>
          <a:p>
            <a:r>
              <a:rPr lang="de-DE" dirty="0"/>
              <a:t>Hoher Anteil – damit hohe Abhängigkeit – an öffentlichen Geldern in der Landwirtschaft</a:t>
            </a:r>
          </a:p>
          <a:p>
            <a:r>
              <a:rPr lang="de-DE" dirty="0"/>
              <a:t>„System Landwirtschaft“ funktioniert nur durch Rationalisierungen bei den Arbeitskräften </a:t>
            </a:r>
            <a:r>
              <a:rPr lang="de-DE" dirty="0">
                <a:sym typeface="Wingdings" panose="05000000000000000000" pitchFamily="2" charset="2"/>
              </a:rPr>
              <a:t> „der Kuchen wird auf weniger aufgeteilt“</a:t>
            </a:r>
            <a:endParaRPr lang="de-DE" dirty="0"/>
          </a:p>
          <a:p>
            <a:r>
              <a:rPr lang="de-DE" dirty="0"/>
              <a:t>Öffentlicher Gelder im Marktfruchtbau haben in den letzten 10 Jahren stark abgenommen</a:t>
            </a:r>
          </a:p>
          <a:p>
            <a:r>
              <a:rPr lang="de-DE" dirty="0"/>
              <a:t>Das Management und nicht die Betriebsgröße entscheidet den Betriebserfolg im Ackerbau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9A7D29-5592-4CB9-BB5B-965423E0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6958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51C45-9287-4416-9F72-B164A6CC7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</a:t>
            </a:r>
            <a:r>
              <a:rPr lang="de-DE" sz="2400" dirty="0"/>
              <a:t>(2)</a:t>
            </a:r>
            <a:endParaRPr lang="de-AT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BF813C-F425-4EC7-A8B8-8CD1473BB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Einkünfte aus Land- und Forstwirtschaft in Österreich sind auf einem sehr niedrigen Niveau (eigentliche beschämend)</a:t>
            </a:r>
          </a:p>
          <a:p>
            <a:r>
              <a:rPr lang="de-DE" dirty="0"/>
              <a:t>Biobetriebe erwirtschaften in den letzten Jahren durchwegs höhere Einkommen als konventionelle</a:t>
            </a:r>
          </a:p>
          <a:p>
            <a:r>
              <a:rPr lang="de-DE" dirty="0"/>
              <a:t>Das 5-Jahresmittel bei den Marktfruchtbetriebe zeigt, dass</a:t>
            </a:r>
          </a:p>
          <a:p>
            <a:pPr lvl="1"/>
            <a:r>
              <a:rPr lang="de-DE" dirty="0"/>
              <a:t>diese zwar besser dastehen als andere Betriebsformen, </a:t>
            </a:r>
          </a:p>
          <a:p>
            <a:pPr lvl="1"/>
            <a:r>
              <a:rPr lang="de-DE" dirty="0"/>
              <a:t>das unterste Quartil bringt jetzt bereits schon negative Betriebsergebnisse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9A7D29-5592-4CB9-BB5B-965423E0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8345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C4535C2-ABF3-4FD3-91B8-1D0B5D982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latin typeface="+mn-lt"/>
              </a:rPr>
              <a:t>Fachdialog Wirtschaftlichkeit in der LW </a:t>
            </a:r>
            <a:br>
              <a:rPr lang="de-DE" dirty="0">
                <a:latin typeface="+mn-lt"/>
              </a:rPr>
            </a:br>
            <a:r>
              <a:rPr lang="de-DE" dirty="0">
                <a:latin typeface="+mn-lt"/>
              </a:rPr>
              <a:t>im Rahmen GAP Strategieplan Erstellung</a:t>
            </a:r>
            <a:br>
              <a:rPr lang="de-DE" dirty="0">
                <a:latin typeface="+mn-lt"/>
              </a:rPr>
            </a:br>
            <a:endParaRPr lang="de-DE" dirty="0">
              <a:latin typeface="+mn-lt"/>
            </a:endParaRP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B3916AC0-769D-43B2-989C-458AD5E1E7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Überblick über die wirtschaftliche Situation</a:t>
            </a:r>
          </a:p>
          <a:p>
            <a:r>
              <a:rPr lang="de-DE" dirty="0"/>
              <a:t>der Ackerbaubetriebe in Österreich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732AE2C-4A95-4BBA-AE24-DD712FDA169B}"/>
              </a:ext>
            </a:extLst>
          </p:cNvPr>
          <p:cNvSpPr txBox="1">
            <a:spLocks/>
          </p:cNvSpPr>
          <p:nvPr/>
        </p:nvSpPr>
        <p:spPr>
          <a:xfrm>
            <a:off x="322932" y="5916105"/>
            <a:ext cx="7978775" cy="415529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DI Gerhard Gahleitner und DI Thomas Resl, MSc. </a:t>
            </a:r>
          </a:p>
          <a:p>
            <a:r>
              <a:rPr lang="de-DE" dirty="0">
                <a:hlinkClick r:id="rId2"/>
              </a:rPr>
              <a:t>gerhard.gahleitner@bab.gv.at, </a:t>
            </a:r>
            <a:r>
              <a:rPr lang="de-DE" dirty="0">
                <a:hlinkClick r:id="rId3"/>
              </a:rPr>
              <a:t>thomas.resl@bab.gv.at</a:t>
            </a:r>
            <a:r>
              <a:rPr lang="de-DE" dirty="0"/>
              <a:t>, </a:t>
            </a:r>
            <a:r>
              <a:rPr lang="de-DE" dirty="0">
                <a:hlinkClick r:id="rId4"/>
              </a:rPr>
              <a:t>www.bab.gv.at</a:t>
            </a:r>
            <a:r>
              <a:rPr lang="de-DE" dirty="0"/>
              <a:t> </a:t>
            </a:r>
          </a:p>
          <a:p>
            <a:r>
              <a:rPr lang="de-DE" dirty="0"/>
              <a:t>Wien, 14. April 2021</a:t>
            </a:r>
          </a:p>
        </p:txBody>
      </p:sp>
    </p:spTree>
    <p:extLst>
      <p:ext uri="{BB962C8B-B14F-4D97-AF65-F5344CB8AC3E}">
        <p14:creationId xmlns:p14="http://schemas.microsoft.com/office/powerpoint/2010/main" val="355006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61444-63D6-4862-8C7E-85C0127A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Landwirtschaftliche Gesamtrechnung - Nettounternehmensgewinn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3AE3E3-7441-41AC-8FBD-A2A1C07A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3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13C5C1FC-E388-460D-9CB2-D780B5FCA6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739194"/>
              </p:ext>
            </p:extLst>
          </p:nvPr>
        </p:nvGraphicFramePr>
        <p:xfrm>
          <a:off x="371959" y="992221"/>
          <a:ext cx="11820042" cy="586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4EECAE6F-45D4-46A7-AC57-E88A9D85651F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(2021): Landwirtschaftliche Gesamtrechnung; eigene Darstellung </a:t>
            </a:r>
            <a:endParaRPr lang="de-AT" sz="12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7815535-2D1A-4FF9-A147-2EB7B9E9C7CE}"/>
              </a:ext>
            </a:extLst>
          </p:cNvPr>
          <p:cNvSpPr/>
          <p:nvPr/>
        </p:nvSpPr>
        <p:spPr>
          <a:xfrm>
            <a:off x="-1162373" y="4913745"/>
            <a:ext cx="13429281" cy="14252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001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61444-63D6-4862-8C7E-85C0127A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Landwirtschaftliche Gesamtrechnung - Nettounternehmensgewinn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3AE3E3-7441-41AC-8FBD-A2A1C07A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4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13C5C1FC-E388-460D-9CB2-D780B5FCA6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71959" y="992221"/>
          <a:ext cx="11820042" cy="586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4EECAE6F-45D4-46A7-AC57-E88A9D85651F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(2021): Landwirtschaftliche Gesamtrechnung; eigene Darstellung </a:t>
            </a:r>
            <a:endParaRPr lang="de-AT" sz="1200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13ADC5A-3C57-48E6-AF13-18E98407B7CC}"/>
              </a:ext>
            </a:extLst>
          </p:cNvPr>
          <p:cNvCxnSpPr/>
          <p:nvPr/>
        </p:nvCxnSpPr>
        <p:spPr>
          <a:xfrm>
            <a:off x="9213742" y="1201119"/>
            <a:ext cx="85240" cy="4850969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0D0D0EB0-C0A2-4C07-9D5A-27795A789DD0}"/>
              </a:ext>
            </a:extLst>
          </p:cNvPr>
          <p:cNvSpPr txBox="1"/>
          <p:nvPr/>
        </p:nvSpPr>
        <p:spPr>
          <a:xfrm>
            <a:off x="5718873" y="5704614"/>
            <a:ext cx="3580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Hoher Anteil an Agrarzahlungen</a:t>
            </a:r>
            <a:endParaRPr lang="de-A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12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9F4E8-2B08-4EB6-AB55-1F23B634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Entwicklung Nettounternehmensgewinn (NUG) </a:t>
            </a:r>
            <a:br>
              <a:rPr lang="de-DE" dirty="0"/>
            </a:br>
            <a:r>
              <a:rPr lang="de-DE" dirty="0"/>
              <a:t>und nicht entlohnte Arbeitskräfte (</a:t>
            </a:r>
            <a:r>
              <a:rPr lang="de-DE" dirty="0" err="1"/>
              <a:t>nAK</a:t>
            </a:r>
            <a:r>
              <a:rPr lang="de-DE" dirty="0"/>
              <a:t>) in der Landwirtschaft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977B89-837D-4BFD-B7A9-8E96F0A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5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20102"/>
              </p:ext>
            </p:extLst>
          </p:nvPr>
        </p:nvGraphicFramePr>
        <p:xfrm>
          <a:off x="838200" y="1445125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844FCA2-D6E9-406B-B094-FB7AE7F4AD0B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(2021): Landwirtschaftliche Gesamtrechnung; eigene Darstellung 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329178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9F4E8-2B08-4EB6-AB55-1F23B634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Entwicklung Nettounternehmensgewinn (NUG) </a:t>
            </a:r>
            <a:br>
              <a:rPr lang="de-DE" dirty="0"/>
            </a:br>
            <a:r>
              <a:rPr lang="de-DE" dirty="0"/>
              <a:t>und nicht entlohnte Arbeitskräfte (</a:t>
            </a:r>
            <a:r>
              <a:rPr lang="de-DE" dirty="0" err="1"/>
              <a:t>nAK</a:t>
            </a:r>
            <a:r>
              <a:rPr lang="de-DE" dirty="0"/>
              <a:t>) in der Landwirtschaft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977B89-837D-4BFD-B7A9-8E96F0A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6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445125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844FCA2-D6E9-406B-B094-FB7AE7F4AD0B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(2021): Landwirtschaftliche Gesamtrechnung; eigene Darstellung </a:t>
            </a:r>
            <a:endParaRPr lang="de-AT" sz="1200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27E3508-3CCC-43D5-853D-17134E819260}"/>
              </a:ext>
            </a:extLst>
          </p:cNvPr>
          <p:cNvCxnSpPr/>
          <p:nvPr/>
        </p:nvCxnSpPr>
        <p:spPr>
          <a:xfrm>
            <a:off x="1699492" y="2854037"/>
            <a:ext cx="9273309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270C525C-3C75-4B7A-96CC-C0E599721390}"/>
              </a:ext>
            </a:extLst>
          </p:cNvPr>
          <p:cNvSpPr txBox="1"/>
          <p:nvPr/>
        </p:nvSpPr>
        <p:spPr>
          <a:xfrm>
            <a:off x="11065741" y="2592427"/>
            <a:ext cx="57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/>
              <a:t>Ø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6E85B9F-EC27-447D-BD69-53E4BE6B6FE5}"/>
              </a:ext>
            </a:extLst>
          </p:cNvPr>
          <p:cNvSpPr txBox="1"/>
          <p:nvPr/>
        </p:nvSpPr>
        <p:spPr>
          <a:xfrm>
            <a:off x="5449455" y="1690254"/>
            <a:ext cx="552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Achtung Werte sind nicht Inflationsbereinigt!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9530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9F4E8-2B08-4EB6-AB55-1F23B634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Entwicklung Nettounternehmensgewinn (NUG) </a:t>
            </a:r>
            <a:br>
              <a:rPr lang="de-DE" dirty="0"/>
            </a:br>
            <a:r>
              <a:rPr lang="de-DE" dirty="0"/>
              <a:t>und nicht entlohnte Arbeitskräfte (</a:t>
            </a:r>
            <a:r>
              <a:rPr lang="de-DE" dirty="0" err="1"/>
              <a:t>nAK</a:t>
            </a:r>
            <a:r>
              <a:rPr lang="de-DE" dirty="0"/>
              <a:t>) in der Landwirtschaft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977B89-837D-4BFD-B7A9-8E96F0A2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7</a:t>
            </a:fld>
            <a:endParaRPr lang="de-DE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445125"/>
          <a:ext cx="10515600" cy="46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913FF48F-1555-4E99-BA13-88FC2766C724}"/>
              </a:ext>
            </a:extLst>
          </p:cNvPr>
          <p:cNvSpPr txBox="1"/>
          <p:nvPr/>
        </p:nvSpPr>
        <p:spPr>
          <a:xfrm>
            <a:off x="6338806" y="1620811"/>
            <a:ext cx="3580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- 47% </a:t>
            </a:r>
            <a:r>
              <a:rPr lang="de-DE" sz="2000" dirty="0" err="1">
                <a:solidFill>
                  <a:srgbClr val="FF0000"/>
                </a:solidFill>
              </a:rPr>
              <a:t>nAK</a:t>
            </a:r>
            <a:r>
              <a:rPr lang="de-DE" sz="2000" dirty="0">
                <a:solidFill>
                  <a:srgbClr val="FF0000"/>
                </a:solidFill>
              </a:rPr>
              <a:t> seit 1995</a:t>
            </a:r>
            <a:endParaRPr lang="de-AT" sz="2000" dirty="0">
              <a:solidFill>
                <a:srgbClr val="FF000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844FCA2-D6E9-406B-B094-FB7AE7F4AD0B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Statistik Austria (2021): Landwirtschaftliche Gesamtrechnung; eigene Darstellung 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69798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E0ECA-3648-4A77-85A0-C4D0B5B8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Relative Anteile von Ertrags- und Aufwandspositionen von Marktfruchtbetrieben (5-Jahresmittelwerte)  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70B34C-F840-4350-9630-812DFAC7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8</a:t>
            </a:fld>
            <a:endParaRPr lang="de-DE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F6B9E0B6-F22D-4584-AAFF-63A62BC1897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914400" y="1577975"/>
          <a:ext cx="5181600" cy="46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95BA2453-63A3-4143-B7CF-C84CDA74406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577975"/>
          <a:ext cx="5181600" cy="528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52FBF8B-9B23-48F4-85AD-077EE8C6DCE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2005-2019; eigene Darstellung</a:t>
            </a:r>
            <a:endParaRPr lang="de-AT" sz="12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6A400F-4464-4D78-93E9-B705300C4528}"/>
              </a:ext>
            </a:extLst>
          </p:cNvPr>
          <p:cNvSpPr/>
          <p:nvPr/>
        </p:nvSpPr>
        <p:spPr>
          <a:xfrm>
            <a:off x="6096000" y="1320800"/>
            <a:ext cx="6031345" cy="6022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F203390-DF57-4814-AD27-EB6C92784708}"/>
              </a:ext>
            </a:extLst>
          </p:cNvPr>
          <p:cNvSpPr/>
          <p:nvPr/>
        </p:nvSpPr>
        <p:spPr>
          <a:xfrm>
            <a:off x="3094182" y="1473200"/>
            <a:ext cx="9185564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280979E-853B-432C-9A0F-AAC763E009AD}"/>
              </a:ext>
            </a:extLst>
          </p:cNvPr>
          <p:cNvSpPr/>
          <p:nvPr/>
        </p:nvSpPr>
        <p:spPr>
          <a:xfrm>
            <a:off x="2900218" y="1625600"/>
            <a:ext cx="9531928" cy="3565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78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E0ECA-3648-4A77-85A0-C4D0B5B88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Relative Anteile von Ertrags- und Aufwandspositionen von Marktfruchtbetrieben (5-Jahresmittelwerte)   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70B34C-F840-4350-9630-812DFAC7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70F1-B36C-4D16-9E65-60ABF3691C96}" type="slidenum">
              <a:rPr lang="de-DE" smtClean="0"/>
              <a:t>9</a:t>
            </a:fld>
            <a:endParaRPr lang="de-DE" dirty="0"/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F6B9E0B6-F22D-4584-AAFF-63A62BC1897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914400" y="1577975"/>
          <a:ext cx="5181600" cy="46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95BA2453-63A3-4143-B7CF-C84CDA74406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577975"/>
          <a:ext cx="5181600" cy="528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52FBF8B-9B23-48F4-85AD-077EE8C6DCE6}"/>
              </a:ext>
            </a:extLst>
          </p:cNvPr>
          <p:cNvSpPr txBox="1"/>
          <p:nvPr/>
        </p:nvSpPr>
        <p:spPr>
          <a:xfrm>
            <a:off x="0" y="657990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Quelle: Buchführungsergebnisse 2005-2019; eigene Darstellung</a:t>
            </a:r>
            <a:endParaRPr lang="de-AT" sz="12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0F6A400F-4464-4D78-93E9-B705300C4528}"/>
              </a:ext>
            </a:extLst>
          </p:cNvPr>
          <p:cNvSpPr/>
          <p:nvPr/>
        </p:nvSpPr>
        <p:spPr>
          <a:xfrm>
            <a:off x="6096000" y="1320800"/>
            <a:ext cx="6031345" cy="60221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633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1474</Words>
  <Application>Microsoft Office PowerPoint</Application>
  <PresentationFormat>Breitbild</PresentationFormat>
  <Paragraphs>259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Corbel</vt:lpstr>
      <vt:lpstr>Wingdings</vt:lpstr>
      <vt:lpstr>Office</vt:lpstr>
      <vt:lpstr>Fachdialog Wirtschaftlichkeit in der LW  im Rahmen GAP Strategieplan Erstellung </vt:lpstr>
      <vt:lpstr>Landwirtschaftliche Gesamtrechnung - Nettounternehmensgewinn</vt:lpstr>
      <vt:lpstr>Landwirtschaftliche Gesamtrechnung - Nettounternehmensgewinn</vt:lpstr>
      <vt:lpstr>Landwirtschaftliche Gesamtrechnung - Nettounternehmensgewinn</vt:lpstr>
      <vt:lpstr>Entwicklung Nettounternehmensgewinn (NUG)  und nicht entlohnte Arbeitskräfte (nAK) in der Landwirtschaft</vt:lpstr>
      <vt:lpstr>Entwicklung Nettounternehmensgewinn (NUG)  und nicht entlohnte Arbeitskräfte (nAK) in der Landwirtschaft</vt:lpstr>
      <vt:lpstr>Entwicklung Nettounternehmensgewinn (NUG)  und nicht entlohnte Arbeitskräfte (nAK) in der Landwirtschaft</vt:lpstr>
      <vt:lpstr>Relative Anteile von Ertrags- und Aufwandspositionen von Marktfruchtbetrieben (5-Jahresmittelwerte)   </vt:lpstr>
      <vt:lpstr>Relative Anteile von Ertrags- und Aufwandspositionen von Marktfruchtbetrieben (5-Jahresmittelwerte)   </vt:lpstr>
      <vt:lpstr>Relative Anteile von Ertrags- und Aufwandspositionen von Marktfruchtbetrieben (5-Jahresmittelwerte)   </vt:lpstr>
      <vt:lpstr>Einkünfte aus Land- und Forstwirtschaft je ha Ackerfläche spezialisierte Getreide- Ölsaaten und Eiweißpflanzenbetriebe</vt:lpstr>
      <vt:lpstr>Einkünfte aus Land- und Forstwirtschaft je ha Ackerfläche spezialisierte Getreide- Ölsaaten und Eiweißpflanzenbetriebe</vt:lpstr>
      <vt:lpstr>Einkünfte aus Land- und Forstwirtschaft je ha Ackerfläche spezialisierte Getreide- Ölsaaten und Eiweißpflanzenbetriebe</vt:lpstr>
      <vt:lpstr>Einkünfte aus Land- und Forstwirtschaft je Arbeitskraft  spezialisierte Getreide- Ölsaaten und Eiweißpflanzenbetriebe</vt:lpstr>
      <vt:lpstr>Relative Erzeugerpreisentwicklungen Marktfrüchte Bio  im Vergleich zu konventionell (=100) </vt:lpstr>
      <vt:lpstr>Relative Erzeugerpreisentwicklungen Marktfrüchte Bio  im Vergleich zu konventionell (=100) </vt:lpstr>
      <vt:lpstr>Entwicklung der Einkünfte auf LuF in Euro/Betrieb (2003-2019) vergleich konventionelle bzw. BIO-Marktfruchtbetriebe</vt:lpstr>
      <vt:lpstr>Entwicklung der Einkünfte auf LuF in Euro/Betrieb (2003-2019) vergleich konventionelle bzw. BIO-Marktfruchtbetriebe</vt:lpstr>
      <vt:lpstr>Einkünfte aus LuF EUR je nAK / Stunde 5-Jahresmittel (2015-2019)</vt:lpstr>
      <vt:lpstr>Einkünfte aus LuF EUR je nAK / Stunde 5-Jahresmittel (2015-2019)</vt:lpstr>
      <vt:lpstr>Einkünfte aus LuF EUR je nAK / Stunde 5-Jahresmittel (2015-2019)</vt:lpstr>
      <vt:lpstr>Einkünfte aus LuF EUR je nAK / Stunde 5-Jahresmittel (2015-2019)</vt:lpstr>
      <vt:lpstr>Einkünfte aus LuF EUR je nAK / Stunde 5-Jahresmittel (2015-2019)</vt:lpstr>
      <vt:lpstr>Einkünfte aus LuF EUR je nAK / Stunde 5-Jahresmittel (2015-2019)</vt:lpstr>
      <vt:lpstr>Einkünfte aus LuF EUR je nAK / Stunde 5-Jahresmittel (2015-2019)</vt:lpstr>
      <vt:lpstr>Zusammenfassung (1)</vt:lpstr>
      <vt:lpstr>Zusammenfassung (2)</vt:lpstr>
      <vt:lpstr>Fachdialog Wirtschaftlichkeit in der LW  im Rahmen GAP Strategieplan Erstellung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WIMMER, Martina</dc:creator>
  <cp:lastModifiedBy>Gurdet Elisabeth (LK Österreich)</cp:lastModifiedBy>
  <cp:revision>102</cp:revision>
  <cp:lastPrinted>2021-03-30T06:25:54Z</cp:lastPrinted>
  <dcterms:created xsi:type="dcterms:W3CDTF">2020-12-01T17:25:55Z</dcterms:created>
  <dcterms:modified xsi:type="dcterms:W3CDTF">2021-04-14T11:35:47Z</dcterms:modified>
</cp:coreProperties>
</file>