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81" r:id="rId3"/>
    <p:sldId id="279" r:id="rId4"/>
    <p:sldId id="280" r:id="rId5"/>
    <p:sldId id="276" r:id="rId6"/>
    <p:sldId id="278" r:id="rId7"/>
    <p:sldId id="282" r:id="rId8"/>
    <p:sldId id="263" r:id="rId9"/>
    <p:sldId id="274" r:id="rId10"/>
    <p:sldId id="275" r:id="rId11"/>
    <p:sldId id="431" r:id="rId12"/>
    <p:sldId id="265" r:id="rId13"/>
    <p:sldId id="283" r:id="rId14"/>
    <p:sldId id="271" r:id="rId15"/>
    <p:sldId id="285" r:id="rId16"/>
    <p:sldId id="270" r:id="rId17"/>
    <p:sldId id="258" r:id="rId18"/>
    <p:sldId id="432" r:id="rId19"/>
    <p:sldId id="260" r:id="rId20"/>
    <p:sldId id="259" r:id="rId21"/>
    <p:sldId id="433" r:id="rId22"/>
    <p:sldId id="434" r:id="rId23"/>
    <p:sldId id="266" r:id="rId24"/>
    <p:sldId id="267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hgartner, Paul" initials="EP" lastIdx="1" clrIdx="0">
    <p:extLst>
      <p:ext uri="{19B8F6BF-5375-455C-9EA6-DF929625EA0E}">
        <p15:presenceInfo xmlns:p15="http://schemas.microsoft.com/office/powerpoint/2012/main" userId="S-1-5-21-1292428093-2111687655-725345543-206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2" autoAdjust="0"/>
    <p:restoredTop sz="79612" autoAdjust="0"/>
  </p:normalViewPr>
  <p:slideViewPr>
    <p:cSldViewPr snapToGrid="0">
      <p:cViewPr varScale="1">
        <p:scale>
          <a:sx n="61" d="100"/>
          <a:sy n="61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int.wsr.at\Nabu\ext_Projekte\2019_BMNT-Forstrstrategie_PN-7619\Workshops\2021-05-20\Regionale_VG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sinabell\AppData\Local\Microsoft\Windows\INetCache\Content.Outlook\Z6W8YRBX\BWS%20Urban-l&#228;ndlich%20EUROSTAT%20Typologie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sinabell\AppData\Local\Microsoft\Windows\INetCache\Content.Outlook\Z6W8YRBX\BWS%20Urban-l&#228;ndlich%20EUROSTAT%20Typologi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r>
              <a:rPr lang="de-AT"/>
              <a:t>Regionale Gesamtrechnung: Wertschöpfung nominell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Abb!$B$5</c:f>
              <c:strCache>
                <c:ptCount val="1"/>
                <c:pt idx="0">
                  <c:v>Primärer Sektor (A)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multiLvlStrRef>
              <c:f>Abb!$C$3:$T$4</c:f>
              <c:multiLvlStrCache>
                <c:ptCount val="18"/>
                <c:lvl>
                  <c:pt idx="0">
                    <c:v>2000</c:v>
                  </c:pt>
                  <c:pt idx="1">
                    <c:v>2019</c:v>
                  </c:pt>
                  <c:pt idx="2">
                    <c:v>2000</c:v>
                  </c:pt>
                  <c:pt idx="3">
                    <c:v>2019</c:v>
                  </c:pt>
                  <c:pt idx="4">
                    <c:v>2000</c:v>
                  </c:pt>
                  <c:pt idx="5">
                    <c:v>2019</c:v>
                  </c:pt>
                  <c:pt idx="6">
                    <c:v>2000</c:v>
                  </c:pt>
                  <c:pt idx="7">
                    <c:v>2019</c:v>
                  </c:pt>
                  <c:pt idx="8">
                    <c:v>2000</c:v>
                  </c:pt>
                  <c:pt idx="9">
                    <c:v>2019</c:v>
                  </c:pt>
                  <c:pt idx="10">
                    <c:v>2000</c:v>
                  </c:pt>
                  <c:pt idx="11">
                    <c:v>2019</c:v>
                  </c:pt>
                  <c:pt idx="12">
                    <c:v>2000</c:v>
                  </c:pt>
                  <c:pt idx="13">
                    <c:v>2019</c:v>
                  </c:pt>
                  <c:pt idx="14">
                    <c:v>2000</c:v>
                  </c:pt>
                  <c:pt idx="15">
                    <c:v>2019</c:v>
                  </c:pt>
                  <c:pt idx="16">
                    <c:v>2000</c:v>
                  </c:pt>
                  <c:pt idx="17">
                    <c:v>2019</c:v>
                  </c:pt>
                </c:lvl>
                <c:lvl>
                  <c:pt idx="0">
                    <c:v>B</c:v>
                  </c:pt>
                  <c:pt idx="2">
                    <c:v>K</c:v>
                  </c:pt>
                  <c:pt idx="4">
                    <c:v>N</c:v>
                  </c:pt>
                  <c:pt idx="6">
                    <c:v>O</c:v>
                  </c:pt>
                  <c:pt idx="8">
                    <c:v>S</c:v>
                  </c:pt>
                  <c:pt idx="10">
                    <c:v>St</c:v>
                  </c:pt>
                  <c:pt idx="12">
                    <c:v>T</c:v>
                  </c:pt>
                  <c:pt idx="14">
                    <c:v>V</c:v>
                  </c:pt>
                  <c:pt idx="16">
                    <c:v>W</c:v>
                  </c:pt>
                </c:lvl>
              </c:multiLvlStrCache>
            </c:multiLvlStrRef>
          </c:cat>
          <c:val>
            <c:numRef>
              <c:f>Abb!$C$5:$T$5</c:f>
              <c:numCache>
                <c:formatCode>#,##0</c:formatCode>
                <c:ptCount val="18"/>
                <c:pt idx="0">
                  <c:v>219</c:v>
                </c:pt>
                <c:pt idx="1">
                  <c:v>274</c:v>
                </c:pt>
                <c:pt idx="2">
                  <c:v>283</c:v>
                </c:pt>
                <c:pt idx="3">
                  <c:v>293</c:v>
                </c:pt>
                <c:pt idx="4">
                  <c:v>1144</c:v>
                </c:pt>
                <c:pt idx="5">
                  <c:v>1324</c:v>
                </c:pt>
                <c:pt idx="6">
                  <c:v>775</c:v>
                </c:pt>
                <c:pt idx="7">
                  <c:v>959</c:v>
                </c:pt>
                <c:pt idx="8">
                  <c:v>161</c:v>
                </c:pt>
                <c:pt idx="9">
                  <c:v>212</c:v>
                </c:pt>
                <c:pt idx="10">
                  <c:v>659</c:v>
                </c:pt>
                <c:pt idx="11">
                  <c:v>901</c:v>
                </c:pt>
                <c:pt idx="12">
                  <c:v>189</c:v>
                </c:pt>
                <c:pt idx="13">
                  <c:v>224</c:v>
                </c:pt>
                <c:pt idx="14">
                  <c:v>57</c:v>
                </c:pt>
                <c:pt idx="15">
                  <c:v>86</c:v>
                </c:pt>
                <c:pt idx="16">
                  <c:v>31</c:v>
                </c:pt>
                <c:pt idx="17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B5F-4C04-B5BC-A50C40C6590D}"/>
            </c:ext>
          </c:extLst>
        </c:ser>
        <c:ser>
          <c:idx val="1"/>
          <c:order val="1"/>
          <c:tx>
            <c:strRef>
              <c:f>Abb!$B$6</c:f>
              <c:strCache>
                <c:ptCount val="1"/>
                <c:pt idx="0">
                  <c:v>Sekundärer Sektor (B-F)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Abb!$C$3:$T$4</c:f>
              <c:multiLvlStrCache>
                <c:ptCount val="18"/>
                <c:lvl>
                  <c:pt idx="0">
                    <c:v>2000</c:v>
                  </c:pt>
                  <c:pt idx="1">
                    <c:v>2019</c:v>
                  </c:pt>
                  <c:pt idx="2">
                    <c:v>2000</c:v>
                  </c:pt>
                  <c:pt idx="3">
                    <c:v>2019</c:v>
                  </c:pt>
                  <c:pt idx="4">
                    <c:v>2000</c:v>
                  </c:pt>
                  <c:pt idx="5">
                    <c:v>2019</c:v>
                  </c:pt>
                  <c:pt idx="6">
                    <c:v>2000</c:v>
                  </c:pt>
                  <c:pt idx="7">
                    <c:v>2019</c:v>
                  </c:pt>
                  <c:pt idx="8">
                    <c:v>2000</c:v>
                  </c:pt>
                  <c:pt idx="9">
                    <c:v>2019</c:v>
                  </c:pt>
                  <c:pt idx="10">
                    <c:v>2000</c:v>
                  </c:pt>
                  <c:pt idx="11">
                    <c:v>2019</c:v>
                  </c:pt>
                  <c:pt idx="12">
                    <c:v>2000</c:v>
                  </c:pt>
                  <c:pt idx="13">
                    <c:v>2019</c:v>
                  </c:pt>
                  <c:pt idx="14">
                    <c:v>2000</c:v>
                  </c:pt>
                  <c:pt idx="15">
                    <c:v>2019</c:v>
                  </c:pt>
                  <c:pt idx="16">
                    <c:v>2000</c:v>
                  </c:pt>
                  <c:pt idx="17">
                    <c:v>2019</c:v>
                  </c:pt>
                </c:lvl>
                <c:lvl>
                  <c:pt idx="0">
                    <c:v>B</c:v>
                  </c:pt>
                  <c:pt idx="2">
                    <c:v>K</c:v>
                  </c:pt>
                  <c:pt idx="4">
                    <c:v>N</c:v>
                  </c:pt>
                  <c:pt idx="6">
                    <c:v>O</c:v>
                  </c:pt>
                  <c:pt idx="8">
                    <c:v>S</c:v>
                  </c:pt>
                  <c:pt idx="10">
                    <c:v>St</c:v>
                  </c:pt>
                  <c:pt idx="12">
                    <c:v>T</c:v>
                  </c:pt>
                  <c:pt idx="14">
                    <c:v>V</c:v>
                  </c:pt>
                  <c:pt idx="16">
                    <c:v>W</c:v>
                  </c:pt>
                </c:lvl>
              </c:multiLvlStrCache>
            </c:multiLvlStrRef>
          </c:cat>
          <c:val>
            <c:numRef>
              <c:f>Abb!$C$6:$T$6</c:f>
              <c:numCache>
                <c:formatCode>#,##0</c:formatCode>
                <c:ptCount val="18"/>
                <c:pt idx="0">
                  <c:v>1331</c:v>
                </c:pt>
                <c:pt idx="1">
                  <c:v>2360</c:v>
                </c:pt>
                <c:pt idx="2">
                  <c:v>3641</c:v>
                </c:pt>
                <c:pt idx="3">
                  <c:v>6592</c:v>
                </c:pt>
                <c:pt idx="4">
                  <c:v>11026</c:v>
                </c:pt>
                <c:pt idx="5">
                  <c:v>16957</c:v>
                </c:pt>
                <c:pt idx="6">
                  <c:v>13277</c:v>
                </c:pt>
                <c:pt idx="7">
                  <c:v>24387</c:v>
                </c:pt>
                <c:pt idx="8">
                  <c:v>3897</c:v>
                </c:pt>
                <c:pt idx="9">
                  <c:v>6574</c:v>
                </c:pt>
                <c:pt idx="10">
                  <c:v>8876</c:v>
                </c:pt>
                <c:pt idx="11">
                  <c:v>15950</c:v>
                </c:pt>
                <c:pt idx="12">
                  <c:v>4788</c:v>
                </c:pt>
                <c:pt idx="13">
                  <c:v>9364</c:v>
                </c:pt>
                <c:pt idx="14">
                  <c:v>3354</c:v>
                </c:pt>
                <c:pt idx="15">
                  <c:v>6627</c:v>
                </c:pt>
                <c:pt idx="16">
                  <c:v>10228</c:v>
                </c:pt>
                <c:pt idx="17">
                  <c:v>12665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B5F-4C04-B5BC-A50C40C6590D}"/>
            </c:ext>
          </c:extLst>
        </c:ser>
        <c:ser>
          <c:idx val="2"/>
          <c:order val="2"/>
          <c:tx>
            <c:strRef>
              <c:f>Abb!$B$7</c:f>
              <c:strCache>
                <c:ptCount val="1"/>
                <c:pt idx="0">
                  <c:v>Tertiärer Sektor (G-T)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Abb!$C$3:$T$4</c:f>
              <c:multiLvlStrCache>
                <c:ptCount val="18"/>
                <c:lvl>
                  <c:pt idx="0">
                    <c:v>2000</c:v>
                  </c:pt>
                  <c:pt idx="1">
                    <c:v>2019</c:v>
                  </c:pt>
                  <c:pt idx="2">
                    <c:v>2000</c:v>
                  </c:pt>
                  <c:pt idx="3">
                    <c:v>2019</c:v>
                  </c:pt>
                  <c:pt idx="4">
                    <c:v>2000</c:v>
                  </c:pt>
                  <c:pt idx="5">
                    <c:v>2019</c:v>
                  </c:pt>
                  <c:pt idx="6">
                    <c:v>2000</c:v>
                  </c:pt>
                  <c:pt idx="7">
                    <c:v>2019</c:v>
                  </c:pt>
                  <c:pt idx="8">
                    <c:v>2000</c:v>
                  </c:pt>
                  <c:pt idx="9">
                    <c:v>2019</c:v>
                  </c:pt>
                  <c:pt idx="10">
                    <c:v>2000</c:v>
                  </c:pt>
                  <c:pt idx="11">
                    <c:v>2019</c:v>
                  </c:pt>
                  <c:pt idx="12">
                    <c:v>2000</c:v>
                  </c:pt>
                  <c:pt idx="13">
                    <c:v>2019</c:v>
                  </c:pt>
                  <c:pt idx="14">
                    <c:v>2000</c:v>
                  </c:pt>
                  <c:pt idx="15">
                    <c:v>2019</c:v>
                  </c:pt>
                  <c:pt idx="16">
                    <c:v>2000</c:v>
                  </c:pt>
                  <c:pt idx="17">
                    <c:v>2019</c:v>
                  </c:pt>
                </c:lvl>
                <c:lvl>
                  <c:pt idx="0">
                    <c:v>B</c:v>
                  </c:pt>
                  <c:pt idx="2">
                    <c:v>K</c:v>
                  </c:pt>
                  <c:pt idx="4">
                    <c:v>N</c:v>
                  </c:pt>
                  <c:pt idx="6">
                    <c:v>O</c:v>
                  </c:pt>
                  <c:pt idx="8">
                    <c:v>S</c:v>
                  </c:pt>
                  <c:pt idx="10">
                    <c:v>St</c:v>
                  </c:pt>
                  <c:pt idx="12">
                    <c:v>T</c:v>
                  </c:pt>
                  <c:pt idx="14">
                    <c:v>V</c:v>
                  </c:pt>
                  <c:pt idx="16">
                    <c:v>W</c:v>
                  </c:pt>
                </c:lvl>
              </c:multiLvlStrCache>
            </c:multiLvlStrRef>
          </c:cat>
          <c:val>
            <c:numRef>
              <c:f>Abb!$C$7:$T$7</c:f>
              <c:numCache>
                <c:formatCode>#,##0</c:formatCode>
                <c:ptCount val="18"/>
                <c:pt idx="0">
                  <c:v>2731</c:v>
                </c:pt>
                <c:pt idx="1">
                  <c:v>5653</c:v>
                </c:pt>
                <c:pt idx="2">
                  <c:v>7123</c:v>
                </c:pt>
                <c:pt idx="3">
                  <c:v>12337</c:v>
                </c:pt>
                <c:pt idx="4">
                  <c:v>17756</c:v>
                </c:pt>
                <c:pt idx="5">
                  <c:v>36872</c:v>
                </c:pt>
                <c:pt idx="6">
                  <c:v>17404</c:v>
                </c:pt>
                <c:pt idx="7">
                  <c:v>35772</c:v>
                </c:pt>
                <c:pt idx="8">
                  <c:v>9543</c:v>
                </c:pt>
                <c:pt idx="9">
                  <c:v>19896</c:v>
                </c:pt>
                <c:pt idx="10">
                  <c:v>14675</c:v>
                </c:pt>
                <c:pt idx="11">
                  <c:v>28582</c:v>
                </c:pt>
                <c:pt idx="12">
                  <c:v>11064</c:v>
                </c:pt>
                <c:pt idx="13">
                  <c:v>22932</c:v>
                </c:pt>
                <c:pt idx="14">
                  <c:v>5101</c:v>
                </c:pt>
                <c:pt idx="15">
                  <c:v>10414</c:v>
                </c:pt>
                <c:pt idx="16">
                  <c:v>41197</c:v>
                </c:pt>
                <c:pt idx="17">
                  <c:v>76985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B5F-4C04-B5BC-A50C40C659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077968"/>
        <c:axId val="426071984"/>
      </c:barChart>
      <c:catAx>
        <c:axId val="42607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426071984"/>
        <c:crosses val="autoZero"/>
        <c:auto val="1"/>
        <c:lblAlgn val="ctr"/>
        <c:lblOffset val="100"/>
        <c:noMultiLvlLbl val="0"/>
      </c:catAx>
      <c:valAx>
        <c:axId val="426071984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r>
                  <a:rPr lang="en-US"/>
                  <a:t>Mio. €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 panose="020B0502020202020204" pitchFamily="34" charset="0"/>
                  <a:ea typeface="+mn-ea"/>
                  <a:cs typeface="+mn-cs"/>
                </a:defRPr>
              </a:pPr>
              <a:endParaRPr lang="de-DE"/>
            </a:p>
          </c:txPr>
        </c:title>
        <c:numFmt formatCode="#,##0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de-DE"/>
          </a:p>
        </c:txPr>
        <c:crossAx val="42607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801767775942442"/>
          <c:y val="9.1717945494000114E-2"/>
          <c:w val="0.74999850437689697"/>
          <c:h val="0.110229305028796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 b="1">
          <a:latin typeface="Century Gothic" panose="020B0502020202020204" pitchFamily="34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'Abb 2018 %'!$B$39</c:f>
              <c:strCache>
                <c:ptCount val="1"/>
                <c:pt idx="0">
                  <c:v>ländlich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'Abb 2018 %'!$A$40:$A$67</c:f>
              <c:strCache>
                <c:ptCount val="28"/>
                <c:pt idx="0">
                  <c:v>IE</c:v>
                </c:pt>
                <c:pt idx="1">
                  <c:v>SI</c:v>
                </c:pt>
                <c:pt idx="2">
                  <c:v>RO</c:v>
                </c:pt>
                <c:pt idx="3">
                  <c:v>AT</c:v>
                </c:pt>
                <c:pt idx="4">
                  <c:v>FI</c:v>
                </c:pt>
                <c:pt idx="5">
                  <c:v>HR</c:v>
                </c:pt>
                <c:pt idx="6">
                  <c:v>SK</c:v>
                </c:pt>
                <c:pt idx="7">
                  <c:v>EE</c:v>
                </c:pt>
                <c:pt idx="8">
                  <c:v>PT</c:v>
                </c:pt>
                <c:pt idx="9">
                  <c:v>PL</c:v>
                </c:pt>
                <c:pt idx="10">
                  <c:v>EL</c:v>
                </c:pt>
                <c:pt idx="11">
                  <c:v>DK</c:v>
                </c:pt>
                <c:pt idx="12">
                  <c:v>FR</c:v>
                </c:pt>
                <c:pt idx="13">
                  <c:v>CZ</c:v>
                </c:pt>
                <c:pt idx="14">
                  <c:v>EU-27</c:v>
                </c:pt>
                <c:pt idx="15">
                  <c:v>LV</c:v>
                </c:pt>
                <c:pt idx="16">
                  <c:v>DE</c:v>
                </c:pt>
                <c:pt idx="17">
                  <c:v>HU</c:v>
                </c:pt>
                <c:pt idx="18">
                  <c:v>IT</c:v>
                </c:pt>
                <c:pt idx="19">
                  <c:v>BG</c:v>
                </c:pt>
                <c:pt idx="20">
                  <c:v>SE</c:v>
                </c:pt>
                <c:pt idx="21">
                  <c:v>BE</c:v>
                </c:pt>
                <c:pt idx="22">
                  <c:v>LT</c:v>
                </c:pt>
                <c:pt idx="23">
                  <c:v>ES</c:v>
                </c:pt>
                <c:pt idx="24">
                  <c:v>NL</c:v>
                </c:pt>
                <c:pt idx="25">
                  <c:v>CY</c:v>
                </c:pt>
                <c:pt idx="26">
                  <c:v>LU</c:v>
                </c:pt>
                <c:pt idx="27">
                  <c:v>MT</c:v>
                </c:pt>
              </c:strCache>
            </c:strRef>
          </c:cat>
          <c:val>
            <c:numRef>
              <c:f>'Abb 2018 %'!$B$40:$B$67</c:f>
              <c:numCache>
                <c:formatCode>#,##0</c:formatCode>
                <c:ptCount val="28"/>
                <c:pt idx="0">
                  <c:v>51.302900650300145</c:v>
                </c:pt>
                <c:pt idx="1">
                  <c:v>48.479587560525857</c:v>
                </c:pt>
                <c:pt idx="2">
                  <c:v>37.368160156694088</c:v>
                </c:pt>
                <c:pt idx="3">
                  <c:v>33.862850272551178</c:v>
                </c:pt>
                <c:pt idx="4">
                  <c:v>33.531832530022363</c:v>
                </c:pt>
                <c:pt idx="5">
                  <c:v>33.260482036650522</c:v>
                </c:pt>
                <c:pt idx="6">
                  <c:v>29.478241064573279</c:v>
                </c:pt>
                <c:pt idx="7">
                  <c:v>28.858025375244285</c:v>
                </c:pt>
                <c:pt idx="8">
                  <c:v>26.086232561509981</c:v>
                </c:pt>
                <c:pt idx="9">
                  <c:v>25.94397877902782</c:v>
                </c:pt>
                <c:pt idx="10">
                  <c:v>25.344513771371265</c:v>
                </c:pt>
                <c:pt idx="11">
                  <c:v>22.95572840601676</c:v>
                </c:pt>
                <c:pt idx="12">
                  <c:v>20.691963949508494</c:v>
                </c:pt>
                <c:pt idx="13">
                  <c:v>17.490471452657346</c:v>
                </c:pt>
                <c:pt idx="14">
                  <c:v>13.327205012405557</c:v>
                </c:pt>
                <c:pt idx="15">
                  <c:v>13.1602333300127</c:v>
                </c:pt>
                <c:pt idx="16">
                  <c:v>12.756189018558251</c:v>
                </c:pt>
                <c:pt idx="17">
                  <c:v>12.179029064361945</c:v>
                </c:pt>
                <c:pt idx="18">
                  <c:v>9.0594273684268813</c:v>
                </c:pt>
                <c:pt idx="19">
                  <c:v>8.8320261080435785</c:v>
                </c:pt>
                <c:pt idx="20">
                  <c:v>7.481680348897239</c:v>
                </c:pt>
                <c:pt idx="21">
                  <c:v>5.0983858428047819</c:v>
                </c:pt>
                <c:pt idx="22">
                  <c:v>4.8313123410913361</c:v>
                </c:pt>
                <c:pt idx="23">
                  <c:v>2.9492140867397767</c:v>
                </c:pt>
                <c:pt idx="24">
                  <c:v>0.55801879505478402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65-41C6-9DB3-218C81AB9FFC}"/>
            </c:ext>
          </c:extLst>
        </c:ser>
        <c:ser>
          <c:idx val="1"/>
          <c:order val="1"/>
          <c:tx>
            <c:strRef>
              <c:f>'Abb 2018 %'!$C$39</c:f>
              <c:strCache>
                <c:ptCount val="1"/>
                <c:pt idx="0">
                  <c:v>integriert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'Abb 2018 %'!$A$40:$A$67</c:f>
              <c:strCache>
                <c:ptCount val="28"/>
                <c:pt idx="0">
                  <c:v>IE</c:v>
                </c:pt>
                <c:pt idx="1">
                  <c:v>SI</c:v>
                </c:pt>
                <c:pt idx="2">
                  <c:v>RO</c:v>
                </c:pt>
                <c:pt idx="3">
                  <c:v>AT</c:v>
                </c:pt>
                <c:pt idx="4">
                  <c:v>FI</c:v>
                </c:pt>
                <c:pt idx="5">
                  <c:v>HR</c:v>
                </c:pt>
                <c:pt idx="6">
                  <c:v>SK</c:v>
                </c:pt>
                <c:pt idx="7">
                  <c:v>EE</c:v>
                </c:pt>
                <c:pt idx="8">
                  <c:v>PT</c:v>
                </c:pt>
                <c:pt idx="9">
                  <c:v>PL</c:v>
                </c:pt>
                <c:pt idx="10">
                  <c:v>EL</c:v>
                </c:pt>
                <c:pt idx="11">
                  <c:v>DK</c:v>
                </c:pt>
                <c:pt idx="12">
                  <c:v>FR</c:v>
                </c:pt>
                <c:pt idx="13">
                  <c:v>CZ</c:v>
                </c:pt>
                <c:pt idx="14">
                  <c:v>EU-27</c:v>
                </c:pt>
                <c:pt idx="15">
                  <c:v>LV</c:v>
                </c:pt>
                <c:pt idx="16">
                  <c:v>DE</c:v>
                </c:pt>
                <c:pt idx="17">
                  <c:v>HU</c:v>
                </c:pt>
                <c:pt idx="18">
                  <c:v>IT</c:v>
                </c:pt>
                <c:pt idx="19">
                  <c:v>BG</c:v>
                </c:pt>
                <c:pt idx="20">
                  <c:v>SE</c:v>
                </c:pt>
                <c:pt idx="21">
                  <c:v>BE</c:v>
                </c:pt>
                <c:pt idx="22">
                  <c:v>LT</c:v>
                </c:pt>
                <c:pt idx="23">
                  <c:v>ES</c:v>
                </c:pt>
                <c:pt idx="24">
                  <c:v>NL</c:v>
                </c:pt>
                <c:pt idx="25">
                  <c:v>CY</c:v>
                </c:pt>
                <c:pt idx="26">
                  <c:v>LU</c:v>
                </c:pt>
                <c:pt idx="27">
                  <c:v>MT</c:v>
                </c:pt>
              </c:strCache>
            </c:strRef>
          </c:cat>
          <c:val>
            <c:numRef>
              <c:f>'Abb 2018 %'!$C$40:$C$67</c:f>
              <c:numCache>
                <c:formatCode>#,##0</c:formatCode>
                <c:ptCount val="28"/>
                <c:pt idx="0">
                  <c:v>8.8516660131650777</c:v>
                </c:pt>
                <c:pt idx="1">
                  <c:v>51.52041243947415</c:v>
                </c:pt>
                <c:pt idx="2">
                  <c:v>35.571078409755046</c:v>
                </c:pt>
                <c:pt idx="3">
                  <c:v>30.933469633123174</c:v>
                </c:pt>
                <c:pt idx="4">
                  <c:v>27.199428928578477</c:v>
                </c:pt>
                <c:pt idx="5">
                  <c:v>32.463427946319598</c:v>
                </c:pt>
                <c:pt idx="6">
                  <c:v>41.875624011041062</c:v>
                </c:pt>
                <c:pt idx="7">
                  <c:v>6.229476231204548</c:v>
                </c:pt>
                <c:pt idx="8">
                  <c:v>19.461720845428847</c:v>
                </c:pt>
                <c:pt idx="9">
                  <c:v>34.01772074423171</c:v>
                </c:pt>
                <c:pt idx="10">
                  <c:v>18.074190581845905</c:v>
                </c:pt>
                <c:pt idx="11">
                  <c:v>41.779466016074792</c:v>
                </c:pt>
                <c:pt idx="12">
                  <c:v>30.39133299188309</c:v>
                </c:pt>
                <c:pt idx="13">
                  <c:v>43.830065681320605</c:v>
                </c:pt>
                <c:pt idx="14">
                  <c:v>31.509233967257732</c:v>
                </c:pt>
                <c:pt idx="15">
                  <c:v>30.444301077309145</c:v>
                </c:pt>
                <c:pt idx="16">
                  <c:v>35.845028090621952</c:v>
                </c:pt>
                <c:pt idx="17">
                  <c:v>51.4951990148896</c:v>
                </c:pt>
                <c:pt idx="18">
                  <c:v>40.981028498309307</c:v>
                </c:pt>
                <c:pt idx="19">
                  <c:v>50.725036095538137</c:v>
                </c:pt>
                <c:pt idx="20">
                  <c:v>44.250581478616851</c:v>
                </c:pt>
                <c:pt idx="21">
                  <c:v>34.931748079242574</c:v>
                </c:pt>
                <c:pt idx="22">
                  <c:v>53.528994719342862</c:v>
                </c:pt>
                <c:pt idx="23">
                  <c:v>30.355783829395822</c:v>
                </c:pt>
                <c:pt idx="24">
                  <c:v>20.813595734512994</c:v>
                </c:pt>
                <c:pt idx="25">
                  <c:v>100</c:v>
                </c:pt>
                <c:pt idx="26">
                  <c:v>100</c:v>
                </c:pt>
                <c:pt idx="2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65-41C6-9DB3-218C81AB9FFC}"/>
            </c:ext>
          </c:extLst>
        </c:ser>
        <c:ser>
          <c:idx val="2"/>
          <c:order val="2"/>
          <c:tx>
            <c:strRef>
              <c:f>'Abb 2018 %'!$D$39</c:f>
              <c:strCache>
                <c:ptCount val="1"/>
                <c:pt idx="0">
                  <c:v>städtisch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'Abb 2018 %'!$A$40:$A$67</c:f>
              <c:strCache>
                <c:ptCount val="28"/>
                <c:pt idx="0">
                  <c:v>IE</c:v>
                </c:pt>
                <c:pt idx="1">
                  <c:v>SI</c:v>
                </c:pt>
                <c:pt idx="2">
                  <c:v>RO</c:v>
                </c:pt>
                <c:pt idx="3">
                  <c:v>AT</c:v>
                </c:pt>
                <c:pt idx="4">
                  <c:v>FI</c:v>
                </c:pt>
                <c:pt idx="5">
                  <c:v>HR</c:v>
                </c:pt>
                <c:pt idx="6">
                  <c:v>SK</c:v>
                </c:pt>
                <c:pt idx="7">
                  <c:v>EE</c:v>
                </c:pt>
                <c:pt idx="8">
                  <c:v>PT</c:v>
                </c:pt>
                <c:pt idx="9">
                  <c:v>PL</c:v>
                </c:pt>
                <c:pt idx="10">
                  <c:v>EL</c:v>
                </c:pt>
                <c:pt idx="11">
                  <c:v>DK</c:v>
                </c:pt>
                <c:pt idx="12">
                  <c:v>FR</c:v>
                </c:pt>
                <c:pt idx="13">
                  <c:v>CZ</c:v>
                </c:pt>
                <c:pt idx="14">
                  <c:v>EU-27</c:v>
                </c:pt>
                <c:pt idx="15">
                  <c:v>LV</c:v>
                </c:pt>
                <c:pt idx="16">
                  <c:v>DE</c:v>
                </c:pt>
                <c:pt idx="17">
                  <c:v>HU</c:v>
                </c:pt>
                <c:pt idx="18">
                  <c:v>IT</c:v>
                </c:pt>
                <c:pt idx="19">
                  <c:v>BG</c:v>
                </c:pt>
                <c:pt idx="20">
                  <c:v>SE</c:v>
                </c:pt>
                <c:pt idx="21">
                  <c:v>BE</c:v>
                </c:pt>
                <c:pt idx="22">
                  <c:v>LT</c:v>
                </c:pt>
                <c:pt idx="23">
                  <c:v>ES</c:v>
                </c:pt>
                <c:pt idx="24">
                  <c:v>NL</c:v>
                </c:pt>
                <c:pt idx="25">
                  <c:v>CY</c:v>
                </c:pt>
                <c:pt idx="26">
                  <c:v>LU</c:v>
                </c:pt>
                <c:pt idx="27">
                  <c:v>MT</c:v>
                </c:pt>
              </c:strCache>
            </c:strRef>
          </c:cat>
          <c:val>
            <c:numRef>
              <c:f>'Abb 2018 %'!$D$40:$D$67</c:f>
              <c:numCache>
                <c:formatCode>#,##0</c:formatCode>
                <c:ptCount val="28"/>
                <c:pt idx="0">
                  <c:v>39.845433336534775</c:v>
                </c:pt>
                <c:pt idx="1">
                  <c:v>0</c:v>
                </c:pt>
                <c:pt idx="2">
                  <c:v>27.060761433550873</c:v>
                </c:pt>
                <c:pt idx="3">
                  <c:v>35.203680094325648</c:v>
                </c:pt>
                <c:pt idx="4">
                  <c:v>39.268738541399159</c:v>
                </c:pt>
                <c:pt idx="5">
                  <c:v>34.276090017029865</c:v>
                </c:pt>
                <c:pt idx="6">
                  <c:v>28.646134924385663</c:v>
                </c:pt>
                <c:pt idx="7">
                  <c:v>64.912498393551161</c:v>
                </c:pt>
                <c:pt idx="8">
                  <c:v>54.452046593061169</c:v>
                </c:pt>
                <c:pt idx="9">
                  <c:v>40.03830047674046</c:v>
                </c:pt>
                <c:pt idx="10">
                  <c:v>56.581295646782813</c:v>
                </c:pt>
                <c:pt idx="11">
                  <c:v>35.26480557790844</c:v>
                </c:pt>
                <c:pt idx="12">
                  <c:v>48.916703058608419</c:v>
                </c:pt>
                <c:pt idx="13">
                  <c:v>38.679462866022057</c:v>
                </c:pt>
                <c:pt idx="14">
                  <c:v>55.163561020336708</c:v>
                </c:pt>
                <c:pt idx="15">
                  <c:v>56.395465592678164</c:v>
                </c:pt>
                <c:pt idx="16">
                  <c:v>51.398782890819795</c:v>
                </c:pt>
                <c:pt idx="17">
                  <c:v>36.325771920748458</c:v>
                </c:pt>
                <c:pt idx="18">
                  <c:v>49.959544133263819</c:v>
                </c:pt>
                <c:pt idx="19">
                  <c:v>40.442937796418285</c:v>
                </c:pt>
                <c:pt idx="20">
                  <c:v>48.267738172485906</c:v>
                </c:pt>
                <c:pt idx="21">
                  <c:v>59.969866077952645</c:v>
                </c:pt>
                <c:pt idx="22">
                  <c:v>41.639692939565812</c:v>
                </c:pt>
                <c:pt idx="23">
                  <c:v>66.695002083864395</c:v>
                </c:pt>
                <c:pt idx="24">
                  <c:v>78.628385470432221</c:v>
                </c:pt>
                <c:pt idx="25">
                  <c:v>0</c:v>
                </c:pt>
                <c:pt idx="26">
                  <c:v>0</c:v>
                </c:pt>
                <c:pt idx="2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65-41C6-9DB3-218C81AB9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073072"/>
        <c:axId val="426074160"/>
      </c:barChart>
      <c:catAx>
        <c:axId val="42607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de-DE"/>
          </a:p>
        </c:txPr>
        <c:crossAx val="426074160"/>
        <c:crosses val="autoZero"/>
        <c:auto val="1"/>
        <c:lblAlgn val="ctr"/>
        <c:lblOffset val="100"/>
        <c:noMultiLvlLbl val="0"/>
      </c:catAx>
      <c:valAx>
        <c:axId val="426074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de-DE"/>
          </a:p>
        </c:txPr>
        <c:crossAx val="426073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ahnschrift SemiBold" panose="020B0502040204020203" pitchFamily="34" charset="0"/>
        </a:defRPr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'Abb 2018 %'!$B$39</c:f>
              <c:strCache>
                <c:ptCount val="1"/>
                <c:pt idx="0">
                  <c:v>ländlich</c:v>
                </c:pt>
              </c:strCache>
            </c:strRef>
          </c:tx>
          <c:spPr>
            <a:solidFill>
              <a:srgbClr val="70AD47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strRef>
              <c:f>'Abb 2018 %'!$A$40:$A$67</c:f>
              <c:strCache>
                <c:ptCount val="28"/>
                <c:pt idx="0">
                  <c:v>IE</c:v>
                </c:pt>
                <c:pt idx="1">
                  <c:v>SI</c:v>
                </c:pt>
                <c:pt idx="2">
                  <c:v>RO</c:v>
                </c:pt>
                <c:pt idx="3">
                  <c:v>AT</c:v>
                </c:pt>
                <c:pt idx="4">
                  <c:v>FI</c:v>
                </c:pt>
                <c:pt idx="5">
                  <c:v>HR</c:v>
                </c:pt>
                <c:pt idx="6">
                  <c:v>SK</c:v>
                </c:pt>
                <c:pt idx="7">
                  <c:v>EE</c:v>
                </c:pt>
                <c:pt idx="8">
                  <c:v>PT</c:v>
                </c:pt>
                <c:pt idx="9">
                  <c:v>PL</c:v>
                </c:pt>
                <c:pt idx="10">
                  <c:v>EL</c:v>
                </c:pt>
                <c:pt idx="11">
                  <c:v>DK</c:v>
                </c:pt>
                <c:pt idx="12">
                  <c:v>FR</c:v>
                </c:pt>
                <c:pt idx="13">
                  <c:v>CZ</c:v>
                </c:pt>
                <c:pt idx="14">
                  <c:v>EU-27</c:v>
                </c:pt>
                <c:pt idx="15">
                  <c:v>LV</c:v>
                </c:pt>
                <c:pt idx="16">
                  <c:v>DE</c:v>
                </c:pt>
                <c:pt idx="17">
                  <c:v>HU</c:v>
                </c:pt>
                <c:pt idx="18">
                  <c:v>IT</c:v>
                </c:pt>
                <c:pt idx="19">
                  <c:v>BG</c:v>
                </c:pt>
                <c:pt idx="20">
                  <c:v>SE</c:v>
                </c:pt>
                <c:pt idx="21">
                  <c:v>BE</c:v>
                </c:pt>
                <c:pt idx="22">
                  <c:v>LT</c:v>
                </c:pt>
                <c:pt idx="23">
                  <c:v>ES</c:v>
                </c:pt>
                <c:pt idx="24">
                  <c:v>NL</c:v>
                </c:pt>
                <c:pt idx="25">
                  <c:v>CY</c:v>
                </c:pt>
                <c:pt idx="26">
                  <c:v>LU</c:v>
                </c:pt>
                <c:pt idx="27">
                  <c:v>MT</c:v>
                </c:pt>
              </c:strCache>
            </c:strRef>
          </c:cat>
          <c:val>
            <c:numRef>
              <c:f>'Abb 2018 %'!$B$40:$B$67</c:f>
              <c:numCache>
                <c:formatCode>#,##0</c:formatCode>
                <c:ptCount val="28"/>
                <c:pt idx="0">
                  <c:v>51.302900650300145</c:v>
                </c:pt>
                <c:pt idx="1">
                  <c:v>48.479587560525857</c:v>
                </c:pt>
                <c:pt idx="2">
                  <c:v>37.368160156694088</c:v>
                </c:pt>
                <c:pt idx="3">
                  <c:v>33.862850272551178</c:v>
                </c:pt>
                <c:pt idx="4">
                  <c:v>33.531832530022363</c:v>
                </c:pt>
                <c:pt idx="5">
                  <c:v>33.260482036650522</c:v>
                </c:pt>
                <c:pt idx="6">
                  <c:v>29.478241064573279</c:v>
                </c:pt>
                <c:pt idx="7">
                  <c:v>28.858025375244285</c:v>
                </c:pt>
                <c:pt idx="8">
                  <c:v>26.086232561509981</c:v>
                </c:pt>
                <c:pt idx="9">
                  <c:v>25.94397877902782</c:v>
                </c:pt>
                <c:pt idx="10">
                  <c:v>25.344513771371265</c:v>
                </c:pt>
                <c:pt idx="11">
                  <c:v>22.95572840601676</c:v>
                </c:pt>
                <c:pt idx="12">
                  <c:v>20.691963949508494</c:v>
                </c:pt>
                <c:pt idx="13">
                  <c:v>17.490471452657346</c:v>
                </c:pt>
                <c:pt idx="14">
                  <c:v>13.327205012405557</c:v>
                </c:pt>
                <c:pt idx="15">
                  <c:v>13.1602333300127</c:v>
                </c:pt>
                <c:pt idx="16">
                  <c:v>12.756189018558251</c:v>
                </c:pt>
                <c:pt idx="17">
                  <c:v>12.179029064361945</c:v>
                </c:pt>
                <c:pt idx="18">
                  <c:v>9.0594273684268813</c:v>
                </c:pt>
                <c:pt idx="19">
                  <c:v>8.8320261080435785</c:v>
                </c:pt>
                <c:pt idx="20">
                  <c:v>7.481680348897239</c:v>
                </c:pt>
                <c:pt idx="21">
                  <c:v>5.0983858428047819</c:v>
                </c:pt>
                <c:pt idx="22">
                  <c:v>4.8313123410913361</c:v>
                </c:pt>
                <c:pt idx="23">
                  <c:v>2.9492140867397767</c:v>
                </c:pt>
                <c:pt idx="24">
                  <c:v>0.55801879505478402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65-41C6-9DB3-218C81AB9FFC}"/>
            </c:ext>
          </c:extLst>
        </c:ser>
        <c:ser>
          <c:idx val="1"/>
          <c:order val="1"/>
          <c:tx>
            <c:strRef>
              <c:f>'Abb 2018 %'!$C$39</c:f>
              <c:strCache>
                <c:ptCount val="1"/>
                <c:pt idx="0">
                  <c:v>integriert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'Abb 2018 %'!$A$40:$A$67</c:f>
              <c:strCache>
                <c:ptCount val="28"/>
                <c:pt idx="0">
                  <c:v>IE</c:v>
                </c:pt>
                <c:pt idx="1">
                  <c:v>SI</c:v>
                </c:pt>
                <c:pt idx="2">
                  <c:v>RO</c:v>
                </c:pt>
                <c:pt idx="3">
                  <c:v>AT</c:v>
                </c:pt>
                <c:pt idx="4">
                  <c:v>FI</c:v>
                </c:pt>
                <c:pt idx="5">
                  <c:v>HR</c:v>
                </c:pt>
                <c:pt idx="6">
                  <c:v>SK</c:v>
                </c:pt>
                <c:pt idx="7">
                  <c:v>EE</c:v>
                </c:pt>
                <c:pt idx="8">
                  <c:v>PT</c:v>
                </c:pt>
                <c:pt idx="9">
                  <c:v>PL</c:v>
                </c:pt>
                <c:pt idx="10">
                  <c:v>EL</c:v>
                </c:pt>
                <c:pt idx="11">
                  <c:v>DK</c:v>
                </c:pt>
                <c:pt idx="12">
                  <c:v>FR</c:v>
                </c:pt>
                <c:pt idx="13">
                  <c:v>CZ</c:v>
                </c:pt>
                <c:pt idx="14">
                  <c:v>EU-27</c:v>
                </c:pt>
                <c:pt idx="15">
                  <c:v>LV</c:v>
                </c:pt>
                <c:pt idx="16">
                  <c:v>DE</c:v>
                </c:pt>
                <c:pt idx="17">
                  <c:v>HU</c:v>
                </c:pt>
                <c:pt idx="18">
                  <c:v>IT</c:v>
                </c:pt>
                <c:pt idx="19">
                  <c:v>BG</c:v>
                </c:pt>
                <c:pt idx="20">
                  <c:v>SE</c:v>
                </c:pt>
                <c:pt idx="21">
                  <c:v>BE</c:v>
                </c:pt>
                <c:pt idx="22">
                  <c:v>LT</c:v>
                </c:pt>
                <c:pt idx="23">
                  <c:v>ES</c:v>
                </c:pt>
                <c:pt idx="24">
                  <c:v>NL</c:v>
                </c:pt>
                <c:pt idx="25">
                  <c:v>CY</c:v>
                </c:pt>
                <c:pt idx="26">
                  <c:v>LU</c:v>
                </c:pt>
                <c:pt idx="27">
                  <c:v>MT</c:v>
                </c:pt>
              </c:strCache>
            </c:strRef>
          </c:cat>
          <c:val>
            <c:numRef>
              <c:f>'Abb 2018 %'!$C$40:$C$67</c:f>
              <c:numCache>
                <c:formatCode>#,##0</c:formatCode>
                <c:ptCount val="28"/>
                <c:pt idx="0">
                  <c:v>8.8516660131650777</c:v>
                </c:pt>
                <c:pt idx="1">
                  <c:v>51.52041243947415</c:v>
                </c:pt>
                <c:pt idx="2">
                  <c:v>35.571078409755046</c:v>
                </c:pt>
                <c:pt idx="3">
                  <c:v>30.933469633123174</c:v>
                </c:pt>
                <c:pt idx="4">
                  <c:v>27.199428928578477</c:v>
                </c:pt>
                <c:pt idx="5">
                  <c:v>32.463427946319598</c:v>
                </c:pt>
                <c:pt idx="6">
                  <c:v>41.875624011041062</c:v>
                </c:pt>
                <c:pt idx="7">
                  <c:v>6.229476231204548</c:v>
                </c:pt>
                <c:pt idx="8">
                  <c:v>19.461720845428847</c:v>
                </c:pt>
                <c:pt idx="9">
                  <c:v>34.01772074423171</c:v>
                </c:pt>
                <c:pt idx="10">
                  <c:v>18.074190581845905</c:v>
                </c:pt>
                <c:pt idx="11">
                  <c:v>41.779466016074792</c:v>
                </c:pt>
                <c:pt idx="12">
                  <c:v>30.39133299188309</c:v>
                </c:pt>
                <c:pt idx="13">
                  <c:v>43.830065681320605</c:v>
                </c:pt>
                <c:pt idx="14">
                  <c:v>31.509233967257732</c:v>
                </c:pt>
                <c:pt idx="15">
                  <c:v>30.444301077309145</c:v>
                </c:pt>
                <c:pt idx="16">
                  <c:v>35.845028090621952</c:v>
                </c:pt>
                <c:pt idx="17">
                  <c:v>51.4951990148896</c:v>
                </c:pt>
                <c:pt idx="18">
                  <c:v>40.981028498309307</c:v>
                </c:pt>
                <c:pt idx="19">
                  <c:v>50.725036095538137</c:v>
                </c:pt>
                <c:pt idx="20">
                  <c:v>44.250581478616851</c:v>
                </c:pt>
                <c:pt idx="21">
                  <c:v>34.931748079242574</c:v>
                </c:pt>
                <c:pt idx="22">
                  <c:v>53.528994719342862</c:v>
                </c:pt>
                <c:pt idx="23">
                  <c:v>30.355783829395822</c:v>
                </c:pt>
                <c:pt idx="24">
                  <c:v>20.813595734512994</c:v>
                </c:pt>
                <c:pt idx="25">
                  <c:v>100</c:v>
                </c:pt>
                <c:pt idx="26">
                  <c:v>100</c:v>
                </c:pt>
                <c:pt idx="27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C65-41C6-9DB3-218C81AB9FFC}"/>
            </c:ext>
          </c:extLst>
        </c:ser>
        <c:ser>
          <c:idx val="2"/>
          <c:order val="2"/>
          <c:tx>
            <c:strRef>
              <c:f>'Abb 2018 %'!$D$39</c:f>
              <c:strCache>
                <c:ptCount val="1"/>
                <c:pt idx="0">
                  <c:v>städtisch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cat>
            <c:strRef>
              <c:f>'Abb 2018 %'!$A$40:$A$67</c:f>
              <c:strCache>
                <c:ptCount val="28"/>
                <c:pt idx="0">
                  <c:v>IE</c:v>
                </c:pt>
                <c:pt idx="1">
                  <c:v>SI</c:v>
                </c:pt>
                <c:pt idx="2">
                  <c:v>RO</c:v>
                </c:pt>
                <c:pt idx="3">
                  <c:v>AT</c:v>
                </c:pt>
                <c:pt idx="4">
                  <c:v>FI</c:v>
                </c:pt>
                <c:pt idx="5">
                  <c:v>HR</c:v>
                </c:pt>
                <c:pt idx="6">
                  <c:v>SK</c:v>
                </c:pt>
                <c:pt idx="7">
                  <c:v>EE</c:v>
                </c:pt>
                <c:pt idx="8">
                  <c:v>PT</c:v>
                </c:pt>
                <c:pt idx="9">
                  <c:v>PL</c:v>
                </c:pt>
                <c:pt idx="10">
                  <c:v>EL</c:v>
                </c:pt>
                <c:pt idx="11">
                  <c:v>DK</c:v>
                </c:pt>
                <c:pt idx="12">
                  <c:v>FR</c:v>
                </c:pt>
                <c:pt idx="13">
                  <c:v>CZ</c:v>
                </c:pt>
                <c:pt idx="14">
                  <c:v>EU-27</c:v>
                </c:pt>
                <c:pt idx="15">
                  <c:v>LV</c:v>
                </c:pt>
                <c:pt idx="16">
                  <c:v>DE</c:v>
                </c:pt>
                <c:pt idx="17">
                  <c:v>HU</c:v>
                </c:pt>
                <c:pt idx="18">
                  <c:v>IT</c:v>
                </c:pt>
                <c:pt idx="19">
                  <c:v>BG</c:v>
                </c:pt>
                <c:pt idx="20">
                  <c:v>SE</c:v>
                </c:pt>
                <c:pt idx="21">
                  <c:v>BE</c:v>
                </c:pt>
                <c:pt idx="22">
                  <c:v>LT</c:v>
                </c:pt>
                <c:pt idx="23">
                  <c:v>ES</c:v>
                </c:pt>
                <c:pt idx="24">
                  <c:v>NL</c:v>
                </c:pt>
                <c:pt idx="25">
                  <c:v>CY</c:v>
                </c:pt>
                <c:pt idx="26">
                  <c:v>LU</c:v>
                </c:pt>
                <c:pt idx="27">
                  <c:v>MT</c:v>
                </c:pt>
              </c:strCache>
            </c:strRef>
          </c:cat>
          <c:val>
            <c:numRef>
              <c:f>'Abb 2018 %'!$D$40:$D$67</c:f>
              <c:numCache>
                <c:formatCode>#,##0</c:formatCode>
                <c:ptCount val="28"/>
                <c:pt idx="0">
                  <c:v>39.845433336534775</c:v>
                </c:pt>
                <c:pt idx="1">
                  <c:v>0</c:v>
                </c:pt>
                <c:pt idx="2">
                  <c:v>27.060761433550873</c:v>
                </c:pt>
                <c:pt idx="3">
                  <c:v>35.203680094325648</c:v>
                </c:pt>
                <c:pt idx="4">
                  <c:v>39.268738541399159</c:v>
                </c:pt>
                <c:pt idx="5">
                  <c:v>34.276090017029865</c:v>
                </c:pt>
                <c:pt idx="6">
                  <c:v>28.646134924385663</c:v>
                </c:pt>
                <c:pt idx="7">
                  <c:v>64.912498393551161</c:v>
                </c:pt>
                <c:pt idx="8">
                  <c:v>54.452046593061169</c:v>
                </c:pt>
                <c:pt idx="9">
                  <c:v>40.03830047674046</c:v>
                </c:pt>
                <c:pt idx="10">
                  <c:v>56.581295646782813</c:v>
                </c:pt>
                <c:pt idx="11">
                  <c:v>35.26480557790844</c:v>
                </c:pt>
                <c:pt idx="12">
                  <c:v>48.916703058608419</c:v>
                </c:pt>
                <c:pt idx="13">
                  <c:v>38.679462866022057</c:v>
                </c:pt>
                <c:pt idx="14">
                  <c:v>55.163561020336708</c:v>
                </c:pt>
                <c:pt idx="15">
                  <c:v>56.395465592678164</c:v>
                </c:pt>
                <c:pt idx="16">
                  <c:v>51.398782890819795</c:v>
                </c:pt>
                <c:pt idx="17">
                  <c:v>36.325771920748458</c:v>
                </c:pt>
                <c:pt idx="18">
                  <c:v>49.959544133263819</c:v>
                </c:pt>
                <c:pt idx="19">
                  <c:v>40.442937796418285</c:v>
                </c:pt>
                <c:pt idx="20">
                  <c:v>48.267738172485906</c:v>
                </c:pt>
                <c:pt idx="21">
                  <c:v>59.969866077952645</c:v>
                </c:pt>
                <c:pt idx="22">
                  <c:v>41.639692939565812</c:v>
                </c:pt>
                <c:pt idx="23">
                  <c:v>66.695002083864395</c:v>
                </c:pt>
                <c:pt idx="24">
                  <c:v>78.628385470432221</c:v>
                </c:pt>
                <c:pt idx="25">
                  <c:v>0</c:v>
                </c:pt>
                <c:pt idx="26">
                  <c:v>0</c:v>
                </c:pt>
                <c:pt idx="27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65-41C6-9DB3-218C81AB9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6075248"/>
        <c:axId val="424406576"/>
      </c:barChart>
      <c:catAx>
        <c:axId val="42607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de-DE"/>
          </a:p>
        </c:txPr>
        <c:crossAx val="424406576"/>
        <c:crosses val="autoZero"/>
        <c:auto val="1"/>
        <c:lblAlgn val="ctr"/>
        <c:lblOffset val="100"/>
        <c:noMultiLvlLbl val="0"/>
      </c:catAx>
      <c:valAx>
        <c:axId val="424406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  <a:ea typeface="+mn-ea"/>
                <a:cs typeface="+mn-cs"/>
              </a:defRPr>
            </a:pPr>
            <a:endParaRPr lang="de-DE"/>
          </a:p>
        </c:txPr>
        <c:crossAx val="426075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" panose="020B0502040204020203" pitchFamily="34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4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Bahnschrift SemiBold" panose="020B0502040204020203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87C0A-E3FE-42FE-ACC7-E5DADF1BEF70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CD79F-C493-437E-9477-35AF7DDAC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789515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CD79F-C493-437E-9477-35AF7DDAC21A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42587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CD79F-C493-437E-9477-35AF7DDAC21A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67986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European Commission. Communication from the Commission to the European Parliament, the Council, the European Economic and Social Committee and the Committee of the Regions. A sustainable Bioeconomy for Europe: strengthening the connection between economy, society and the environment (COM(2018) 673 final). 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2018https://eur-lex.europa.eu/legal-content/EN/TXT/?</a:t>
            </a:r>
            <a:r>
              <a:rPr lang="de-AT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uri</a:t>
            </a:r>
            <a:r>
              <a:rPr lang="de-AT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=CELEX:52018DC0673.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CD79F-C493-437E-9477-35AF7DDAC21A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81155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CD79F-C493-437E-9477-35AF7DDAC21A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06010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>
            <a:extLst>
              <a:ext uri="{FF2B5EF4-FFF2-40B4-BE49-F238E27FC236}">
                <a16:creationId xmlns:a16="http://schemas.microsoft.com/office/drawing/2014/main" xmlns="" id="{0B7BB479-CFB3-42A9-8230-12879D1315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Notizenplatzhalter 2">
            <a:extLst>
              <a:ext uri="{FF2B5EF4-FFF2-40B4-BE49-F238E27FC236}">
                <a16:creationId xmlns:a16="http://schemas.microsoft.com/office/drawing/2014/main" xmlns="" id="{3AB9E8EA-595D-43AE-BA3E-FD034C7366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altLang="de-DE">
              <a:latin typeface="Arial" panose="020B0604020202020204" pitchFamily="34" charset="0"/>
            </a:endParaRPr>
          </a:p>
        </p:txBody>
      </p:sp>
      <p:sp>
        <p:nvSpPr>
          <p:cNvPr id="10244" name="Foliennummernplatzhalter 3">
            <a:extLst>
              <a:ext uri="{FF2B5EF4-FFF2-40B4-BE49-F238E27FC236}">
                <a16:creationId xmlns:a16="http://schemas.microsoft.com/office/drawing/2014/main" xmlns="" id="{4FF90215-C318-4CE6-A30D-5A07CB7917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7BC7222-BF1E-4962-953B-757E4AF90CA0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278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oto">
            <a:extLst>
              <a:ext uri="{FF2B5EF4-FFF2-40B4-BE49-F238E27FC236}">
                <a16:creationId xmlns:a16="http://schemas.microsoft.com/office/drawing/2014/main" xmlns="" id="{8C6D8837-39BB-47AC-88A3-42E11933659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12194451" cy="6859200"/>
          </a:xfrm>
          <a:prstGeom prst="rect">
            <a:avLst/>
          </a:prstGeom>
        </p:spPr>
      </p:pic>
      <p:sp>
        <p:nvSpPr>
          <p:cNvPr id="11" name="Weißer Hintergrund">
            <a:extLst>
              <a:ext uri="{FF2B5EF4-FFF2-40B4-BE49-F238E27FC236}">
                <a16:creationId xmlns:a16="http://schemas.microsoft.com/office/drawing/2014/main" xmlns="" id="{D14D379F-C96C-4FFD-83FA-8E3D337CCB65}"/>
              </a:ext>
            </a:extLst>
          </p:cNvPr>
          <p:cNvSpPr/>
          <p:nvPr userDrawn="1"/>
        </p:nvSpPr>
        <p:spPr bwMode="white">
          <a:xfrm>
            <a:off x="-713" y="365128"/>
            <a:ext cx="8151935" cy="595947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Ort, Datum">
            <a:extLst>
              <a:ext uri="{FF2B5EF4-FFF2-40B4-BE49-F238E27FC236}">
                <a16:creationId xmlns:a16="http://schemas.microsoft.com/office/drawing/2014/main" xmlns="" id="{73D8737D-9D7D-4E7C-A483-1AF51AA9C31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06847" y="5819454"/>
            <a:ext cx="6092812" cy="193899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Ort, Datum</a:t>
            </a:r>
            <a:endParaRPr lang="de-AT" dirty="0"/>
          </a:p>
        </p:txBody>
      </p:sp>
      <p:sp>
        <p:nvSpPr>
          <p:cNvPr id="40" name="Veranstaltung">
            <a:extLst>
              <a:ext uri="{FF2B5EF4-FFF2-40B4-BE49-F238E27FC236}">
                <a16:creationId xmlns:a16="http://schemas.microsoft.com/office/drawing/2014/main" xmlns="" id="{52630400-2604-475E-9D08-D0A2323D62D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06847" y="5576072"/>
            <a:ext cx="6092812" cy="193899"/>
          </a:xfrm>
        </p:spPr>
        <p:txBody>
          <a:bodyPr anchor="b"/>
          <a:lstStyle>
            <a:lvl1pPr marL="0" indent="0" algn="r">
              <a:spcBef>
                <a:spcPts val="0"/>
              </a:spcBef>
              <a:buNone/>
              <a:defRPr sz="1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Veranstaltung</a:t>
            </a:r>
            <a:endParaRPr lang="de-AT" dirty="0"/>
          </a:p>
        </p:txBody>
      </p:sp>
      <p:sp>
        <p:nvSpPr>
          <p:cNvPr id="45" name="Name">
            <a:extLst>
              <a:ext uri="{FF2B5EF4-FFF2-40B4-BE49-F238E27FC236}">
                <a16:creationId xmlns:a16="http://schemas.microsoft.com/office/drawing/2014/main" xmlns="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606849" y="4548302"/>
            <a:ext cx="6092811" cy="276999"/>
          </a:xfr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 Nachname</a:t>
            </a:r>
            <a:endParaRPr lang="de-AT" dirty="0"/>
          </a:p>
        </p:txBody>
      </p:sp>
      <p:cxnSp>
        <p:nvCxnSpPr>
          <p:cNvPr id="13" name="Trennlinie" hidden="1">
            <a:extLst>
              <a:ext uri="{FF2B5EF4-FFF2-40B4-BE49-F238E27FC236}">
                <a16:creationId xmlns:a16="http://schemas.microsoft.com/office/drawing/2014/main" xmlns="" id="{38635194-3F72-4D55-AB31-97A578314B1C}"/>
              </a:ext>
            </a:extLst>
          </p:cNvPr>
          <p:cNvCxnSpPr/>
          <p:nvPr userDrawn="1"/>
        </p:nvCxnSpPr>
        <p:spPr bwMode="auto">
          <a:xfrm>
            <a:off x="1606847" y="4136571"/>
            <a:ext cx="3426707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Untertitel">
            <a:extLst>
              <a:ext uri="{FF2B5EF4-FFF2-40B4-BE49-F238E27FC236}">
                <a16:creationId xmlns:a16="http://schemas.microsoft.com/office/drawing/2014/main" xmlns="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6847" y="3422429"/>
            <a:ext cx="6092812" cy="276999"/>
          </a:xfrm>
        </p:spPr>
        <p:txBody>
          <a:bodyPr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</a:t>
            </a:r>
          </a:p>
        </p:txBody>
      </p:sp>
      <p:sp>
        <p:nvSpPr>
          <p:cNvPr id="3" name="Titel">
            <a:extLst>
              <a:ext uri="{FF2B5EF4-FFF2-40B4-BE49-F238E27FC236}">
                <a16:creationId xmlns:a16="http://schemas.microsoft.com/office/drawing/2014/main" xmlns="" id="{AF32CCAB-B911-4E1B-91B7-CD9ECF5FB98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24148" y="2759154"/>
            <a:ext cx="6675512" cy="443198"/>
          </a:xfrm>
        </p:spPr>
        <p:txBody>
          <a:bodyPr wrap="square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32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Titel</a:t>
            </a:r>
            <a:endParaRPr lang="de-AT" dirty="0"/>
          </a:p>
        </p:txBody>
      </p:sp>
      <p:pic>
        <p:nvPicPr>
          <p:cNvPr id="14" name="WIFO-Logo engl." hidden="1">
            <a:extLst>
              <a:ext uri="{FF2B5EF4-FFF2-40B4-BE49-F238E27FC236}">
                <a16:creationId xmlns:a16="http://schemas.microsoft.com/office/drawing/2014/main" xmlns="" id="{76B655A7-3515-4BA4-BC5A-01D31F620D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" y="946043"/>
            <a:ext cx="3460464" cy="350281"/>
          </a:xfrm>
          <a:prstGeom prst="rect">
            <a:avLst/>
          </a:prstGeom>
        </p:spPr>
      </p:pic>
      <p:pic>
        <p:nvPicPr>
          <p:cNvPr id="15" name="WIFO-Logo dt." hidden="1">
            <a:extLst>
              <a:ext uri="{FF2B5EF4-FFF2-40B4-BE49-F238E27FC236}">
                <a16:creationId xmlns:a16="http://schemas.microsoft.com/office/drawing/2014/main" xmlns="" id="{6C1C4D43-D607-4F93-916C-D5955F55E2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" y="918828"/>
            <a:ext cx="4105275" cy="37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3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Hintergrundbild">
            <a:extLst>
              <a:ext uri="{FF2B5EF4-FFF2-40B4-BE49-F238E27FC236}">
                <a16:creationId xmlns:a16="http://schemas.microsoft.com/office/drawing/2014/main" xmlns="" id="{0EBD6774-AA76-444B-B595-42CCBBD23792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886" y="0"/>
            <a:ext cx="12191999" cy="6859200"/>
          </a:xfrm>
          <a:prstGeom prst="rect">
            <a:avLst/>
          </a:prstGeom>
        </p:spPr>
      </p:pic>
      <p:sp>
        <p:nvSpPr>
          <p:cNvPr id="12" name="Inhalt weißer Hintergrund">
            <a:extLst>
              <a:ext uri="{FF2B5EF4-FFF2-40B4-BE49-F238E27FC236}">
                <a16:creationId xmlns:a16="http://schemas.microsoft.com/office/drawing/2014/main" xmlns="" id="{E2C5E946-816C-4235-92F6-5E746CD664B8}"/>
              </a:ext>
            </a:extLst>
          </p:cNvPr>
          <p:cNvSpPr/>
          <p:nvPr userDrawn="1"/>
        </p:nvSpPr>
        <p:spPr bwMode="white">
          <a:xfrm>
            <a:off x="0" y="1219200"/>
            <a:ext cx="12192000" cy="5114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7" name="Seitenzahl">
            <a:extLst>
              <a:ext uri="{FF2B5EF4-FFF2-40B4-BE49-F238E27FC236}">
                <a16:creationId xmlns:a16="http://schemas.microsoft.com/office/drawing/2014/main" xmlns="" id="{163CBC40-FDFC-4005-96B1-33EE7781871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27125" y="6492351"/>
            <a:ext cx="2188058" cy="262081"/>
          </a:xfrm>
          <a:prstGeom prst="rect">
            <a:avLst/>
          </a:prstGeom>
        </p:spPr>
        <p:txBody>
          <a:bodyPr lIns="0" anchor="ctr" anchorCtr="0"/>
          <a:lstStyle>
            <a:lvl1pPr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fld id="{C9F91E4A-88BB-4FCF-AFA9-B14D075BD722}" type="slidenum">
              <a:rPr lang="de-AT" smtClean="0"/>
              <a:pPr/>
              <a:t>‹Nr.›</a:t>
            </a:fld>
            <a:endParaRPr lang="de-AT" dirty="0"/>
          </a:p>
        </p:txBody>
      </p:sp>
      <p:sp>
        <p:nvSpPr>
          <p:cNvPr id="9" name="Folientitel weißer Hintergrund">
            <a:extLst>
              <a:ext uri="{FF2B5EF4-FFF2-40B4-BE49-F238E27FC236}">
                <a16:creationId xmlns:a16="http://schemas.microsoft.com/office/drawing/2014/main" xmlns="" id="{732703C4-C247-4409-A86A-B64F164B39F7}"/>
              </a:ext>
            </a:extLst>
          </p:cNvPr>
          <p:cNvSpPr/>
          <p:nvPr userDrawn="1"/>
        </p:nvSpPr>
        <p:spPr bwMode="white">
          <a:xfrm>
            <a:off x="0" y="365128"/>
            <a:ext cx="12192000" cy="8254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2" name="Folieninhalt">
            <a:extLst>
              <a:ext uri="{FF2B5EF4-FFF2-40B4-BE49-F238E27FC236}">
                <a16:creationId xmlns:a16="http://schemas.microsoft.com/office/drawing/2014/main" xmlns="" id="{32AEABDB-2988-43C7-BA32-057BC787932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127126" y="1555753"/>
            <a:ext cx="9937750" cy="4444997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de-DE" dirty="0"/>
              <a:t>Text</a:t>
            </a:r>
            <a:endParaRPr lang="de-AT" dirty="0"/>
          </a:p>
        </p:txBody>
      </p:sp>
      <p:sp>
        <p:nvSpPr>
          <p:cNvPr id="2" name="Folientitel"/>
          <p:cNvSpPr>
            <a:spLocks noGrp="1"/>
          </p:cNvSpPr>
          <p:nvPr>
            <p:ph type="title" hasCustomPrompt="1"/>
          </p:nvPr>
        </p:nvSpPr>
        <p:spPr bwMode="white">
          <a:xfrm>
            <a:off x="1127598" y="409658"/>
            <a:ext cx="9937750" cy="730429"/>
          </a:xfrm>
          <a:solidFill>
            <a:schemeClr val="bg1"/>
          </a:solidFill>
        </p:spPr>
        <p:txBody>
          <a:bodyPr/>
          <a:lstStyle>
            <a:lvl1pPr marL="0" indent="0">
              <a:defRPr sz="2400" b="1"/>
            </a:lvl1pPr>
          </a:lstStyle>
          <a:p>
            <a:r>
              <a:rPr lang="de-DE" dirty="0"/>
              <a:t>Folientitel 24 Pt. fett</a:t>
            </a:r>
            <a:br>
              <a:rPr lang="de-DE" dirty="0"/>
            </a:br>
            <a:r>
              <a:rPr lang="de-DE" dirty="0"/>
              <a:t>(Untertitel ggf. nicht fett)</a:t>
            </a:r>
            <a:endParaRPr lang="de-AT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DBD8AF06-4334-482D-AB74-0B3B89BD5A2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561" y="6470457"/>
            <a:ext cx="1134314" cy="27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082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71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Hintergrundbild">
            <a:extLst>
              <a:ext uri="{FF2B5EF4-FFF2-40B4-BE49-F238E27FC236}">
                <a16:creationId xmlns:a16="http://schemas.microsoft.com/office/drawing/2014/main" xmlns="" id="{8C6D8837-39BB-47AC-88A3-42E119336598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12194451" cy="6859200"/>
          </a:xfrm>
          <a:prstGeom prst="rect">
            <a:avLst/>
          </a:prstGeom>
        </p:spPr>
      </p:pic>
      <p:sp>
        <p:nvSpPr>
          <p:cNvPr id="31" name="Text weißer Hintergrund">
            <a:extLst>
              <a:ext uri="{FF2B5EF4-FFF2-40B4-BE49-F238E27FC236}">
                <a16:creationId xmlns:a16="http://schemas.microsoft.com/office/drawing/2014/main" xmlns="" id="{9F259CB0-D390-4C0A-9AB4-77FEFC53E2B6}"/>
              </a:ext>
            </a:extLst>
          </p:cNvPr>
          <p:cNvSpPr/>
          <p:nvPr userDrawn="1"/>
        </p:nvSpPr>
        <p:spPr bwMode="white">
          <a:xfrm>
            <a:off x="7" y="384328"/>
            <a:ext cx="8163255" cy="599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351" dirty="0"/>
              <a:t>A</a:t>
            </a:r>
            <a:endParaRPr lang="de-AT" sz="1351" dirty="0"/>
          </a:p>
        </p:txBody>
      </p:sp>
      <p:sp>
        <p:nvSpPr>
          <p:cNvPr id="17" name="Twitteraccount" hidden="1">
            <a:extLst>
              <a:ext uri="{FF2B5EF4-FFF2-40B4-BE49-F238E27FC236}">
                <a16:creationId xmlns:a16="http://schemas.microsoft.com/office/drawing/2014/main" xmlns="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896668" y="4801491"/>
            <a:ext cx="1461939" cy="221599"/>
          </a:xfrm>
        </p:spPr>
        <p:txBody>
          <a:bodyPr wrap="non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22" name="@" hidden="1">
            <a:extLst>
              <a:ext uri="{FF2B5EF4-FFF2-40B4-BE49-F238E27FC236}">
                <a16:creationId xmlns:a16="http://schemas.microsoft.com/office/drawing/2014/main" xmlns="" id="{BF740192-4E28-4B4C-B344-31067E7C40D3}"/>
              </a:ext>
            </a:extLst>
          </p:cNvPr>
          <p:cNvSpPr txBox="1"/>
          <p:nvPr userDrawn="1"/>
        </p:nvSpPr>
        <p:spPr>
          <a:xfrm>
            <a:off x="2573435" y="4746630"/>
            <a:ext cx="4507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+mj-lt"/>
              </a:rPr>
              <a:t>@ </a:t>
            </a:r>
            <a:endParaRPr lang="de-AT" sz="16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6" name="Twitterlogo" hidden="1">
            <a:extLst>
              <a:ext uri="{FF2B5EF4-FFF2-40B4-BE49-F238E27FC236}">
                <a16:creationId xmlns:a16="http://schemas.microsoft.com/office/drawing/2014/main" xmlns="" id="{0CCCA2DB-05A9-4FA7-9689-69A7BC41C8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369140" y="4818231"/>
            <a:ext cx="231527" cy="188821"/>
          </a:xfrm>
          <a:prstGeom prst="rect">
            <a:avLst/>
          </a:prstGeom>
        </p:spPr>
      </p:pic>
      <p:sp>
        <p:nvSpPr>
          <p:cNvPr id="15" name="Persönliche Website">
            <a:extLst>
              <a:ext uri="{FF2B5EF4-FFF2-40B4-BE49-F238E27FC236}">
                <a16:creationId xmlns:a16="http://schemas.microsoft.com/office/drawing/2014/main" xmlns="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2369136" y="4527100"/>
            <a:ext cx="5095016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https://www.wifo.ac.at/vorname_nachname</a:t>
            </a:r>
          </a:p>
        </p:txBody>
      </p:sp>
      <p:sp>
        <p:nvSpPr>
          <p:cNvPr id="14" name="Telefonnummer">
            <a:extLst>
              <a:ext uri="{FF2B5EF4-FFF2-40B4-BE49-F238E27FC236}">
                <a16:creationId xmlns:a16="http://schemas.microsoft.com/office/drawing/2014/main" xmlns="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2369138" y="4111333"/>
            <a:ext cx="5095014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">
            <a:extLst>
              <a:ext uri="{FF2B5EF4-FFF2-40B4-BE49-F238E27FC236}">
                <a16:creationId xmlns:a16="http://schemas.microsoft.com/office/drawing/2014/main" xmlns="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369136" y="3842386"/>
            <a:ext cx="5095016" cy="221599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">
            <a:extLst>
              <a:ext uri="{FF2B5EF4-FFF2-40B4-BE49-F238E27FC236}">
                <a16:creationId xmlns:a16="http://schemas.microsoft.com/office/drawing/2014/main" xmlns="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69136" y="3367047"/>
            <a:ext cx="5095016" cy="311268"/>
          </a:xfrm>
        </p:spPr>
        <p:txBody>
          <a:bodyPr wrap="none" numCol="1" spcCol="72000" anchor="ctr" anchorCtr="0">
            <a:no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26057021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48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Hintergrundbild">
            <a:extLst>
              <a:ext uri="{FF2B5EF4-FFF2-40B4-BE49-F238E27FC236}">
                <a16:creationId xmlns:a16="http://schemas.microsoft.com/office/drawing/2014/main" xmlns="" id="{973222D1-C872-4907-934C-2EE7A5D2A38A}"/>
              </a:ext>
            </a:extLst>
          </p:cNvPr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" t="30818" b="31683"/>
          <a:stretch/>
        </p:blipFill>
        <p:spPr>
          <a:xfrm>
            <a:off x="1" y="0"/>
            <a:ext cx="12194451" cy="6859200"/>
          </a:xfrm>
          <a:prstGeom prst="rect">
            <a:avLst/>
          </a:prstGeom>
        </p:spPr>
      </p:pic>
      <p:sp>
        <p:nvSpPr>
          <p:cNvPr id="21" name="Text weißer Hintergrund">
            <a:extLst>
              <a:ext uri="{FF2B5EF4-FFF2-40B4-BE49-F238E27FC236}">
                <a16:creationId xmlns:a16="http://schemas.microsoft.com/office/drawing/2014/main" xmlns="" id="{C47E494E-7AED-446F-B405-02B0436B2E7E}"/>
              </a:ext>
            </a:extLst>
          </p:cNvPr>
          <p:cNvSpPr/>
          <p:nvPr userDrawn="1"/>
        </p:nvSpPr>
        <p:spPr bwMode="white">
          <a:xfrm>
            <a:off x="7" y="356659"/>
            <a:ext cx="8163255" cy="5997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de-DE" sz="1351" dirty="0"/>
              <a:t>A</a:t>
            </a:r>
            <a:endParaRPr lang="de-AT" sz="1351" dirty="0"/>
          </a:p>
        </p:txBody>
      </p:sp>
      <p:sp>
        <p:nvSpPr>
          <p:cNvPr id="17" name="Twitteraccount 2" hidden="1">
            <a:extLst>
              <a:ext uri="{FF2B5EF4-FFF2-40B4-BE49-F238E27FC236}">
                <a16:creationId xmlns:a16="http://schemas.microsoft.com/office/drawing/2014/main" xmlns="" id="{139B8C02-2370-4602-9BA3-94086F5051A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56749" y="5173100"/>
            <a:ext cx="1699291" cy="2215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22" name="@ 2" hidden="1">
            <a:extLst>
              <a:ext uri="{FF2B5EF4-FFF2-40B4-BE49-F238E27FC236}">
                <a16:creationId xmlns:a16="http://schemas.microsoft.com/office/drawing/2014/main" xmlns="" id="{BF740192-4E28-4B4C-B344-31067E7C40D3}"/>
              </a:ext>
            </a:extLst>
          </p:cNvPr>
          <p:cNvSpPr txBox="1"/>
          <p:nvPr userDrawn="1"/>
        </p:nvSpPr>
        <p:spPr>
          <a:xfrm>
            <a:off x="4446221" y="5118243"/>
            <a:ext cx="36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+mj-lt"/>
              </a:rPr>
              <a:t>@</a:t>
            </a:r>
            <a:r>
              <a:rPr lang="de-DE" sz="1200" dirty="0">
                <a:solidFill>
                  <a:schemeClr val="tx2"/>
                </a:solidFill>
                <a:latin typeface="+mj-lt"/>
              </a:rPr>
              <a:t> </a:t>
            </a:r>
            <a:endParaRPr lang="de-AT" sz="12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9" name="Twitterlogo 2" hidden="1">
            <a:extLst>
              <a:ext uri="{FF2B5EF4-FFF2-40B4-BE49-F238E27FC236}">
                <a16:creationId xmlns:a16="http://schemas.microsoft.com/office/drawing/2014/main" xmlns="" id="{87E66ECB-0E80-4DDE-B5FC-A8D76F80A92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23792" y="5145993"/>
            <a:ext cx="235131" cy="235398"/>
          </a:xfrm>
          <a:prstGeom prst="rect">
            <a:avLst/>
          </a:prstGeom>
        </p:spPr>
      </p:pic>
      <p:sp>
        <p:nvSpPr>
          <p:cNvPr id="59" name="Persönliche Website 2">
            <a:extLst>
              <a:ext uri="{FF2B5EF4-FFF2-40B4-BE49-F238E27FC236}">
                <a16:creationId xmlns:a16="http://schemas.microsoft.com/office/drawing/2014/main" xmlns="" id="{250C95E5-7073-4285-A06E-06A2DC7DAD0C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239973" y="4877125"/>
            <a:ext cx="3888429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55" name="E-Mail-Adresse 2">
            <a:extLst>
              <a:ext uri="{FF2B5EF4-FFF2-40B4-BE49-F238E27FC236}">
                <a16:creationId xmlns:a16="http://schemas.microsoft.com/office/drawing/2014/main" xmlns="" id="{72D4CA54-0FBD-46E9-AB57-42BBE972DE33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239966" y="4101708"/>
            <a:ext cx="3888429" cy="211980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6" name="Telefonnummer 2">
            <a:extLst>
              <a:ext uri="{FF2B5EF4-FFF2-40B4-BE49-F238E27FC236}">
                <a16:creationId xmlns:a16="http://schemas.microsoft.com/office/drawing/2014/main" xmlns="" id="{3216EFC8-9666-4B57-8A4D-C1DD706DFE0D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4239966" y="4361836"/>
            <a:ext cx="3888429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54" name="Vorname Nachname 2">
            <a:extLst>
              <a:ext uri="{FF2B5EF4-FFF2-40B4-BE49-F238E27FC236}">
                <a16:creationId xmlns:a16="http://schemas.microsoft.com/office/drawing/2014/main" xmlns="" id="{5D2B0D81-8C4C-45D4-86F4-785AEDA846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9967" y="3501009"/>
            <a:ext cx="3888429" cy="344704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sp>
        <p:nvSpPr>
          <p:cNvPr id="57" name="Twitteraccount 1" hidden="1">
            <a:extLst>
              <a:ext uri="{FF2B5EF4-FFF2-40B4-BE49-F238E27FC236}">
                <a16:creationId xmlns:a16="http://schemas.microsoft.com/office/drawing/2014/main" xmlns="" id="{D754338C-2B95-4DA1-BFE4-B00DF0795649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81893" y="5143074"/>
            <a:ext cx="1849877" cy="221599"/>
          </a:xfrm>
        </p:spPr>
        <p:txBody>
          <a:bodyPr wrap="square" anchor="t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 err="1"/>
              <a:t>Accountname</a:t>
            </a:r>
            <a:endParaRPr lang="de-DE" dirty="0"/>
          </a:p>
        </p:txBody>
      </p:sp>
      <p:sp>
        <p:nvSpPr>
          <p:cNvPr id="62" name="@ 1" hidden="1">
            <a:extLst>
              <a:ext uri="{FF2B5EF4-FFF2-40B4-BE49-F238E27FC236}">
                <a16:creationId xmlns:a16="http://schemas.microsoft.com/office/drawing/2014/main" xmlns="" id="{B71B924C-3366-413C-8002-54A43DD08CDB}"/>
              </a:ext>
            </a:extLst>
          </p:cNvPr>
          <p:cNvSpPr txBox="1"/>
          <p:nvPr userDrawn="1"/>
        </p:nvSpPr>
        <p:spPr>
          <a:xfrm>
            <a:off x="543633" y="5085184"/>
            <a:ext cx="3997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>
                <a:solidFill>
                  <a:schemeClr val="tx2"/>
                </a:solidFill>
                <a:latin typeface="+mj-lt"/>
              </a:rPr>
              <a:t>@</a:t>
            </a:r>
            <a:r>
              <a:rPr lang="de-DE" sz="1400" dirty="0">
                <a:solidFill>
                  <a:schemeClr val="tx2"/>
                </a:solidFill>
                <a:latin typeface="+mj-lt"/>
              </a:rPr>
              <a:t> </a:t>
            </a:r>
            <a:endParaRPr lang="de-AT" sz="14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58" name="Twitterlogo 1" hidden="1">
            <a:extLst>
              <a:ext uri="{FF2B5EF4-FFF2-40B4-BE49-F238E27FC236}">
                <a16:creationId xmlns:a16="http://schemas.microsoft.com/office/drawing/2014/main" xmlns="" id="{6E5FC89B-0643-49C0-BCA7-6926836FF11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35361" y="5129275"/>
            <a:ext cx="255968" cy="235398"/>
          </a:xfrm>
          <a:prstGeom prst="rect">
            <a:avLst/>
          </a:prstGeom>
        </p:spPr>
      </p:pic>
      <p:sp>
        <p:nvSpPr>
          <p:cNvPr id="15" name="Persönliche Website 1">
            <a:extLst>
              <a:ext uri="{FF2B5EF4-FFF2-40B4-BE49-F238E27FC236}">
                <a16:creationId xmlns:a16="http://schemas.microsoft.com/office/drawing/2014/main" xmlns="" id="{9FAD6E8D-8232-403F-B944-C69080D94C77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35365" y="4869160"/>
            <a:ext cx="3744411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www.wifo.ac.at/vorname_nachname</a:t>
            </a:r>
          </a:p>
        </p:txBody>
      </p:sp>
      <p:sp>
        <p:nvSpPr>
          <p:cNvPr id="14" name="Telefonnummer 1">
            <a:extLst>
              <a:ext uri="{FF2B5EF4-FFF2-40B4-BE49-F238E27FC236}">
                <a16:creationId xmlns:a16="http://schemas.microsoft.com/office/drawing/2014/main" xmlns="" id="{7A5D1CB1-6123-4DF2-814B-7947B37103A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5365" y="4361837"/>
            <a:ext cx="3744411" cy="221599"/>
          </a:xfrm>
        </p:spPr>
        <p:txBody>
          <a:bodyPr wrap="square" anchor="ctr" anchorCtr="0">
            <a:sp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(+43 1) 798 26 01 - DW</a:t>
            </a:r>
          </a:p>
        </p:txBody>
      </p:sp>
      <p:sp>
        <p:nvSpPr>
          <p:cNvPr id="45" name="E-Mail-Adresse 1">
            <a:extLst>
              <a:ext uri="{FF2B5EF4-FFF2-40B4-BE49-F238E27FC236}">
                <a16:creationId xmlns:a16="http://schemas.microsoft.com/office/drawing/2014/main" xmlns="" id="{9D453D28-C8A6-42F2-9E59-E19DEEEE5F0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35363" y="4077072"/>
            <a:ext cx="3744413" cy="236616"/>
          </a:xfrm>
        </p:spPr>
        <p:txBody>
          <a:bodyPr wrap="none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2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vorname.nachname@wifo.ac.at</a:t>
            </a:r>
          </a:p>
        </p:txBody>
      </p:sp>
      <p:sp>
        <p:nvSpPr>
          <p:cNvPr id="5" name="Vorname Nachname 1">
            <a:extLst>
              <a:ext uri="{FF2B5EF4-FFF2-40B4-BE49-F238E27FC236}">
                <a16:creationId xmlns:a16="http://schemas.microsoft.com/office/drawing/2014/main" xmlns="" id="{20E4D36D-6F19-4613-B529-1046364BC58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5363" y="3501008"/>
            <a:ext cx="3744413" cy="344705"/>
          </a:xfrm>
        </p:spPr>
        <p:txBody>
          <a:bodyPr wrap="none" numCol="1" spcCol="7200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Vorname Nachname</a:t>
            </a:r>
          </a:p>
        </p:txBody>
      </p:sp>
      <p:pic>
        <p:nvPicPr>
          <p:cNvPr id="24" name="WIFO-Logo mit Adresse" hidden="1">
            <a:extLst>
              <a:ext uri="{FF2B5EF4-FFF2-40B4-BE49-F238E27FC236}">
                <a16:creationId xmlns:a16="http://schemas.microsoft.com/office/drawing/2014/main" xmlns="" id="{BD2E5C3C-1EFA-4735-B4B3-0CFBB4395C7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980728"/>
            <a:ext cx="5296124" cy="1181529"/>
          </a:xfrm>
          <a:prstGeom prst="rect">
            <a:avLst/>
          </a:prstGeom>
        </p:spPr>
      </p:pic>
      <p:pic>
        <p:nvPicPr>
          <p:cNvPr id="3" name="WIFO-Logo engl." hidden="1">
            <a:extLst>
              <a:ext uri="{FF2B5EF4-FFF2-40B4-BE49-F238E27FC236}">
                <a16:creationId xmlns:a16="http://schemas.microsoft.com/office/drawing/2014/main" xmlns="" id="{E991C0C1-A11C-4793-A8BF-BF5358622D9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4" y="982977"/>
            <a:ext cx="2952626" cy="978027"/>
          </a:xfrm>
          <a:prstGeom prst="rect">
            <a:avLst/>
          </a:prstGeom>
        </p:spPr>
      </p:pic>
      <p:pic>
        <p:nvPicPr>
          <p:cNvPr id="18" name="WIFO-Logo dt.">
            <a:extLst>
              <a:ext uri="{FF2B5EF4-FFF2-40B4-BE49-F238E27FC236}">
                <a16:creationId xmlns:a16="http://schemas.microsoft.com/office/drawing/2014/main" xmlns="" id="{0BA49917-CB67-4FAB-9FCF-979D5CD4E25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4" y="982978"/>
            <a:ext cx="3527509" cy="9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06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xmlns="" id="{8EB568A8-8E94-417C-95EC-E65017C9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F680-509D-4238-B405-AF6148ECB29B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xmlns="" id="{96D145CA-0E21-4EDE-A49C-89EEF88F2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xmlns="" id="{E285821F-D958-40CD-9399-379A9220A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45F4-F331-47D4-B8D9-578732C21E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87685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72F1103-1248-40BA-8C96-0BFB5CFE4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xmlns="" id="{52E4701A-CD07-4F91-99F8-0C891D727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9F680-509D-4238-B405-AF6148ECB29B}" type="datetimeFigureOut">
              <a:rPr lang="de-AT" smtClean="0"/>
              <a:t>19.10.2021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xmlns="" id="{23DE2B14-1095-49D2-8C95-7447E5221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xmlns="" id="{834F302A-438F-4F19-8932-49C9381B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945F4-F331-47D4-B8D9-578732C21E6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19358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85725" indent="-85725">
              <a:defRPr/>
            </a:lvl1pPr>
            <a:lvl2pPr marL="717550" indent="-358775">
              <a:defRPr/>
            </a:lvl2pPr>
            <a:lvl3pPr marL="1076325" indent="-358775">
              <a:defRPr/>
            </a:lvl3pPr>
            <a:lvl4pPr marL="1435100" indent="-358775">
              <a:defRPr sz="1800"/>
            </a:lvl4pPr>
            <a:lvl5pPr marL="1793875" indent="-358775">
              <a:defRPr sz="16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7176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Folieninhalt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27125" y="1772816"/>
            <a:ext cx="9867107" cy="143116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de-DE" dirty="0"/>
              <a:t>1. Ebene 20 Pt.</a:t>
            </a:r>
          </a:p>
          <a:p>
            <a:pPr lvl="1"/>
            <a:r>
              <a:rPr lang="de-DE" dirty="0"/>
              <a:t>2. Ebene 18 Pt.</a:t>
            </a:r>
          </a:p>
          <a:p>
            <a:pPr lvl="2"/>
            <a:r>
              <a:rPr lang="de-DE" dirty="0"/>
              <a:t>3. Ebene 16 Pt.</a:t>
            </a:r>
          </a:p>
          <a:p>
            <a:pPr lvl="3"/>
            <a:r>
              <a:rPr lang="de-DE" dirty="0"/>
              <a:t>4. Ebene 14 Pt.</a:t>
            </a:r>
          </a:p>
          <a:p>
            <a:pPr lvl="4"/>
            <a:r>
              <a:rPr lang="de-DE" dirty="0"/>
              <a:t>5. Ebene 12 Pt.</a:t>
            </a:r>
            <a:endParaRPr lang="en-US" dirty="0"/>
          </a:p>
        </p:txBody>
      </p:sp>
      <p:sp>
        <p:nvSpPr>
          <p:cNvPr id="1080" name="Folientitel"/>
          <p:cNvSpPr>
            <a:spLocks noGrp="1" noChangeArrowheads="1"/>
          </p:cNvSpPr>
          <p:nvPr>
            <p:ph type="title"/>
          </p:nvPr>
        </p:nvSpPr>
        <p:spPr bwMode="auto">
          <a:xfrm>
            <a:off x="1127118" y="476672"/>
            <a:ext cx="9867107" cy="96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Folientitel 24 Pt. fett</a:t>
            </a:r>
            <a:br>
              <a:rPr lang="de-DE" dirty="0"/>
            </a:br>
            <a:r>
              <a:rPr lang="de-DE" dirty="0"/>
              <a:t>Untertitel ggf. nicht fett</a:t>
            </a:r>
          </a:p>
        </p:txBody>
      </p:sp>
    </p:spTree>
    <p:extLst>
      <p:ext uri="{BB962C8B-B14F-4D97-AF65-F5344CB8AC3E}">
        <p14:creationId xmlns:p14="http://schemas.microsoft.com/office/powerpoint/2010/main" val="277803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marL="594725" indent="0" algn="l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2pPr>
      <a:lvl3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3pPr>
      <a:lvl4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4pPr>
      <a:lvl5pPr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5pPr>
      <a:lvl6pPr marL="609539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6pPr>
      <a:lvl7pPr marL="1219080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7pPr>
      <a:lvl8pPr marL="1828618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8pPr>
      <a:lvl9pPr marL="2438158" algn="r" defTabSz="1263524" rtl="0" eaLnBrk="1" fontAlgn="base" hangingPunct="1">
        <a:spcBef>
          <a:spcPct val="0"/>
        </a:spcBef>
        <a:spcAft>
          <a:spcPct val="0"/>
        </a:spcAft>
        <a:tabLst>
          <a:tab pos="11284941" algn="r"/>
        </a:tabLst>
        <a:defRPr sz="3733" b="1">
          <a:solidFill>
            <a:schemeClr val="accent2"/>
          </a:solidFill>
          <a:latin typeface="Century Gothic" pitchFamily="34" charset="0"/>
        </a:defRPr>
      </a:lvl9pPr>
    </p:titleStyle>
    <p:bodyStyle>
      <a:lvl1pPr marL="300535" indent="-300535" algn="l" rtl="0" eaLnBrk="1" fontAlgn="base" hangingPunct="1">
        <a:lnSpc>
          <a:spcPct val="90000"/>
        </a:lnSpc>
        <a:spcBef>
          <a:spcPct val="50000"/>
        </a:spcBef>
        <a:spcAft>
          <a:spcPct val="0"/>
        </a:spcAft>
        <a:buClr>
          <a:schemeClr val="tx2"/>
        </a:buClr>
        <a:buSzPct val="100000"/>
        <a:buFont typeface="Century Gothic" panose="020B0502020202020204" pitchFamily="34" charset="0"/>
        <a:buChar char="■"/>
        <a:defRPr sz="2000" b="0">
          <a:solidFill>
            <a:schemeClr val="tx1"/>
          </a:solidFill>
          <a:latin typeface="+mn-lt"/>
          <a:ea typeface="+mn-ea"/>
          <a:cs typeface="+mn-cs"/>
        </a:defRPr>
      </a:lvl1pPr>
      <a:lvl2pPr marL="751343" indent="-298419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Century Gothic" panose="020B0502020202020204" pitchFamily="34" charset="0"/>
        <a:buChar char="■"/>
        <a:defRPr sz="1800" b="0">
          <a:solidFill>
            <a:schemeClr val="tx1"/>
          </a:solidFill>
          <a:latin typeface="+mn-lt"/>
        </a:defRPr>
      </a:lvl2pPr>
      <a:lvl3pPr marL="1310089" indent="-298419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100000"/>
        <a:buFont typeface="Symbol" panose="05050102010706020507" pitchFamily="18" charset="2"/>
        <a:buChar char="-"/>
        <a:defRPr sz="1600">
          <a:solidFill>
            <a:schemeClr val="tx1"/>
          </a:solidFill>
          <a:latin typeface="+mn-lt"/>
        </a:defRPr>
      </a:lvl3pPr>
      <a:lvl4pPr marL="1809596" indent="-285750" algn="l" rtl="0" eaLnBrk="1" fontAlgn="base" hangingPunct="1">
        <a:spcBef>
          <a:spcPct val="25000"/>
        </a:spcBef>
        <a:spcAft>
          <a:spcPct val="0"/>
        </a:spcAft>
        <a:buClr>
          <a:srgbClr val="2F5335"/>
        </a:buClr>
        <a:buSzPct val="100000"/>
        <a:buFont typeface="Symbol" panose="05050102010706020507" pitchFamily="18" charset="2"/>
        <a:buChar char="-"/>
        <a:defRPr sz="1400">
          <a:solidFill>
            <a:schemeClr val="tx1"/>
          </a:solidFill>
          <a:latin typeface="+mn-lt"/>
        </a:defRPr>
      </a:lvl4pPr>
      <a:lvl5pPr marL="2241327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200">
          <a:solidFill>
            <a:schemeClr val="tx1"/>
          </a:solidFill>
          <a:latin typeface="+mn-lt"/>
        </a:defRPr>
      </a:lvl5pPr>
      <a:lvl6pPr marL="2850863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6pPr>
      <a:lvl7pPr marL="3460404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7pPr>
      <a:lvl8pPr marL="4069946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8pPr>
      <a:lvl9pPr marL="4679486" indent="-213764" algn="l" rtl="0" eaLnBrk="1" fontAlgn="base" hangingPunct="1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213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0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1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58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696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35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73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11" algn="l" defTabSz="121908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7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2.svg"/><Relationship Id="rId2" Type="http://schemas.openxmlformats.org/officeDocument/2006/relationships/hyperlink" Target="mailto:franz.sinabell@wifo.ac.at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ifo.ac.at/wwa/pubid/66984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14">
            <a:extLst>
              <a:ext uri="{FF2B5EF4-FFF2-40B4-BE49-F238E27FC236}">
                <a16:creationId xmlns:a16="http://schemas.microsoft.com/office/drawing/2014/main" xmlns="" id="{330B6350-44FD-4CC2-AC5D-1EE74D671A3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de-DE" dirty="0"/>
              <a:t>Bad Ischl, 21. Okt 2021</a:t>
            </a:r>
            <a:endParaRPr lang="de-AT" dirty="0"/>
          </a:p>
        </p:txBody>
      </p:sp>
      <p:sp>
        <p:nvSpPr>
          <p:cNvPr id="14" name="Inhaltsplatzhalter 13">
            <a:extLst>
              <a:ext uri="{FF2B5EF4-FFF2-40B4-BE49-F238E27FC236}">
                <a16:creationId xmlns:a16="http://schemas.microsoft.com/office/drawing/2014/main" xmlns="" id="{22540A7C-1C70-4430-8D56-8E8E60DD72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e-DE" dirty="0"/>
              <a:t>LEADER Jahrestagung 2021</a:t>
            </a:r>
            <a:endParaRPr lang="de-AT" dirty="0"/>
          </a:p>
        </p:txBody>
      </p:sp>
      <p:sp>
        <p:nvSpPr>
          <p:cNvPr id="16" name="Inhaltsplatzhalter 15">
            <a:extLst>
              <a:ext uri="{FF2B5EF4-FFF2-40B4-BE49-F238E27FC236}">
                <a16:creationId xmlns:a16="http://schemas.microsoft.com/office/drawing/2014/main" xmlns="" id="{7FF97B61-A3F1-440F-9481-4408A938921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580" y="5341845"/>
            <a:ext cx="5814980" cy="280154"/>
          </a:xfrm>
        </p:spPr>
        <p:txBody>
          <a:bodyPr/>
          <a:lstStyle/>
          <a:p>
            <a:r>
              <a:rPr lang="de-DE" dirty="0"/>
              <a:t>Franz Sinabell </a:t>
            </a:r>
          </a:p>
          <a:p>
            <a:r>
              <a:rPr lang="de-DE" dirty="0">
                <a:hlinkClick r:id="rId2"/>
              </a:rPr>
              <a:t>franz.sinabell@wifo.ac.at</a:t>
            </a:r>
            <a:endParaRPr lang="de-DE" dirty="0"/>
          </a:p>
          <a:p>
            <a:r>
              <a:rPr lang="de-DE" dirty="0"/>
              <a:t>     @</a:t>
            </a:r>
            <a:r>
              <a:rPr lang="de-DE" dirty="0" err="1"/>
              <a:t>FranzSinabell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xmlns="" id="{41A72B75-100D-4FA8-B46E-0EFD8E9C1D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9580" y="4136604"/>
            <a:ext cx="7189119" cy="553998"/>
          </a:xfrm>
        </p:spPr>
        <p:txBody>
          <a:bodyPr/>
          <a:lstStyle/>
          <a:p>
            <a:r>
              <a:rPr lang="de-DE" dirty="0"/>
              <a:t>Wie können Regionen zur Transformation beitragen und davon profitieren?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xmlns="" id="{0F2C579E-C546-42F6-B7CA-D6B36F10B3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0011" y="2545810"/>
            <a:ext cx="7614920" cy="1329595"/>
          </a:xfrm>
        </p:spPr>
        <p:txBody>
          <a:bodyPr/>
          <a:lstStyle/>
          <a:p>
            <a:r>
              <a:rPr lang="de-DE" dirty="0"/>
              <a:t>Transformation und Regionalwirtschaft. </a:t>
            </a:r>
          </a:p>
          <a:p>
            <a:r>
              <a:rPr lang="de-DE" dirty="0"/>
              <a:t>Die regionalökonomische Bedeutung</a:t>
            </a:r>
          </a:p>
          <a:p>
            <a:r>
              <a:rPr lang="de-DE" dirty="0"/>
              <a:t>von Bioökonomie &amp; Kreislaufwirtschaft.</a:t>
            </a:r>
            <a:endParaRPr lang="de-AT" dirty="0"/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xmlns="" id="{0DD65276-48DD-4E3F-82C2-EE5D146C221F}"/>
              </a:ext>
            </a:extLst>
          </p:cNvPr>
          <p:cNvCxnSpPr>
            <a:cxnSpLocks/>
          </p:cNvCxnSpPr>
          <p:nvPr/>
        </p:nvCxnSpPr>
        <p:spPr bwMode="auto">
          <a:xfrm>
            <a:off x="449580" y="5127171"/>
            <a:ext cx="642366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WIFO-Logo engl." hidden="1">
            <a:extLst>
              <a:ext uri="{FF2B5EF4-FFF2-40B4-BE49-F238E27FC236}">
                <a16:creationId xmlns:a16="http://schemas.microsoft.com/office/drawing/2014/main" xmlns="" id="{8569DCAB-B3C5-4319-B4AA-F728A501D94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078" y="946043"/>
            <a:ext cx="3460464" cy="350281"/>
          </a:xfrm>
          <a:prstGeom prst="rect">
            <a:avLst/>
          </a:prstGeom>
        </p:spPr>
      </p:pic>
      <p:pic>
        <p:nvPicPr>
          <p:cNvPr id="11" name="WIFO-Logo dt.">
            <a:extLst>
              <a:ext uri="{FF2B5EF4-FFF2-40B4-BE49-F238E27FC236}">
                <a16:creationId xmlns:a16="http://schemas.microsoft.com/office/drawing/2014/main" xmlns="" id="{782260A2-2554-4C4A-BDDB-838C9F5864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9" y="899281"/>
            <a:ext cx="4105275" cy="37749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xmlns="" id="{383F0F4A-AD42-462E-8159-B683E9D72FA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8370" y="376144"/>
            <a:ext cx="2077830" cy="259796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72239C9A-E0D6-4ECD-85CD-F021292652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653253" y="699326"/>
            <a:ext cx="3524250" cy="1057275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xmlns="" id="{54FC2FA3-5FDE-4918-9A32-B49CEFA64E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0" y="5883198"/>
            <a:ext cx="304800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375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95A89CC-DEC0-48DE-88D0-9869016FE7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10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52A23003-BB17-414F-9D3F-05B3510B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Regionale Wirtschaftsleistung in der EU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F4CF7B6B-065A-44C0-A543-3C10166D2A9D}"/>
              </a:ext>
            </a:extLst>
          </p:cNvPr>
          <p:cNvGraphicFramePr>
            <a:graphicFrameLocks/>
          </p:cNvGraphicFramePr>
          <p:nvPr/>
        </p:nvGraphicFramePr>
        <p:xfrm>
          <a:off x="812800" y="1491790"/>
          <a:ext cx="11226800" cy="453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xmlns="" id="{87C47DB4-3F44-413F-AE69-0013938D4B1F}"/>
              </a:ext>
            </a:extLst>
          </p:cNvPr>
          <p:cNvSpPr/>
          <p:nvPr/>
        </p:nvSpPr>
        <p:spPr>
          <a:xfrm>
            <a:off x="2838933" y="1289707"/>
            <a:ext cx="467711" cy="4461640"/>
          </a:xfrm>
          <a:prstGeom prst="roundRect">
            <a:avLst/>
          </a:prstGeom>
          <a:noFill/>
          <a:ln w="1174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C6C7A83C-3296-4C20-AF0C-8EAA55014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933" y="5254942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9247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>
            <a:extLst>
              <a:ext uri="{FF2B5EF4-FFF2-40B4-BE49-F238E27FC236}">
                <a16:creationId xmlns:a16="http://schemas.microsoft.com/office/drawing/2014/main" xmlns="" id="{1038CDD9-70AA-409C-9AE2-C56C437718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altLang="de-DE" dirty="0"/>
              <a:t>Regionalwirtschaft – Regionen</a:t>
            </a:r>
            <a:endParaRPr lang="de-AT" altLang="de-DE" dirty="0"/>
          </a:p>
        </p:txBody>
      </p:sp>
      <p:pic>
        <p:nvPicPr>
          <p:cNvPr id="9219" name="Grafik 4">
            <a:extLst>
              <a:ext uri="{FF2B5EF4-FFF2-40B4-BE49-F238E27FC236}">
                <a16:creationId xmlns:a16="http://schemas.microsoft.com/office/drawing/2014/main" xmlns="" id="{8EC6C534-8E6D-4FC7-90E8-B06A6BF3F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5" b="4337"/>
          <a:stretch>
            <a:fillRect/>
          </a:stretch>
        </p:blipFill>
        <p:spPr bwMode="auto">
          <a:xfrm>
            <a:off x="2070098" y="1436672"/>
            <a:ext cx="8726490" cy="508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2BBBDFF-E7D8-4C75-ACF8-A169EAA84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12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04E466-36B8-4D0B-9F6B-0D72D49E1B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7125" y="1555753"/>
            <a:ext cx="10710647" cy="4444997"/>
          </a:xfrm>
        </p:spPr>
        <p:txBody>
          <a:bodyPr>
            <a:normAutofit/>
          </a:bodyPr>
          <a:lstStyle/>
          <a:p>
            <a:r>
              <a:rPr lang="de-DE" dirty="0"/>
              <a:t>regional</a:t>
            </a:r>
          </a:p>
          <a:p>
            <a:pPr lvl="1"/>
            <a:r>
              <a:rPr lang="de-DE" dirty="0"/>
              <a:t>räumlich differenziert nach administrativen oder anderen Abgrenzungen</a:t>
            </a:r>
          </a:p>
          <a:p>
            <a:pPr lvl="1"/>
            <a:r>
              <a:rPr lang="de-DE" dirty="0"/>
              <a:t>Ebenen von klein (LAU) über mittel (NUTS2) bis groß (NUTS0)</a:t>
            </a:r>
          </a:p>
          <a:p>
            <a:r>
              <a:rPr lang="de-DE" dirty="0"/>
              <a:t>warum wichtig</a:t>
            </a:r>
          </a:p>
          <a:p>
            <a:pPr lvl="1"/>
            <a:r>
              <a:rPr lang="de-DE" dirty="0"/>
              <a:t>Ressourcen sind dezentral und somit in den Regionen verteilt</a:t>
            </a:r>
          </a:p>
          <a:p>
            <a:pPr lvl="1"/>
            <a:r>
              <a:rPr lang="de-DE" dirty="0"/>
              <a:t>Ziel der Wirtschaftspolitik und Raumwirtschaft ist Aufrechterhaltung der dezentralen Besiedelung und gleichwertige Lebensbedingungen</a:t>
            </a:r>
          </a:p>
          <a:p>
            <a:pPr lvl="1"/>
            <a:r>
              <a:rPr lang="de-DE" dirty="0"/>
              <a:t>Resilienz: großes Interesse an regionaler struktureller Ausgewogenheit</a:t>
            </a:r>
          </a:p>
          <a:p>
            <a:pPr lvl="1"/>
            <a:r>
              <a:rPr lang="de-DE" dirty="0"/>
              <a:t>Leben am Land oder Urlaube dort bringt für viele Menschen hohe Lebensqualität</a:t>
            </a:r>
          </a:p>
          <a:p>
            <a:r>
              <a:rPr lang="de-DE" dirty="0"/>
              <a:t>wie darstellen:</a:t>
            </a:r>
          </a:p>
          <a:p>
            <a:pPr lvl="1"/>
            <a:r>
              <a:rPr lang="de-DE" dirty="0"/>
              <a:t>Struktur der Beschäftigung</a:t>
            </a:r>
          </a:p>
          <a:p>
            <a:pPr lvl="1"/>
            <a:r>
              <a:rPr lang="de-DE" dirty="0">
                <a:sym typeface="Wingdings" panose="05000000000000000000" pitchFamily="2" charset="2"/>
              </a:rPr>
              <a:t></a:t>
            </a:r>
            <a:r>
              <a:rPr lang="de-DE" dirty="0"/>
              <a:t> Rückschluss auf Wertschöpfung, Einkommen und Lebenssituation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DD492B-1C87-44AC-98B0-8460AA9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Zwischenbilanz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840411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961B869B-6100-4799-BDE7-109ED58417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162907-8327-4AE8-9969-D40B82A12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7126" y="3340100"/>
            <a:ext cx="9937750" cy="2660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  <a:t>die Bio-Ökonomie </a:t>
            </a: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  <a:t>etwas konkreter</a:t>
            </a:r>
            <a:endParaRPr lang="de-AT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6281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2BBBDFF-E7D8-4C75-ACF8-A169EAA84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14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04E466-36B8-4D0B-9F6B-0D72D49E1B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7125" y="1555753"/>
            <a:ext cx="10710647" cy="4444997"/>
          </a:xfrm>
        </p:spPr>
        <p:txBody>
          <a:bodyPr>
            <a:normAutofit/>
          </a:bodyPr>
          <a:lstStyle/>
          <a:p>
            <a:r>
              <a:rPr lang="de-DE" dirty="0"/>
              <a:t>Landwirtschaft und Outputs</a:t>
            </a:r>
          </a:p>
          <a:p>
            <a:pPr lvl="1"/>
            <a:r>
              <a:rPr lang="de-DE" dirty="0"/>
              <a:t>Biomasse =&gt; Basis für Lebensmittel und Bio-Ökonomie (z.B. Stärkeproduktion)</a:t>
            </a:r>
          </a:p>
          <a:p>
            <a:pPr lvl="1"/>
            <a:r>
              <a:rPr lang="de-DE" dirty="0" err="1"/>
              <a:t>Öskosystemleistungen</a:t>
            </a:r>
            <a:r>
              <a:rPr lang="de-DE" dirty="0"/>
              <a:t>/Landschaftsbild  =&gt;  Lebensqualität, Wohlbefinden, Freizeit, ...</a:t>
            </a:r>
          </a:p>
          <a:p>
            <a:r>
              <a:rPr lang="de-DE" dirty="0"/>
              <a:t>Landwirtschaft </a:t>
            </a:r>
          </a:p>
          <a:p>
            <a:pPr lvl="1"/>
            <a:r>
              <a:rPr lang="de-DE" dirty="0"/>
              <a:t>überall dort, wo Agrargüter produziert werden</a:t>
            </a:r>
          </a:p>
          <a:p>
            <a:pPr lvl="1"/>
            <a:r>
              <a:rPr lang="de-DE" dirty="0"/>
              <a:t>in vielen Regionen das Rückgrat der wirtschaftlichen Tätigkeiten</a:t>
            </a:r>
          </a:p>
          <a:p>
            <a:r>
              <a:rPr lang="de-DE" dirty="0"/>
              <a:t>Wertschöpfungskette Agrargüter- und Lebensmittel</a:t>
            </a:r>
          </a:p>
          <a:p>
            <a:pPr lvl="1"/>
            <a:r>
              <a:rPr lang="de-DE" dirty="0"/>
              <a:t>Primärproduktion</a:t>
            </a:r>
          </a:p>
          <a:p>
            <a:pPr lvl="1"/>
            <a:r>
              <a:rPr lang="de-DE" dirty="0"/>
              <a:t>Vorleistungen (z.B. Saatgut, Düngemittel, tierärztliche Dienstleistungen)</a:t>
            </a:r>
          </a:p>
          <a:p>
            <a:pPr lvl="1"/>
            <a:r>
              <a:rPr lang="de-DE" dirty="0"/>
              <a:t>Nahrungsmittel,- Futtermittel-, Getränkeindustrie / -Gewerbe</a:t>
            </a:r>
          </a:p>
          <a:p>
            <a:pPr lvl="1"/>
            <a:r>
              <a:rPr lang="de-DE" dirty="0"/>
              <a:t>Großhandel (vor- und nachgelagert) und Lebensmitteleinzelhandel</a:t>
            </a:r>
          </a:p>
          <a:p>
            <a:pPr marL="452924" lvl="1" indent="0">
              <a:buNone/>
            </a:pPr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DD492B-1C87-44AC-98B0-8460AA9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Wertschöpfungskette Agrargüter- und Lebensmittel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1BD1F2C-8F71-4400-B527-D82EC7E24507}"/>
              </a:ext>
            </a:extLst>
          </p:cNvPr>
          <p:cNvSpPr txBox="1"/>
          <p:nvPr/>
        </p:nvSpPr>
        <p:spPr>
          <a:xfrm>
            <a:off x="-38918" y="5981700"/>
            <a:ext cx="331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Q: </a:t>
            </a:r>
            <a:r>
              <a:rPr lang="en-US" sz="1600" dirty="0"/>
              <a:t>Sinabell und Streicher, 2020a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161957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52C7585C-1159-4314-A426-4450EDB0C8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6597"/>
          </a:xfrm>
        </p:spPr>
        <p:txBody>
          <a:bodyPr>
            <a:noAutofit/>
          </a:bodyPr>
          <a:lstStyle/>
          <a:p>
            <a:r>
              <a:rPr lang="de-DE" sz="2400" dirty="0"/>
              <a:t>Nominelle Bruttowertschöpfung in der Landwirtschaft, der Wertschöpfungskette und der Volkswirtschaft von 1995 bis 2018</a:t>
            </a:r>
            <a:endParaRPr lang="de-AT" sz="2400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xmlns="" id="{83633937-BD25-4EEB-9951-A42D2F569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743399"/>
              </p:ext>
            </p:extLst>
          </p:nvPr>
        </p:nvGraphicFramePr>
        <p:xfrm>
          <a:off x="838200" y="1544848"/>
          <a:ext cx="10515600" cy="4658360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342292">
                  <a:extLst>
                    <a:ext uri="{9D8B030D-6E8A-4147-A177-3AD203B41FA5}">
                      <a16:colId xmlns:a16="http://schemas.microsoft.com/office/drawing/2014/main" xmlns="" val="3265637413"/>
                    </a:ext>
                  </a:extLst>
                </a:gridCol>
                <a:gridCol w="1477429">
                  <a:extLst>
                    <a:ext uri="{9D8B030D-6E8A-4147-A177-3AD203B41FA5}">
                      <a16:colId xmlns:a16="http://schemas.microsoft.com/office/drawing/2014/main" xmlns="" val="3484094987"/>
                    </a:ext>
                  </a:extLst>
                </a:gridCol>
                <a:gridCol w="1653785">
                  <a:extLst>
                    <a:ext uri="{9D8B030D-6E8A-4147-A177-3AD203B41FA5}">
                      <a16:colId xmlns:a16="http://schemas.microsoft.com/office/drawing/2014/main" xmlns="" val="2263239947"/>
                    </a:ext>
                  </a:extLst>
                </a:gridCol>
                <a:gridCol w="1654951">
                  <a:extLst>
                    <a:ext uri="{9D8B030D-6E8A-4147-A177-3AD203B41FA5}">
                      <a16:colId xmlns:a16="http://schemas.microsoft.com/office/drawing/2014/main" xmlns="" val="3773669559"/>
                    </a:ext>
                  </a:extLst>
                </a:gridCol>
                <a:gridCol w="1470551">
                  <a:extLst>
                    <a:ext uri="{9D8B030D-6E8A-4147-A177-3AD203B41FA5}">
                      <a16:colId xmlns:a16="http://schemas.microsoft.com/office/drawing/2014/main" xmlns="" val="2276651249"/>
                    </a:ext>
                  </a:extLst>
                </a:gridCol>
                <a:gridCol w="1507898">
                  <a:extLst>
                    <a:ext uri="{9D8B030D-6E8A-4147-A177-3AD203B41FA5}">
                      <a16:colId xmlns:a16="http://schemas.microsoft.com/office/drawing/2014/main" xmlns="" val="1869444247"/>
                    </a:ext>
                  </a:extLst>
                </a:gridCol>
                <a:gridCol w="1408694">
                  <a:extLst>
                    <a:ext uri="{9D8B030D-6E8A-4147-A177-3AD203B41FA5}">
                      <a16:colId xmlns:a16="http://schemas.microsoft.com/office/drawing/2014/main" xmlns="" val="18813910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Landwirt-schaftlicher Kernbereich </a:t>
                      </a:r>
                      <a:endParaRPr lang="de-AT" sz="160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(lt. VGR)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Vorgelagerte Wirtschafts-bereiche (ohne Handel)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Nachgelagerte Wirtschafts-bereiche (ohne Handel)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Handel (vor- und nachgelagerte Bereiche)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Wertschöpf-</a:t>
                      </a:r>
                      <a:r>
                        <a:rPr lang="de-DE" sz="1600" dirty="0" err="1">
                          <a:effectLst/>
                        </a:rPr>
                        <a:t>ungskette</a:t>
                      </a:r>
                      <a:r>
                        <a:rPr lang="de-DE" sz="1600" dirty="0">
                          <a:effectLst/>
                        </a:rPr>
                        <a:t> Agrargüter und Lebensmittel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Volkswirtschaft insgesamt </a:t>
                      </a:r>
                      <a:endParaRPr lang="de-AT" sz="1600">
                        <a:effectLst/>
                      </a:endParaRPr>
                    </a:p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(lt. VGR)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5326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Mio. €, nominell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75583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i="1" dirty="0">
                          <a:effectLst/>
                        </a:rPr>
                        <a:t>ÖNACE 1995</a:t>
                      </a:r>
                      <a:endParaRPr lang="de-AT" sz="1600" i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 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96423764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>
                          <a:effectLst/>
                        </a:rPr>
                        <a:t>1995</a:t>
                      </a:r>
                      <a:endParaRPr lang="de-AT" sz="1600" b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2.939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464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3.509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3.819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10.730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158.821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767522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2005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2.324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575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3.715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4.993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11.607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225.888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085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i="1" dirty="0">
                          <a:effectLst/>
                        </a:rPr>
                        <a:t>ÖNACE 2008</a:t>
                      </a:r>
                      <a:endParaRPr lang="de-AT" sz="1600" i="1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0622026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2005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2.324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490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3.715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4.993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11.521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225.888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334000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2010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2.670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555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4.714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5.816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13.754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263.633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095793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2015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2.670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691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5.543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7.075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15.978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307.038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222428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2016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2.809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721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5.871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7.822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17.222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318.644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5722588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2018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3.255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778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6.146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7.769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17.948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344.659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834375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6472175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 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Veränderung in %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9187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2018/2005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4699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+</a:t>
                      </a: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40,1</a:t>
                      </a:r>
                      <a:endParaRPr lang="de-AT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indent="533400">
                        <a:spcBef>
                          <a:spcPts val="100"/>
                        </a:spcBef>
                        <a:spcAft>
                          <a:spcPts val="100"/>
                        </a:spcAft>
                        <a:tabLst>
                          <a:tab pos="901700" algn="dec"/>
                        </a:tabLst>
                      </a:pPr>
                      <a:r>
                        <a:rPr lang="de-DE" sz="1600" dirty="0">
                          <a:effectLst/>
                        </a:rPr>
                        <a:t>+ 58,7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+ 65,5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+ 55,6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+ 55,8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+ 52,6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7219323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 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Wachstum in % p.a.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7209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0" dirty="0">
                          <a:effectLst/>
                        </a:rPr>
                        <a:t>2005/2018</a:t>
                      </a:r>
                      <a:endParaRPr lang="de-AT" sz="1600" b="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+ 2,6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+ 3,6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+ 3,9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</a:rPr>
                        <a:t>+ 3,5</a:t>
                      </a:r>
                      <a:endParaRPr lang="de-AT" sz="160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+ 3,5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</a:rPr>
                        <a:t>+ 3,3</a:t>
                      </a:r>
                      <a:endParaRPr lang="de-AT" sz="1600" dirty="0">
                        <a:effectLst/>
                        <a:latin typeface="Century Gothic" panose="020B0502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992339273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xmlns="" id="{3456C812-094B-48C6-8692-1B195DFAB48B}"/>
              </a:ext>
            </a:extLst>
          </p:cNvPr>
          <p:cNvSpPr txBox="1"/>
          <p:nvPr/>
        </p:nvSpPr>
        <p:spPr>
          <a:xfrm>
            <a:off x="731520" y="6396335"/>
            <a:ext cx="108321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Q:  Statistik Austria, Leistungs- und Strukturstatistik, diverse Jahre. Siehe: https://www.statistik.at/web_de/statistiken/wirtschaft/produktion_und_bauwesen/leistungs_und_strukturdaten/index.html; Statcube von Statistik Austria, Leistungs- und Strukturstatistik (LSE) ab 2008 – Unternehmensdaten (ÖNACE 2008); Statistik Austria, Volkswirtschaftliche Gesamtrechnungen. Erstellt am: 28.02.2020; eigene Schätzungen; Daten abgerufen am 15.6.2020; </a:t>
            </a:r>
            <a:r>
              <a:rPr lang="de-DE" sz="800" u="sng" dirty="0"/>
              <a:t>Anmerkung</a:t>
            </a:r>
            <a:r>
              <a:rPr lang="de-DE" sz="800" dirty="0"/>
              <a:t>: Bruttowertschöpfung zu Faktorkosten (Leistungs- und Strukturstatistik), Bruttowertschöpfung zu Herstellungspreisen (Volkswirtschaftliche Gesamtrechnung VGR).</a:t>
            </a:r>
            <a:endParaRPr lang="de-AT" sz="800" dirty="0"/>
          </a:p>
        </p:txBody>
      </p:sp>
    </p:spTree>
    <p:extLst>
      <p:ext uri="{BB962C8B-B14F-4D97-AF65-F5344CB8AC3E}">
        <p14:creationId xmlns:p14="http://schemas.microsoft.com/office/powerpoint/2010/main" val="3086694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3514CAE0-3426-4320-9397-DCAD45F9E609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9865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Im Inland wohnhafte aktiv Erwerbstätige in der österreichischen Wertschöpfungskette Agrargüter und Lebensmittel insgesamt laut Abgestimmter Erwerbsstatistik nach Gemeinden, 2018</a:t>
            </a:r>
            <a:endParaRPr lang="de-AT" sz="24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E9B0B4C5-4AAB-4475-B823-BA86DF97AF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66" b="15108"/>
          <a:stretch/>
        </p:blipFill>
        <p:spPr bwMode="auto">
          <a:xfrm>
            <a:off x="1800000" y="1872000"/>
            <a:ext cx="9223802" cy="46028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398225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2BBBDFF-E7D8-4C75-ACF8-A169EAA84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17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04E466-36B8-4D0B-9F6B-0D72D49E1B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7125" y="1555753"/>
            <a:ext cx="10710647" cy="4444997"/>
          </a:xfrm>
        </p:spPr>
        <p:txBody>
          <a:bodyPr/>
          <a:lstStyle/>
          <a:p>
            <a:r>
              <a:rPr lang="de-DE" dirty="0"/>
              <a:t>Wald und seine Outputs</a:t>
            </a:r>
          </a:p>
          <a:p>
            <a:pPr lvl="1"/>
            <a:r>
              <a:rPr lang="de-DE" dirty="0"/>
              <a:t>Holz =&gt; Basis für wirtschaftlichen Wohlstand und Speicher von Kohlenstoff</a:t>
            </a:r>
          </a:p>
          <a:p>
            <a:pPr lvl="1"/>
            <a:r>
              <a:rPr lang="de-DE" dirty="0" err="1"/>
              <a:t>Öskosystemleistungen</a:t>
            </a:r>
            <a:r>
              <a:rPr lang="de-DE" dirty="0"/>
              <a:t>  =&gt;  Basis für Schutz, Lebensqualität, Wohlbefinden, ...</a:t>
            </a:r>
          </a:p>
          <a:p>
            <a:r>
              <a:rPr lang="de-DE" dirty="0"/>
              <a:t>Forstwirtschaft</a:t>
            </a:r>
          </a:p>
          <a:p>
            <a:pPr lvl="1"/>
            <a:r>
              <a:rPr lang="de-DE" dirty="0"/>
              <a:t>fast überall dort, wo Wald bewirtschaftet wird</a:t>
            </a:r>
          </a:p>
          <a:p>
            <a:pPr lvl="1"/>
            <a:r>
              <a:rPr lang="de-DE" dirty="0"/>
              <a:t>in vielen Regionen das Rückgrat der wirtschaftlichen Tätigkeiten</a:t>
            </a:r>
          </a:p>
          <a:p>
            <a:r>
              <a:rPr lang="de-DE" dirty="0"/>
              <a:t>Cluster Forst- und Holzwirtschaft</a:t>
            </a:r>
          </a:p>
          <a:p>
            <a:pPr lvl="1"/>
            <a:r>
              <a:rPr lang="de-DE" dirty="0"/>
              <a:t>Kernbereich: Forstwirtschaft, Sägewerke, Furnier- und Holzfaserplatten</a:t>
            </a:r>
          </a:p>
          <a:p>
            <a:pPr lvl="1"/>
            <a:r>
              <a:rPr lang="de-DE" dirty="0"/>
              <a:t>Bereiche mit enger Verflechtung: das Finalprodukt ist eindeutig holzbasiert (Parkette, ..., Möbel, ...., Bautischlerei, ..., Dachdeckerei und Zimmerei</a:t>
            </a:r>
          </a:p>
          <a:p>
            <a:pPr lvl="1"/>
            <a:r>
              <a:rPr lang="de-DE" dirty="0"/>
              <a:t>Bereiche mit weniger enger Verflechtung: Papier, Pappe, ..., Handel mit Büchern</a:t>
            </a:r>
          </a:p>
          <a:p>
            <a:r>
              <a:rPr lang="de-DE" dirty="0"/>
              <a:t>derzeit nicht enthalten: holzbasierte Energiebereitstellung</a:t>
            </a:r>
          </a:p>
          <a:p>
            <a:endParaRPr lang="de-DE" dirty="0"/>
          </a:p>
          <a:p>
            <a:pPr marL="452924" lvl="1" indent="0">
              <a:buNone/>
            </a:pPr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DD492B-1C87-44AC-98B0-8460AA9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Wald – Forstwirtschaft – Holzcluster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62614506-3AFE-4780-AFCE-F89E9231C06F}"/>
              </a:ext>
            </a:extLst>
          </p:cNvPr>
          <p:cNvSpPr txBox="1"/>
          <p:nvPr/>
        </p:nvSpPr>
        <p:spPr>
          <a:xfrm>
            <a:off x="-38918" y="5981700"/>
            <a:ext cx="33137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Q: </a:t>
            </a:r>
            <a:r>
              <a:rPr lang="en-US" sz="1600" dirty="0"/>
              <a:t>Sinabell und Streicher, 2020b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1745026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035695A3-BFF4-4DE6-93CC-39A1CC76DBB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18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9C6704E4-F6BB-4EAA-95AB-123E816A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Forst- und Holzcluster in Österreich</a:t>
            </a:r>
            <a:br>
              <a:rPr lang="de-DE" dirty="0"/>
            </a:br>
            <a:r>
              <a:rPr lang="de-DE" dirty="0"/>
              <a:t>Wertschöpfung und Anteil an der Volkswirtschaft</a:t>
            </a:r>
            <a:endParaRPr lang="de-AT" dirty="0"/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xmlns="" id="{EB1F435A-DFFE-4130-AE44-AFC121B4A7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6432818"/>
              </p:ext>
            </p:extLst>
          </p:nvPr>
        </p:nvGraphicFramePr>
        <p:xfrm>
          <a:off x="914400" y="1447800"/>
          <a:ext cx="10150475" cy="4381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93285">
                  <a:extLst>
                    <a:ext uri="{9D8B030D-6E8A-4147-A177-3AD203B41FA5}">
                      <a16:colId xmlns:a16="http://schemas.microsoft.com/office/drawing/2014/main" xmlns="" val="4142966140"/>
                    </a:ext>
                  </a:extLst>
                </a:gridCol>
                <a:gridCol w="3805313">
                  <a:extLst>
                    <a:ext uri="{9D8B030D-6E8A-4147-A177-3AD203B41FA5}">
                      <a16:colId xmlns:a16="http://schemas.microsoft.com/office/drawing/2014/main" xmlns="" val="3528868005"/>
                    </a:ext>
                  </a:extLst>
                </a:gridCol>
                <a:gridCol w="793285">
                  <a:extLst>
                    <a:ext uri="{9D8B030D-6E8A-4147-A177-3AD203B41FA5}">
                      <a16:colId xmlns:a16="http://schemas.microsoft.com/office/drawing/2014/main" xmlns="" val="4037370872"/>
                    </a:ext>
                  </a:extLst>
                </a:gridCol>
                <a:gridCol w="793285">
                  <a:extLst>
                    <a:ext uri="{9D8B030D-6E8A-4147-A177-3AD203B41FA5}">
                      <a16:colId xmlns:a16="http://schemas.microsoft.com/office/drawing/2014/main" xmlns="" val="367558267"/>
                    </a:ext>
                  </a:extLst>
                </a:gridCol>
                <a:gridCol w="793285">
                  <a:extLst>
                    <a:ext uri="{9D8B030D-6E8A-4147-A177-3AD203B41FA5}">
                      <a16:colId xmlns:a16="http://schemas.microsoft.com/office/drawing/2014/main" xmlns="" val="1035734387"/>
                    </a:ext>
                  </a:extLst>
                </a:gridCol>
                <a:gridCol w="793285">
                  <a:extLst>
                    <a:ext uri="{9D8B030D-6E8A-4147-A177-3AD203B41FA5}">
                      <a16:colId xmlns:a16="http://schemas.microsoft.com/office/drawing/2014/main" xmlns="" val="3046980955"/>
                    </a:ext>
                  </a:extLst>
                </a:gridCol>
                <a:gridCol w="793285">
                  <a:extLst>
                    <a:ext uri="{9D8B030D-6E8A-4147-A177-3AD203B41FA5}">
                      <a16:colId xmlns:a16="http://schemas.microsoft.com/office/drawing/2014/main" xmlns="" val="1378603535"/>
                    </a:ext>
                  </a:extLst>
                </a:gridCol>
                <a:gridCol w="793285">
                  <a:extLst>
                    <a:ext uri="{9D8B030D-6E8A-4147-A177-3AD203B41FA5}">
                      <a16:colId xmlns:a16="http://schemas.microsoft.com/office/drawing/2014/main" xmlns="" val="362087560"/>
                    </a:ext>
                  </a:extLst>
                </a:gridCol>
                <a:gridCol w="792167">
                  <a:extLst>
                    <a:ext uri="{9D8B030D-6E8A-4147-A177-3AD203B41FA5}">
                      <a16:colId xmlns:a16="http://schemas.microsoft.com/office/drawing/2014/main" xmlns="" val="1511495918"/>
                    </a:ext>
                  </a:extLst>
                </a:gridCol>
              </a:tblGrid>
              <a:tr h="273844"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2005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2018/05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699474743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Mio. €, nominell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39304367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Kernbereich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1.864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2.148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2.381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2.420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2.437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2.654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+42,4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49343682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611454281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Branchen mit engen Verflechtungen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4.935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5.360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5.830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6.174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6.379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6.826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+38,3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589996812"/>
                  </a:ext>
                </a:extLst>
              </a:tr>
              <a:tr h="273844">
                <a:tc gridSpan="9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6297525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Kernbereich + Branchen mit engen Verflechtungen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6.800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7.508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8.211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8.595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8.816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9.480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+39,4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452415541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147510348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Branchen mit weniger engen Verflechtungen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5.153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5.479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6.287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6.153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6.583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7.322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+42,1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3182070406"/>
                  </a:ext>
                </a:extLst>
              </a:tr>
              <a:tr h="273844"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69918760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Anteil an der Volkswirtschaft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851746013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Kernbereich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0,7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02169139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Branchen mit engen Verflechtungen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2,2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464191378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   Branchen mit weniger engen Verflechtungen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2,3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1,9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2,0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2,1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1943644591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592020609"/>
                  </a:ext>
                </a:extLst>
              </a:tr>
              <a:tr h="273844">
                <a:tc gridSpan="2">
                  <a:txBody>
                    <a:bodyPr/>
                    <a:lstStyle/>
                    <a:p>
                      <a:pPr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Forst- und Holzcluster insgesamt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de-A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5,3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4,6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4,7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4,9</a:t>
                      </a:r>
                      <a:endParaRPr lang="de-AT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de-A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xmlns="" val="2227034627"/>
                  </a:ext>
                </a:extLst>
              </a:tr>
            </a:tbl>
          </a:graphicData>
        </a:graphic>
      </p:graphicFrame>
      <p:sp>
        <p:nvSpPr>
          <p:cNvPr id="8" name="Textfeld 7">
            <a:extLst>
              <a:ext uri="{FF2B5EF4-FFF2-40B4-BE49-F238E27FC236}">
                <a16:creationId xmlns:a16="http://schemas.microsoft.com/office/drawing/2014/main" xmlns="" id="{2473AC02-237D-4C4F-BB15-7211D71A0E3E}"/>
              </a:ext>
            </a:extLst>
          </p:cNvPr>
          <p:cNvSpPr txBox="1"/>
          <p:nvPr/>
        </p:nvSpPr>
        <p:spPr>
          <a:xfrm>
            <a:off x="259538" y="6037953"/>
            <a:ext cx="274786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Q: Statistik Austria, WIFO-Berechnungen</a:t>
            </a:r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272088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2BBBDFF-E7D8-4C75-ACF8-A169EAA84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19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DD492B-1C87-44AC-98B0-8460AA9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regionale Bedeutung des Clusters Forst- und Holzwirtschaft</a:t>
            </a:r>
            <a:br>
              <a:rPr lang="de-DE" dirty="0"/>
            </a:br>
            <a:r>
              <a:rPr lang="de-DE" dirty="0"/>
              <a:t>Kernbereich – bezogen auf Erwerbstätige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F6194FBD-FF3D-4F2A-A07D-FD5DBDFD678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35" b="15342"/>
          <a:stretch/>
        </p:blipFill>
        <p:spPr bwMode="auto">
          <a:xfrm>
            <a:off x="1943100" y="1447800"/>
            <a:ext cx="8145780" cy="4282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8903F04-D07B-47D7-9631-6D135F9D9C0B}"/>
              </a:ext>
            </a:extLst>
          </p:cNvPr>
          <p:cNvSpPr txBox="1"/>
          <p:nvPr/>
        </p:nvSpPr>
        <p:spPr>
          <a:xfrm>
            <a:off x="259538" y="6037953"/>
            <a:ext cx="460735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Q: Statistik Austria, </a:t>
            </a:r>
            <a:r>
              <a:rPr lang="de-DE" sz="1050" dirty="0" err="1"/>
              <a:t>abgest</a:t>
            </a:r>
            <a:r>
              <a:rPr lang="de-DE" sz="1050" dirty="0"/>
              <a:t>. Erwerbsstatistik 2021; WIFO-Berechnungen</a:t>
            </a:r>
            <a:endParaRPr lang="de-AT" sz="1050" dirty="0"/>
          </a:p>
        </p:txBody>
      </p:sp>
    </p:spTree>
    <p:extLst>
      <p:ext uri="{BB962C8B-B14F-4D97-AF65-F5344CB8AC3E}">
        <p14:creationId xmlns:p14="http://schemas.microsoft.com/office/powerpoint/2010/main" val="126654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961B869B-6100-4799-BDE7-109ED58417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162907-8327-4AE8-9969-D40B82A12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7126" y="3340100"/>
            <a:ext cx="9937750" cy="2660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  <a:t>worum es geht</a:t>
            </a:r>
            <a:endParaRPr lang="de-AT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97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2BBBDFF-E7D8-4C75-ACF8-A169EAA84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20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DD492B-1C87-44AC-98B0-8460AA9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regionale Bedeutung des Clusters Forst- und Holzwirtschaft</a:t>
            </a:r>
            <a:br>
              <a:rPr lang="de-DE" dirty="0"/>
            </a:br>
            <a:r>
              <a:rPr lang="de-DE" dirty="0"/>
              <a:t>Kernbereich + Branchen mit enger und weniger enger Verflechtung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D6FC5873-0C7B-4669-BE47-A2C132199B8D}"/>
              </a:ext>
            </a:extLst>
          </p:cNvPr>
          <p:cNvSpPr txBox="1"/>
          <p:nvPr/>
        </p:nvSpPr>
        <p:spPr>
          <a:xfrm>
            <a:off x="259538" y="6037953"/>
            <a:ext cx="49840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50" dirty="0"/>
              <a:t>Q: Statistik Austria, abgestimmte Erwerbsstatistik 2021; WIFO-Berechnungen</a:t>
            </a:r>
            <a:endParaRPr lang="de-AT" sz="105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8E21EEA-B39E-4A77-8005-888A92353A4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0" b="14393"/>
          <a:stretch/>
        </p:blipFill>
        <p:spPr bwMode="auto">
          <a:xfrm>
            <a:off x="1729740" y="1508759"/>
            <a:ext cx="8374380" cy="43287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5783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961B869B-6100-4799-BDE7-109ED58417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21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162907-8327-4AE8-9969-D40B82A12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84200" y="3340100"/>
            <a:ext cx="10731500" cy="2660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  <a:t>LW+FW Wertschöpfungsketten</a:t>
            </a:r>
            <a:b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  <a:t>+ 1 Element der Kreislaufwirtschaft</a:t>
            </a:r>
          </a:p>
          <a:p>
            <a:pPr marL="0" indent="0" algn="ctr">
              <a:buNone/>
            </a:pP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  <a:t>(Abwasserbehandlung)</a:t>
            </a:r>
            <a:endParaRPr lang="de-AT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91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AF69C139-6ACF-4926-B9AB-DE767C8187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22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3500EBA-68EF-4652-BA72-E62849DBF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Anteil der Erwerbstätigen in den betrachteten Branchen 2018</a:t>
            </a:r>
            <a:endParaRPr lang="de-AT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xmlns="" id="{2E6BCE39-0574-414C-9B3A-5525BAD389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54" b="8728"/>
          <a:stretch/>
        </p:blipFill>
        <p:spPr>
          <a:xfrm>
            <a:off x="1539154" y="1416674"/>
            <a:ext cx="8595446" cy="45693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glow rad="139700">
              <a:srgbClr val="33CC33"/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676952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2BBBDFF-E7D8-4C75-ACF8-A169EAA84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23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04E466-36B8-4D0B-9F6B-0D72D49E1B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0101" y="1377953"/>
            <a:ext cx="11391900" cy="5073647"/>
          </a:xfrm>
        </p:spPr>
        <p:txBody>
          <a:bodyPr>
            <a:normAutofit/>
          </a:bodyPr>
          <a:lstStyle/>
          <a:p>
            <a:r>
              <a:rPr lang="de-DE" sz="2400" dirty="0"/>
              <a:t>Bio-Ökonomie in Österreich</a:t>
            </a:r>
          </a:p>
          <a:p>
            <a:pPr lvl="1"/>
            <a:r>
              <a:rPr lang="de-DE" sz="2200" dirty="0"/>
              <a:t>ein Landkarte der Ausgangssituation</a:t>
            </a:r>
          </a:p>
          <a:p>
            <a:pPr lvl="1"/>
            <a:r>
              <a:rPr lang="de-DE" sz="2200" dirty="0"/>
              <a:t>eine Landkarte der Potenziale bis 2030 (Umsetzung der Strategien / Ziele)</a:t>
            </a:r>
          </a:p>
          <a:p>
            <a:r>
              <a:rPr lang="de-DE" sz="2400" dirty="0"/>
              <a:t>Regionalwirtschaft, Transformation, Bioökonomie und Kreislaufwirtschaft</a:t>
            </a:r>
          </a:p>
          <a:p>
            <a:pPr lvl="1"/>
            <a:r>
              <a:rPr lang="de-DE" sz="2000" dirty="0"/>
              <a:t>teilweise noch nicht ausreichend definierte Konzepte</a:t>
            </a:r>
          </a:p>
          <a:p>
            <a:pPr lvl="1"/>
            <a:r>
              <a:rPr lang="de-DE" sz="2000" dirty="0"/>
              <a:t>die wirtschaftliche Bedeutung und Relevanz ist derzeit noch unbestimmt</a:t>
            </a:r>
          </a:p>
          <a:p>
            <a:pPr lvl="1"/>
            <a:r>
              <a:rPr lang="de-DE" sz="2000" dirty="0"/>
              <a:t>pragmatische Ansätze wurden bereits entwickelt</a:t>
            </a:r>
          </a:p>
          <a:p>
            <a:r>
              <a:rPr lang="de-DE" sz="2400" dirty="0"/>
              <a:t>wie können die </a:t>
            </a:r>
            <a:r>
              <a:rPr lang="de-DE" sz="2400" b="1" dirty="0"/>
              <a:t>Menschen</a:t>
            </a:r>
            <a:r>
              <a:rPr lang="de-DE" sz="2400" dirty="0"/>
              <a:t> in den Regionen profitieren</a:t>
            </a:r>
          </a:p>
          <a:p>
            <a:pPr lvl="1"/>
            <a:r>
              <a:rPr lang="de-DE" sz="2000" dirty="0"/>
              <a:t>Ressourcen nachhaltig </a:t>
            </a:r>
            <a:r>
              <a:rPr lang="de-DE" sz="2000" dirty="0" err="1"/>
              <a:t>bewirtschaft</a:t>
            </a:r>
            <a:r>
              <a:rPr lang="de-DE" sz="2000" dirty="0"/>
              <a:t> und daher langfristig bewahren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die Chancen der Transformation rasch wahrnehmen und identifizieren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Investitionen tätigen und das Potential in Wertschöpfung übertragen</a:t>
            </a:r>
          </a:p>
          <a:p>
            <a:pPr lvl="1"/>
            <a:r>
              <a:rPr lang="de-DE" sz="2000" dirty="0">
                <a:sym typeface="Wingdings" panose="05000000000000000000" pitchFamily="2" charset="2"/>
              </a:rPr>
              <a:t>Blockaden abbauen und Veränderungen / Entwicklungen ermöglichen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DD492B-1C87-44AC-98B0-8460AA9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Ausblick und Resümee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57103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2BBBDFF-E7D8-4C75-ACF8-A169EAA849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24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404E466-36B8-4D0B-9F6B-0D72D49E1B2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7125" y="1555753"/>
            <a:ext cx="10710647" cy="4444997"/>
          </a:xfrm>
        </p:spPr>
        <p:txBody>
          <a:bodyPr>
            <a:normAutofit/>
          </a:bodyPr>
          <a:lstStyle/>
          <a:p>
            <a:r>
              <a:rPr lang="de-DE" b="1" dirty="0"/>
              <a:t>Danksagung</a:t>
            </a:r>
          </a:p>
          <a:p>
            <a:pPr lvl="1"/>
            <a:r>
              <a:rPr lang="de-DE" dirty="0"/>
              <a:t>hier präsentierte </a:t>
            </a:r>
            <a:r>
              <a:rPr lang="de-DE" dirty="0" err="1"/>
              <a:t>ergebnisse</a:t>
            </a:r>
            <a:r>
              <a:rPr lang="de-DE" dirty="0"/>
              <a:t> wurden vom BMLRT und der </a:t>
            </a:r>
            <a:r>
              <a:rPr lang="de-DE" dirty="0" err="1"/>
              <a:t>Landwirtschaftkammer</a:t>
            </a:r>
            <a:r>
              <a:rPr lang="de-DE" dirty="0"/>
              <a:t> Österreich im Rahmen von mehreren Projekten finanziert</a:t>
            </a:r>
          </a:p>
          <a:p>
            <a:r>
              <a:rPr lang="de-DE" b="1" dirty="0"/>
              <a:t>Referenzen</a:t>
            </a:r>
            <a:r>
              <a:rPr lang="de-DE" dirty="0"/>
              <a:t>:</a:t>
            </a:r>
          </a:p>
          <a:p>
            <a:pPr lvl="1"/>
            <a:r>
              <a:rPr lang="de-DE" dirty="0"/>
              <a:t>Sinabell, F. und G. Streicher, 2021, Regionale Beschäftigung im Cluster Forst- und Holzwirtschaft in Österreich. Monographien, WIFO, Wien. </a:t>
            </a:r>
            <a:br>
              <a:rPr lang="de-DE" dirty="0"/>
            </a:br>
            <a:r>
              <a:rPr lang="de-DE" dirty="0"/>
              <a:t>Online: </a:t>
            </a:r>
            <a:r>
              <a:rPr lang="de-DE" dirty="0">
                <a:hlinkClick r:id="rId2"/>
              </a:rPr>
              <a:t>https://www.wifo.ac.at/wwa/pubid/66984</a:t>
            </a:r>
            <a:endParaRPr lang="de-DE" dirty="0"/>
          </a:p>
          <a:p>
            <a:pPr lvl="1"/>
            <a:r>
              <a:rPr lang="de-DE" dirty="0"/>
              <a:t>Sinabell, F. und G. Streicher, 2020, Die Wertschöpfungskette von Agrargütern und Lebensmitteln in Österreich.  Studie des WIFO im Auftrag der Landwirtschaftskammer Österreich, September 2020. WIFO-Monographien, Eigenverlag, Wien, April 2020. </a:t>
            </a:r>
            <a:br>
              <a:rPr lang="de-DE" dirty="0"/>
            </a:br>
            <a:r>
              <a:rPr lang="de-DE" dirty="0"/>
              <a:t>Online : https://www.wifo.ac.at/wwa/pubid/66355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3BDD492B-1C87-44AC-98B0-8460AA9ED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/>
              <a:t>Danksagung und Unterlagen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386690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4BB5C58-E462-48D8-82B4-56E11F0A11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3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62F6FE6-B388-455A-B08F-59849E779B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"</a:t>
            </a:r>
            <a:r>
              <a:rPr lang="en-US" sz="2400" dirty="0" err="1"/>
              <a:t>Umbau</a:t>
            </a:r>
            <a:r>
              <a:rPr lang="en-US" sz="2400" dirty="0"/>
              <a:t> des </a:t>
            </a:r>
            <a:r>
              <a:rPr lang="en-US" sz="2400" dirty="0" err="1"/>
              <a:t>Wirtschaftssystems</a:t>
            </a:r>
            <a:r>
              <a:rPr lang="en-US" sz="2400" dirty="0"/>
              <a:t> in </a:t>
            </a:r>
            <a:r>
              <a:rPr lang="en-US" sz="2400" dirty="0" err="1"/>
              <a:t>Richtung</a:t>
            </a:r>
            <a:r>
              <a:rPr lang="en-US" sz="2400" dirty="0"/>
              <a:t> </a:t>
            </a:r>
            <a:r>
              <a:rPr lang="en-US" sz="2400" dirty="0" err="1"/>
              <a:t>Nachhaltigkeit</a:t>
            </a:r>
            <a:r>
              <a:rPr lang="en-US" sz="2400" dirty="0"/>
              <a:t>"</a:t>
            </a:r>
          </a:p>
          <a:p>
            <a:pPr lvl="1"/>
            <a:r>
              <a:rPr lang="en-US" sz="2200" dirty="0" err="1"/>
              <a:t>Nachhaltigkeit</a:t>
            </a:r>
            <a:r>
              <a:rPr lang="en-US" sz="2200" dirty="0"/>
              <a:t> </a:t>
            </a:r>
            <a:r>
              <a:rPr lang="en-US" sz="2200" dirty="0" err="1"/>
              <a:t>operationalisiert</a:t>
            </a:r>
            <a:r>
              <a:rPr lang="en-US" sz="2200" dirty="0"/>
              <a:t>: SDGs </a:t>
            </a:r>
          </a:p>
          <a:p>
            <a:pPr lvl="1"/>
            <a:r>
              <a:rPr lang="en-US" sz="2200" dirty="0" err="1"/>
              <a:t>Zielpfad</a:t>
            </a:r>
            <a:r>
              <a:rPr lang="en-US" sz="2200" dirty="0"/>
              <a:t>: "Agenda 2030" </a:t>
            </a:r>
          </a:p>
          <a:p>
            <a:r>
              <a:rPr lang="en-US" sz="2400" dirty="0" err="1"/>
              <a:t>beinhaltet</a:t>
            </a:r>
            <a:r>
              <a:rPr lang="en-US" sz="2400" dirty="0"/>
              <a:t> </a:t>
            </a:r>
            <a:r>
              <a:rPr lang="en-US" sz="2400" dirty="0" err="1"/>
              <a:t>vor</a:t>
            </a:r>
            <a:r>
              <a:rPr lang="en-US" sz="2400" dirty="0"/>
              <a:t> </a:t>
            </a:r>
            <a:r>
              <a:rPr lang="en-US" sz="2400" dirty="0" err="1"/>
              <a:t>allem</a:t>
            </a:r>
            <a:r>
              <a:rPr lang="en-US" sz="2400" dirty="0"/>
              <a:t> </a:t>
            </a:r>
            <a:r>
              <a:rPr lang="en-US" sz="2400" dirty="0" err="1"/>
              <a:t>folgende</a:t>
            </a:r>
            <a:r>
              <a:rPr lang="en-US" sz="2400" dirty="0"/>
              <a:t> </a:t>
            </a:r>
            <a:r>
              <a:rPr lang="en-US" sz="2400" dirty="0" err="1"/>
              <a:t>unmittelbaren</a:t>
            </a:r>
            <a:r>
              <a:rPr lang="en-US" sz="2400" dirty="0"/>
              <a:t> </a:t>
            </a:r>
            <a:r>
              <a:rPr lang="en-US" sz="2400" dirty="0" err="1"/>
              <a:t>Ziele</a:t>
            </a:r>
            <a:r>
              <a:rPr lang="en-US" sz="2400" dirty="0"/>
              <a:t> in AT</a:t>
            </a:r>
          </a:p>
          <a:p>
            <a:pPr lvl="1"/>
            <a:r>
              <a:rPr lang="en-US" sz="2000" dirty="0" err="1"/>
              <a:t>netto-klimaneutrales</a:t>
            </a:r>
            <a:r>
              <a:rPr lang="en-US" sz="2000" dirty="0"/>
              <a:t> </a:t>
            </a:r>
            <a:r>
              <a:rPr lang="en-US" sz="2000" dirty="0" err="1"/>
              <a:t>Wirtschaftssystem</a:t>
            </a:r>
            <a:endParaRPr lang="en-US" sz="2000" dirty="0"/>
          </a:p>
          <a:p>
            <a:pPr lvl="1"/>
            <a:r>
              <a:rPr lang="de-AT" sz="2000" dirty="0"/>
              <a:t>Entkopplung Wirtschaftswachstum vom Materialeinsatz</a:t>
            </a:r>
          </a:p>
          <a:p>
            <a:pPr lvl="1"/>
            <a:r>
              <a:rPr lang="de-AT" sz="2000" dirty="0"/>
              <a:t>Bremsen des Artenverlustes</a:t>
            </a:r>
          </a:p>
          <a:p>
            <a:pPr lvl="1"/>
            <a:r>
              <a:rPr lang="de-AT" sz="2000" dirty="0"/>
              <a:t>hoher Anteil erneuerbarer Energien</a:t>
            </a:r>
          </a:p>
          <a:p>
            <a:r>
              <a:rPr lang="de-AT" sz="2200" dirty="0"/>
              <a:t>weitere Aspekte</a:t>
            </a:r>
          </a:p>
          <a:p>
            <a:pPr lvl="1"/>
            <a:r>
              <a:rPr lang="de-AT" sz="2000" dirty="0"/>
              <a:t>soziale Ausgewogenheit </a:t>
            </a:r>
          </a:p>
          <a:p>
            <a:pPr lvl="1"/>
            <a:r>
              <a:rPr lang="de-AT" sz="2000" dirty="0"/>
              <a:t>Gerechtigkeit zwischen Geschlechtern</a:t>
            </a:r>
          </a:p>
          <a:p>
            <a:pPr lvl="1"/>
            <a:endParaRPr lang="de-AT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D559046-1724-4246-B108-DE8AF2FA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Abgrenzung des Themas: Transformation</a:t>
            </a:r>
            <a:br>
              <a:rPr lang="de-DE" dirty="0"/>
            </a:br>
            <a:r>
              <a:rPr lang="de-DE" dirty="0"/>
              <a:t>Definitions-Vorschlag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424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4BB5C58-E462-48D8-82B4-56E11F0A11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62F6FE6-B388-455A-B08F-59849E779B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wesentliche Bestimmungselemente</a:t>
            </a:r>
          </a:p>
          <a:p>
            <a:pPr lvl="1"/>
            <a:r>
              <a:rPr lang="de-DE" sz="2400" dirty="0"/>
              <a:t>regionale Abgrenzungen (z.B. NUTS)</a:t>
            </a:r>
            <a:r>
              <a:rPr lang="en-US" sz="2400" dirty="0"/>
              <a:t> </a:t>
            </a:r>
          </a:p>
          <a:p>
            <a:r>
              <a:rPr lang="en-US" sz="2800" dirty="0" err="1"/>
              <a:t>worum</a:t>
            </a:r>
            <a:r>
              <a:rPr lang="en-US" sz="2800" dirty="0"/>
              <a:t> </a:t>
            </a:r>
            <a:r>
              <a:rPr lang="en-US" sz="2800" dirty="0" err="1"/>
              <a:t>geht</a:t>
            </a:r>
            <a:r>
              <a:rPr lang="en-US" sz="2800" dirty="0"/>
              <a:t> es </a:t>
            </a:r>
            <a:r>
              <a:rPr lang="en-US" sz="2800" dirty="0" err="1"/>
              <a:t>im</a:t>
            </a:r>
            <a:r>
              <a:rPr lang="en-US" sz="2800" dirty="0"/>
              <a:t> Kern</a:t>
            </a:r>
          </a:p>
          <a:p>
            <a:pPr lvl="1"/>
            <a:r>
              <a:rPr lang="de-DE" sz="2400" dirty="0"/>
              <a:t>Lebensqualität</a:t>
            </a:r>
          </a:p>
          <a:p>
            <a:pPr lvl="1"/>
            <a:r>
              <a:rPr lang="de-DE" sz="2400" dirty="0"/>
              <a:t>Wertschöpfung</a:t>
            </a:r>
          </a:p>
          <a:p>
            <a:pPr lvl="1"/>
            <a:r>
              <a:rPr lang="de-DE" sz="2400" dirty="0"/>
              <a:t>Beschäftigung</a:t>
            </a: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D559046-1724-4246-B108-DE8AF2FA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Abgrenzung des Themas: Regionalwirtschaft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09857D0-82CE-4E09-9328-D93C8F7307E3}"/>
              </a:ext>
            </a:extLst>
          </p:cNvPr>
          <p:cNvSpPr txBox="1"/>
          <p:nvPr/>
        </p:nvSpPr>
        <p:spPr>
          <a:xfrm>
            <a:off x="-38918" y="5981700"/>
            <a:ext cx="2481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Q: </a:t>
            </a:r>
            <a:r>
              <a:rPr lang="en-US" sz="1600" dirty="0"/>
              <a:t>COM(2018) 673 final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065460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4BB5C58-E462-48D8-82B4-56E11F0A11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5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62F6FE6-B388-455A-B08F-59849E779B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Die Bioökonomie umfasst alle Sektoren und Systeme, die sich auf 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biologische Ressourcen </a:t>
            </a:r>
            <a:r>
              <a:rPr lang="de-DE" sz="2400" dirty="0"/>
              <a:t>(Tiere, Pflanzen, Mikroorganismen und abgeleitete Biomasse, einschließlich organischer Abfälle), deren Funktionen und Prinzipien stützen</a:t>
            </a:r>
            <a:r>
              <a:rPr lang="en-US" sz="2400" dirty="0"/>
              <a:t>. </a:t>
            </a:r>
          </a:p>
          <a:p>
            <a:r>
              <a:rPr lang="en-US" sz="2400" dirty="0"/>
              <a:t>Sie </a:t>
            </a:r>
            <a:r>
              <a:rPr lang="en-US" sz="2400" dirty="0" err="1"/>
              <a:t>umfasst</a:t>
            </a:r>
            <a:r>
              <a:rPr lang="en-US" sz="2400" dirty="0"/>
              <a:t> und </a:t>
            </a:r>
            <a:r>
              <a:rPr lang="en-US" sz="2400" dirty="0" err="1"/>
              <a:t>verbindet</a:t>
            </a:r>
            <a:r>
              <a:rPr lang="en-US" sz="2400" dirty="0"/>
              <a:t>: </a:t>
            </a:r>
          </a:p>
          <a:p>
            <a:pPr lvl="1"/>
            <a:r>
              <a:rPr lang="de-DE" sz="2000" dirty="0"/>
              <a:t>Land- und Meeresökosysteme und die von ihnen erbrachten Leistungen; alle primären Produktionssektoren, die biologische Ressourcen nutzen und erzeugen (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Land- und Forstwirtschaft, Fischerei und Aquakultur</a:t>
            </a:r>
            <a:r>
              <a:rPr lang="de-DE" sz="2000" dirty="0"/>
              <a:t>); und </a:t>
            </a:r>
          </a:p>
          <a:p>
            <a:pPr lvl="1"/>
            <a:r>
              <a:rPr lang="de-DE" sz="2000" dirty="0"/>
              <a:t>alle </a:t>
            </a:r>
            <a:r>
              <a:rPr lang="de-DE" sz="2000" b="1" dirty="0">
                <a:solidFill>
                  <a:schemeClr val="accent3">
                    <a:lumMod val="75000"/>
                  </a:schemeClr>
                </a:solidFill>
              </a:rPr>
              <a:t>Wirtschafts- und Industriesektoren</a:t>
            </a:r>
            <a:r>
              <a:rPr lang="de-DE" sz="2000" dirty="0"/>
              <a:t>, die biologische Ressourcen und Verfahren zur Herstellung von Lebensmitteln, Futtermitteln, biobasierten Produkten, Energie und Dienstleistungen nutzen.</a:t>
            </a:r>
            <a:endParaRPr lang="de-AT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D559046-1724-4246-B108-DE8AF2FA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Abgrenzung des Themas: Bio-Ökonomie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09857D0-82CE-4E09-9328-D93C8F7307E3}"/>
              </a:ext>
            </a:extLst>
          </p:cNvPr>
          <p:cNvSpPr txBox="1"/>
          <p:nvPr/>
        </p:nvSpPr>
        <p:spPr>
          <a:xfrm>
            <a:off x="-38918" y="5981700"/>
            <a:ext cx="24817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Q: </a:t>
            </a:r>
            <a:r>
              <a:rPr lang="en-US" sz="1600" dirty="0"/>
              <a:t>COM(2018) 673 final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828671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4BB5C58-E462-48D8-82B4-56E11F0A11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6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262F6FE6-B388-455A-B08F-59849E779BA9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Die Ausweitung der 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Kreislaufwirtschaft</a:t>
            </a:r>
            <a:r>
              <a:rPr lang="de-DE" sz="2400" dirty="0"/>
              <a:t> von den Vorreitern zu den 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Hauptakteuren der Wirtschaft </a:t>
            </a:r>
            <a:r>
              <a:rPr lang="de-DE" sz="2400" dirty="0"/>
              <a:t>wird einen entscheidenden Beitrag zur Erreichung der Klimaneutralität bis 2050 und zur </a:t>
            </a:r>
            <a:r>
              <a:rPr lang="de-DE" sz="2400" b="1" dirty="0">
                <a:solidFill>
                  <a:schemeClr val="accent3">
                    <a:lumMod val="75000"/>
                  </a:schemeClr>
                </a:solidFill>
              </a:rPr>
              <a:t>Entkopplung</a:t>
            </a:r>
            <a:r>
              <a:rPr lang="de-DE" sz="2400" dirty="0"/>
              <a:t> von Wirtschaftswachstum und Ressourcenverbrauch leisten</a:t>
            </a:r>
            <a:endParaRPr lang="en-US" sz="2400" dirty="0"/>
          </a:p>
          <a:p>
            <a:r>
              <a:rPr lang="en-US" sz="2400" dirty="0" err="1"/>
              <a:t>dazu</a:t>
            </a:r>
            <a:r>
              <a:rPr lang="en-US" sz="2400" dirty="0"/>
              <a:t> </a:t>
            </a:r>
            <a:r>
              <a:rPr lang="en-US" sz="2400" dirty="0" err="1"/>
              <a:t>zählen</a:t>
            </a:r>
            <a:r>
              <a:rPr lang="en-US" sz="2400" dirty="0"/>
              <a:t> </a:t>
            </a:r>
            <a:r>
              <a:rPr lang="en-US" sz="2400" dirty="0" err="1"/>
              <a:t>folgende</a:t>
            </a:r>
            <a:r>
              <a:rPr lang="en-US" sz="2400" dirty="0"/>
              <a:t> </a:t>
            </a:r>
            <a:r>
              <a:rPr lang="en-US" sz="2400" dirty="0" err="1"/>
              <a:t>zentrale</a:t>
            </a:r>
            <a:r>
              <a:rPr lang="en-US" sz="2400" dirty="0"/>
              <a:t> </a:t>
            </a:r>
            <a:r>
              <a:rPr lang="en-US" sz="2400" dirty="0" err="1"/>
              <a:t>Wertschöpfungsketten</a:t>
            </a:r>
            <a:endParaRPr lang="en-US" sz="2400" dirty="0"/>
          </a:p>
          <a:p>
            <a:pPr lvl="1"/>
            <a:r>
              <a:rPr lang="en-US" sz="2000" dirty="0" err="1"/>
              <a:t>Nahrungssystem</a:t>
            </a:r>
            <a:r>
              <a:rPr lang="en-US" sz="2000" dirty="0"/>
              <a:t> (</a:t>
            </a:r>
            <a:r>
              <a:rPr lang="en-US" sz="2000" dirty="0" err="1"/>
              <a:t>Verschwendung</a:t>
            </a:r>
            <a:r>
              <a:rPr lang="en-US" sz="2000" dirty="0"/>
              <a:t> von </a:t>
            </a:r>
            <a:r>
              <a:rPr lang="en-US" sz="2000" dirty="0" err="1"/>
              <a:t>Lebensmitteln</a:t>
            </a:r>
            <a:r>
              <a:rPr lang="en-US" sz="2000" dirty="0"/>
              <a:t>), </a:t>
            </a:r>
            <a:r>
              <a:rPr lang="en-US" sz="2000" dirty="0" err="1"/>
              <a:t>Wasserversorgung</a:t>
            </a:r>
            <a:endParaRPr lang="en-US" sz="2000" dirty="0"/>
          </a:p>
          <a:p>
            <a:pPr lvl="1"/>
            <a:r>
              <a:rPr lang="en-US" sz="2000" dirty="0" err="1"/>
              <a:t>Textilien</a:t>
            </a:r>
            <a:endParaRPr lang="en-US" sz="2000" dirty="0"/>
          </a:p>
          <a:p>
            <a:pPr lvl="1"/>
            <a:r>
              <a:rPr lang="en-US" sz="2000" dirty="0" err="1"/>
              <a:t>Bauwirtschaft</a:t>
            </a:r>
            <a:r>
              <a:rPr lang="en-US" sz="2000" dirty="0"/>
              <a:t> und </a:t>
            </a:r>
            <a:r>
              <a:rPr lang="en-US" sz="2000" dirty="0" err="1"/>
              <a:t>Gebäude</a:t>
            </a:r>
            <a:endParaRPr lang="en-US" sz="2000" dirty="0"/>
          </a:p>
          <a:p>
            <a:pPr lvl="1"/>
            <a:r>
              <a:rPr lang="en-US" sz="2000" dirty="0" err="1"/>
              <a:t>Verpackungen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 err="1"/>
              <a:t>Plastik</a:t>
            </a:r>
            <a:endParaRPr lang="en-US" sz="2000" dirty="0"/>
          </a:p>
          <a:p>
            <a:pPr lvl="1"/>
            <a:r>
              <a:rPr lang="en-US" sz="2000" dirty="0" err="1"/>
              <a:t>Möbel</a:t>
            </a:r>
            <a:endParaRPr lang="en-US" sz="20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DD559046-1724-4246-B108-DE8AF2FA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Abgrenzung des Themas: Kreislaufwirtschaft</a:t>
            </a:r>
            <a:endParaRPr lang="de-AT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xmlns="" id="{009857D0-82CE-4E09-9328-D93C8F7307E3}"/>
              </a:ext>
            </a:extLst>
          </p:cNvPr>
          <p:cNvSpPr txBox="1"/>
          <p:nvPr/>
        </p:nvSpPr>
        <p:spPr>
          <a:xfrm>
            <a:off x="-38918" y="5981700"/>
            <a:ext cx="49359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Q: </a:t>
            </a:r>
            <a:r>
              <a:rPr lang="en-US" sz="1600" dirty="0"/>
              <a:t>EC, 2018, Circular Economy Action Plan; </a:t>
            </a:r>
            <a:r>
              <a:rPr lang="en-US" sz="1600" dirty="0" err="1"/>
              <a:t>o.O</a:t>
            </a:r>
            <a:r>
              <a:rPr lang="en-US" sz="1600" dirty="0"/>
              <a:t>.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092020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961B869B-6100-4799-BDE7-109ED58417C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7</a:t>
            </a:fld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xmlns="" id="{FB162907-8327-4AE8-9969-D40B82A12D8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1127126" y="3340100"/>
            <a:ext cx="9937750" cy="266065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800" b="1" dirty="0">
                <a:solidFill>
                  <a:schemeClr val="accent3">
                    <a:lumMod val="75000"/>
                  </a:schemeClr>
                </a:solidFill>
              </a:rPr>
              <a:t>ein paar Fakten zur Regionalwirtschaft</a:t>
            </a:r>
            <a:endParaRPr lang="de-AT" sz="48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230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C2FD71AA-90A0-47E5-8398-0700B7329DB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8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064773B4-18AB-4297-9096-9C301D73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Regionale Wertschöpfung Primärsektor und andere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C66E8F83-5FC2-44C1-B997-80B663BB1771}"/>
              </a:ext>
            </a:extLst>
          </p:cNvPr>
          <p:cNvGraphicFramePr>
            <a:graphicFrameLocks/>
          </p:cNvGraphicFramePr>
          <p:nvPr/>
        </p:nvGraphicFramePr>
        <p:xfrm>
          <a:off x="685800" y="1511300"/>
          <a:ext cx="10731499" cy="447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feld 5">
            <a:extLst>
              <a:ext uri="{FF2B5EF4-FFF2-40B4-BE49-F238E27FC236}">
                <a16:creationId xmlns:a16="http://schemas.microsoft.com/office/drawing/2014/main" xmlns="" id="{3BB88C91-BB0A-4E6B-BFF7-FA11FD01C013}"/>
              </a:ext>
            </a:extLst>
          </p:cNvPr>
          <p:cNvSpPr txBox="1"/>
          <p:nvPr/>
        </p:nvSpPr>
        <p:spPr>
          <a:xfrm>
            <a:off x="-38918" y="5981700"/>
            <a:ext cx="14494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/>
              <a:t>Q: STAT, RGR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3625352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xmlns="" id="{895A89CC-DEC0-48DE-88D0-9869016FE77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F91E4A-88BB-4FCF-AFA9-B14D075BD722}" type="slidenum">
              <a:rPr lang="de-AT" smtClean="0"/>
              <a:pPr/>
              <a:t>9</a:t>
            </a:fld>
            <a:endParaRPr lang="de-AT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xmlns="" id="{52A23003-BB17-414F-9D3F-05B3510B4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Regionale Wirtschaftsleistung in der EU</a:t>
            </a:r>
            <a:endParaRPr lang="de-AT" dirty="0"/>
          </a:p>
        </p:txBody>
      </p:sp>
      <p:graphicFrame>
        <p:nvGraphicFramePr>
          <p:cNvPr id="5" name="Diagramm 4">
            <a:extLst>
              <a:ext uri="{FF2B5EF4-FFF2-40B4-BE49-F238E27FC236}">
                <a16:creationId xmlns:a16="http://schemas.microsoft.com/office/drawing/2014/main" xmlns="" id="{F4CF7B6B-065A-44C0-A543-3C10166D2A9D}"/>
              </a:ext>
            </a:extLst>
          </p:cNvPr>
          <p:cNvGraphicFramePr>
            <a:graphicFrameLocks/>
          </p:cNvGraphicFramePr>
          <p:nvPr/>
        </p:nvGraphicFramePr>
        <p:xfrm>
          <a:off x="812800" y="1491790"/>
          <a:ext cx="11226800" cy="4536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2830942"/>
      </p:ext>
    </p:extLst>
  </p:cSld>
  <p:clrMapOvr>
    <a:masterClrMapping/>
  </p:clrMapOvr>
</p:sld>
</file>

<file path=ppt/theme/theme1.xml><?xml version="1.0" encoding="utf-8"?>
<a:theme xmlns:a="http://schemas.openxmlformats.org/drawingml/2006/main" name="WIFO-Layout Foto">
  <a:themeElements>
    <a:clrScheme name="WIFO-Farben_neu">
      <a:dk1>
        <a:sysClr val="windowText" lastClr="000000"/>
      </a:dk1>
      <a:lt1>
        <a:srgbClr val="FFFFFF"/>
      </a:lt1>
      <a:dk2>
        <a:srgbClr val="2C5A5D"/>
      </a:dk2>
      <a:lt2>
        <a:srgbClr val="F3F7F7"/>
      </a:lt2>
      <a:accent1>
        <a:srgbClr val="559BD5"/>
      </a:accent1>
      <a:accent2>
        <a:srgbClr val="72BB6F"/>
      </a:accent2>
      <a:accent3>
        <a:srgbClr val="559E8F"/>
      </a:accent3>
      <a:accent4>
        <a:srgbClr val="12B0E7"/>
      </a:accent4>
      <a:accent5>
        <a:srgbClr val="96B428"/>
      </a:accent5>
      <a:accent6>
        <a:srgbClr val="C3423F"/>
      </a:accent6>
      <a:hlink>
        <a:srgbClr val="2C5A5D"/>
      </a:hlink>
      <a:folHlink>
        <a:srgbClr val="67B2B7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6" id="{756473B1-749F-4B57-A785-47CF3B067821}" vid="{20DA867D-1840-4876-9DB8-E70D1529777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WIFO-Farben_neu">
    <a:dk1>
      <a:sysClr val="windowText" lastClr="000000"/>
    </a:dk1>
    <a:lt1>
      <a:srgbClr val="FFFFFF"/>
    </a:lt1>
    <a:dk2>
      <a:srgbClr val="2C5A5D"/>
    </a:dk2>
    <a:lt2>
      <a:srgbClr val="F3F7F7"/>
    </a:lt2>
    <a:accent1>
      <a:srgbClr val="559BD5"/>
    </a:accent1>
    <a:accent2>
      <a:srgbClr val="72BB6F"/>
    </a:accent2>
    <a:accent3>
      <a:srgbClr val="559E8F"/>
    </a:accent3>
    <a:accent4>
      <a:srgbClr val="12B0E7"/>
    </a:accent4>
    <a:accent5>
      <a:srgbClr val="96B428"/>
    </a:accent5>
    <a:accent6>
      <a:srgbClr val="C3423F"/>
    </a:accent6>
    <a:hlink>
      <a:srgbClr val="2C5A5D"/>
    </a:hlink>
    <a:folHlink>
      <a:srgbClr val="67B2B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WIFO-Farben_neu">
    <a:dk1>
      <a:sysClr val="windowText" lastClr="000000"/>
    </a:dk1>
    <a:lt1>
      <a:srgbClr val="FFFFFF"/>
    </a:lt1>
    <a:dk2>
      <a:srgbClr val="2C5A5D"/>
    </a:dk2>
    <a:lt2>
      <a:srgbClr val="F3F7F7"/>
    </a:lt2>
    <a:accent1>
      <a:srgbClr val="559BD5"/>
    </a:accent1>
    <a:accent2>
      <a:srgbClr val="72BB6F"/>
    </a:accent2>
    <a:accent3>
      <a:srgbClr val="559E8F"/>
    </a:accent3>
    <a:accent4>
      <a:srgbClr val="12B0E7"/>
    </a:accent4>
    <a:accent5>
      <a:srgbClr val="96B428"/>
    </a:accent5>
    <a:accent6>
      <a:srgbClr val="C3423F"/>
    </a:accent6>
    <a:hlink>
      <a:srgbClr val="2C5A5D"/>
    </a:hlink>
    <a:folHlink>
      <a:srgbClr val="67B2B7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WIFO-Layout_Foto_16-9</Template>
  <TotalTime>0</TotalTime>
  <Words>1226</Words>
  <Application>Microsoft Office PowerPoint</Application>
  <PresentationFormat>Breitbild</PresentationFormat>
  <Paragraphs>350</Paragraphs>
  <Slides>24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Arial</vt:lpstr>
      <vt:lpstr>Calibri</vt:lpstr>
      <vt:lpstr>Century Gothic</vt:lpstr>
      <vt:lpstr>Symbol</vt:lpstr>
      <vt:lpstr>Times New Roman</vt:lpstr>
      <vt:lpstr>Wingdings</vt:lpstr>
      <vt:lpstr>WIFO-Layout Foto</vt:lpstr>
      <vt:lpstr>PowerPoint-Präsentation</vt:lpstr>
      <vt:lpstr>PowerPoint-Präsentation</vt:lpstr>
      <vt:lpstr>Abgrenzung des Themas: Transformation Definitions-Vorschlag</vt:lpstr>
      <vt:lpstr>Abgrenzung des Themas: Regionalwirtschaft</vt:lpstr>
      <vt:lpstr>Abgrenzung des Themas: Bio-Ökonomie</vt:lpstr>
      <vt:lpstr>Abgrenzung des Themas: Kreislaufwirtschaft</vt:lpstr>
      <vt:lpstr>PowerPoint-Präsentation</vt:lpstr>
      <vt:lpstr>Regionale Wertschöpfung Primärsektor und andere</vt:lpstr>
      <vt:lpstr>Regionale Wirtschaftsleistung in der EU</vt:lpstr>
      <vt:lpstr>Regionale Wirtschaftsleistung in der EU</vt:lpstr>
      <vt:lpstr>Regionalwirtschaft – Regionen</vt:lpstr>
      <vt:lpstr>Zwischenbilanz</vt:lpstr>
      <vt:lpstr>PowerPoint-Präsentation</vt:lpstr>
      <vt:lpstr>Wertschöpfungskette Agrargüter- und Lebensmittel</vt:lpstr>
      <vt:lpstr>Nominelle Bruttowertschöpfung in der Landwirtschaft, der Wertschöpfungskette und der Volkswirtschaft von 1995 bis 2018</vt:lpstr>
      <vt:lpstr>PowerPoint-Präsentation</vt:lpstr>
      <vt:lpstr>Wald – Forstwirtschaft – Holzcluster</vt:lpstr>
      <vt:lpstr>Forst- und Holzcluster in Österreich Wertschöpfung und Anteil an der Volkswirtschaft</vt:lpstr>
      <vt:lpstr>Die regionale Bedeutung des Clusters Forst- und Holzwirtschaft Kernbereich – bezogen auf Erwerbstätige</vt:lpstr>
      <vt:lpstr>Die regionale Bedeutung des Clusters Forst- und Holzwirtschaft Kernbereich + Branchen mit enger und weniger enger Verflechtung</vt:lpstr>
      <vt:lpstr>PowerPoint-Präsentation</vt:lpstr>
      <vt:lpstr>Anteil der Erwerbstätigen in den betrachteten Branchen 2018</vt:lpstr>
      <vt:lpstr>Ausblick und Resümee</vt:lpstr>
      <vt:lpstr>Danksagung und Unterlagen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Franz Sinabell</dc:creator>
  <cp:lastModifiedBy>Luis</cp:lastModifiedBy>
  <cp:revision>62</cp:revision>
  <dcterms:created xsi:type="dcterms:W3CDTF">2021-03-09T22:34:54Z</dcterms:created>
  <dcterms:modified xsi:type="dcterms:W3CDTF">2021-10-19T07:16:35Z</dcterms:modified>
</cp:coreProperties>
</file>