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71" r:id="rId4"/>
    <p:sldId id="272" r:id="rId5"/>
    <p:sldId id="268" r:id="rId6"/>
    <p:sldId id="259" r:id="rId7"/>
    <p:sldId id="276" r:id="rId8"/>
    <p:sldId id="275" r:id="rId9"/>
    <p:sldId id="283" r:id="rId10"/>
    <p:sldId id="279" r:id="rId11"/>
    <p:sldId id="282" r:id="rId12"/>
    <p:sldId id="280" r:id="rId13"/>
    <p:sldId id="258" r:id="rId14"/>
  </p:sldIdLst>
  <p:sldSz cx="9144000" cy="6858000" type="screen4x3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8">
          <p15:clr>
            <a:srgbClr val="A4A3A4"/>
          </p15:clr>
        </p15:guide>
        <p15:guide id="2" orient="horz" pos="3869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r, Marielies" initials="MM" lastIdx="2" clrIdx="0">
    <p:extLst>
      <p:ext uri="{19B8F6BF-5375-455C-9EA6-DF929625EA0E}">
        <p15:presenceInfo xmlns:p15="http://schemas.microsoft.com/office/powerpoint/2012/main" userId="S-1-5-21-1292428093-2111687655-725345543-232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0F"/>
    <a:srgbClr val="E6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1" autoAdjust="0"/>
    <p:restoredTop sz="86131" autoAdjust="0"/>
  </p:normalViewPr>
  <p:slideViewPr>
    <p:cSldViewPr snapToGrid="0" snapToObjects="1">
      <p:cViewPr varScale="1">
        <p:scale>
          <a:sx n="72" d="100"/>
          <a:sy n="72" d="100"/>
        </p:scale>
        <p:origin x="1949" y="41"/>
      </p:cViewPr>
      <p:guideLst>
        <p:guide orient="horz" pos="698"/>
        <p:guide orient="horz" pos="3869"/>
        <p:guide pos="345"/>
        <p:guide pos="5366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712" y="7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16D9D-5448-4D4D-BA47-6E19496E355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2CFE415-9334-40B6-B970-FD8BE31B78D3}">
      <dgm:prSet phldrT="[Text]"/>
      <dgm:spPr/>
      <dgm:t>
        <a:bodyPr/>
        <a:lstStyle/>
        <a:p>
          <a:r>
            <a:rPr lang="de-DE" dirty="0" smtClean="0">
              <a:latin typeface="Calibri" panose="020F0502020204030204" pitchFamily="34" charset="0"/>
              <a:cs typeface="Calibri" panose="020F0502020204030204" pitchFamily="34" charset="0"/>
            </a:rPr>
            <a:t>50% Reduktion des Einsatzes und Risikos chemischer Pestizide &amp; 50% Reduktion gefährlicher Pestizide</a:t>
          </a:r>
          <a:endParaRPr lang="de-D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00B06E-94E5-48DE-8C30-B457EB848AC4}" type="parTrans" cxnId="{87E6B131-AC99-4F26-B70F-919E57DB80A2}">
      <dgm:prSet/>
      <dgm:spPr/>
      <dgm:t>
        <a:bodyPr/>
        <a:lstStyle/>
        <a:p>
          <a:endParaRPr lang="de-DE"/>
        </a:p>
      </dgm:t>
    </dgm:pt>
    <dgm:pt modelId="{18E39324-47A1-4442-9C83-F90F687380A0}" type="sibTrans" cxnId="{87E6B131-AC99-4F26-B70F-919E57DB80A2}">
      <dgm:prSet/>
      <dgm:spPr/>
      <dgm:t>
        <a:bodyPr/>
        <a:lstStyle/>
        <a:p>
          <a:endParaRPr lang="de-DE"/>
        </a:p>
      </dgm:t>
    </dgm:pt>
    <dgm:pt modelId="{572E3A0C-C686-40A4-85E6-B0F9BFDD0BB4}">
      <dgm:prSet phldrT="[Text]"/>
      <dgm:spPr/>
      <dgm:t>
        <a:bodyPr/>
        <a:lstStyle/>
        <a:p>
          <a:r>
            <a:rPr lang="de-DE" dirty="0" smtClean="0">
              <a:latin typeface="Calibri" panose="020F0502020204030204" pitchFamily="34" charset="0"/>
              <a:cs typeface="Calibri" panose="020F0502020204030204" pitchFamily="34" charset="0"/>
            </a:rPr>
            <a:t>50% Reduktion der Nährstoffverluste &amp;</a:t>
          </a:r>
          <a:r>
            <a:rPr lang="de-DE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 20% Reduktion des Einsatzes von Düngemitteln </a:t>
          </a:r>
          <a:endParaRPr lang="de-D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A6CB93-1B27-49C4-B5E7-F1E631AD9619}" type="parTrans" cxnId="{785CCE86-3F44-4718-BB5C-8F74DE537CE2}">
      <dgm:prSet/>
      <dgm:spPr/>
      <dgm:t>
        <a:bodyPr/>
        <a:lstStyle/>
        <a:p>
          <a:endParaRPr lang="de-DE"/>
        </a:p>
      </dgm:t>
    </dgm:pt>
    <dgm:pt modelId="{DC89DAFA-DB6E-4FCB-B211-9F40B36761A7}" type="sibTrans" cxnId="{785CCE86-3F44-4718-BB5C-8F74DE537CE2}">
      <dgm:prSet/>
      <dgm:spPr/>
      <dgm:t>
        <a:bodyPr/>
        <a:lstStyle/>
        <a:p>
          <a:endParaRPr lang="de-DE"/>
        </a:p>
      </dgm:t>
    </dgm:pt>
    <dgm:pt modelId="{191E45F3-A94C-49F4-B55A-825DE91177AF}">
      <dgm:prSet phldrT="[Text]"/>
      <dgm:spPr/>
      <dgm:t>
        <a:bodyPr/>
        <a:lstStyle/>
        <a:p>
          <a:r>
            <a:rPr lang="de-DE" dirty="0" smtClean="0">
              <a:latin typeface="Calibri" panose="020F0502020204030204" pitchFamily="34" charset="0"/>
              <a:cs typeface="Calibri" panose="020F0502020204030204" pitchFamily="34" charset="0"/>
            </a:rPr>
            <a:t>50% Reduktion der Gesamtverkäufe von antimikrobiellen Mitteln für Nutztiere und Aquakultur</a:t>
          </a:r>
          <a:endParaRPr lang="de-D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AFD096-2616-4837-9B36-9C9BDB0F5D05}" type="parTrans" cxnId="{8DF361B2-595D-47DD-B39C-26423C8C6097}">
      <dgm:prSet/>
      <dgm:spPr/>
      <dgm:t>
        <a:bodyPr/>
        <a:lstStyle/>
        <a:p>
          <a:endParaRPr lang="de-DE"/>
        </a:p>
      </dgm:t>
    </dgm:pt>
    <dgm:pt modelId="{A4CB4120-4DF9-48F5-AC1C-EBC44A95C8B8}" type="sibTrans" cxnId="{8DF361B2-595D-47DD-B39C-26423C8C6097}">
      <dgm:prSet/>
      <dgm:spPr/>
      <dgm:t>
        <a:bodyPr/>
        <a:lstStyle/>
        <a:p>
          <a:endParaRPr lang="de-DE"/>
        </a:p>
      </dgm:t>
    </dgm:pt>
    <dgm:pt modelId="{A36DA57F-A38A-48AE-AA8A-93F3EF7F6541}">
      <dgm:prSet/>
      <dgm:spPr/>
      <dgm:t>
        <a:bodyPr/>
        <a:lstStyle/>
        <a:p>
          <a:r>
            <a:rPr lang="de-DE" dirty="0" smtClean="0">
              <a:latin typeface="Calibri" panose="020F0502020204030204" pitchFamily="34" charset="0"/>
              <a:cs typeface="Calibri" panose="020F0502020204030204" pitchFamily="34" charset="0"/>
            </a:rPr>
            <a:t>Min. 25% landwirtschaftliche Nutzfläche mit ökologischer Produktion</a:t>
          </a:r>
          <a:endParaRPr lang="de-D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324691-9A6F-4B40-8096-A18DD9B022D8}" type="parTrans" cxnId="{198CC03C-4F10-41E0-BFD2-148714A38549}">
      <dgm:prSet/>
      <dgm:spPr/>
      <dgm:t>
        <a:bodyPr/>
        <a:lstStyle/>
        <a:p>
          <a:endParaRPr lang="de-DE"/>
        </a:p>
      </dgm:t>
    </dgm:pt>
    <dgm:pt modelId="{3C39D877-69FF-446B-947D-0D78A3FB34B6}" type="sibTrans" cxnId="{198CC03C-4F10-41E0-BFD2-148714A38549}">
      <dgm:prSet/>
      <dgm:spPr/>
      <dgm:t>
        <a:bodyPr/>
        <a:lstStyle/>
        <a:p>
          <a:endParaRPr lang="de-DE"/>
        </a:p>
      </dgm:t>
    </dgm:pt>
    <dgm:pt modelId="{D1735A2A-7DE9-4BBE-B792-92CC11BCA23D}" type="pres">
      <dgm:prSet presAssocID="{A7316D9D-5448-4D4D-BA47-6E19496E355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40C8BE76-A8FC-4F03-BD68-11C3D3B312FE}" type="pres">
      <dgm:prSet presAssocID="{82CFE415-9334-40B6-B970-FD8BE31B78D3}" presName="composite" presStyleCnt="0"/>
      <dgm:spPr/>
    </dgm:pt>
    <dgm:pt modelId="{DC1633AC-DFDF-466A-B8CF-F88E7500367A}" type="pres">
      <dgm:prSet presAssocID="{82CFE415-9334-40B6-B970-FD8BE31B78D3}" presName="LShape" presStyleLbl="alignNode1" presStyleIdx="0" presStyleCnt="7"/>
      <dgm:spPr>
        <a:noFill/>
        <a:ln w="0">
          <a:solidFill>
            <a:srgbClr val="E6320F"/>
          </a:solidFill>
        </a:ln>
      </dgm:spPr>
    </dgm:pt>
    <dgm:pt modelId="{FB1670B0-BFA6-4855-BECD-9242BF3177BA}" type="pres">
      <dgm:prSet presAssocID="{82CFE415-9334-40B6-B970-FD8BE31B78D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E4C65E-12B3-4D41-A1BC-808949103C2F}" type="pres">
      <dgm:prSet presAssocID="{82CFE415-9334-40B6-B970-FD8BE31B78D3}" presName="Triangle" presStyleLbl="alignNode1" presStyleIdx="1" presStyleCnt="7"/>
      <dgm:spPr>
        <a:solidFill>
          <a:srgbClr val="E6320F"/>
        </a:solidFill>
        <a:ln>
          <a:solidFill>
            <a:srgbClr val="E6320F"/>
          </a:solidFill>
        </a:ln>
      </dgm:spPr>
    </dgm:pt>
    <dgm:pt modelId="{65CADA87-CB3B-45EB-BBBA-222851B190AC}" type="pres">
      <dgm:prSet presAssocID="{18E39324-47A1-4442-9C83-F90F687380A0}" presName="sibTrans" presStyleCnt="0"/>
      <dgm:spPr/>
    </dgm:pt>
    <dgm:pt modelId="{76B0AB73-3AFB-4236-94E9-6C3F8D6045FE}" type="pres">
      <dgm:prSet presAssocID="{18E39324-47A1-4442-9C83-F90F687380A0}" presName="space" presStyleCnt="0"/>
      <dgm:spPr/>
    </dgm:pt>
    <dgm:pt modelId="{7CABE34D-A603-4D3E-A96E-213BA9E52A15}" type="pres">
      <dgm:prSet presAssocID="{572E3A0C-C686-40A4-85E6-B0F9BFDD0BB4}" presName="composite" presStyleCnt="0"/>
      <dgm:spPr/>
    </dgm:pt>
    <dgm:pt modelId="{E85C056D-F6AA-42D1-9328-A33E85EC1420}" type="pres">
      <dgm:prSet presAssocID="{572E3A0C-C686-40A4-85E6-B0F9BFDD0BB4}" presName="LShape" presStyleLbl="alignNode1" presStyleIdx="2" presStyleCnt="7"/>
      <dgm:spPr>
        <a:noFill/>
        <a:ln w="0">
          <a:solidFill>
            <a:srgbClr val="E6320F"/>
          </a:solidFill>
        </a:ln>
      </dgm:spPr>
    </dgm:pt>
    <dgm:pt modelId="{EC81D265-520B-421F-83F1-2DEB994E3F2A}" type="pres">
      <dgm:prSet presAssocID="{572E3A0C-C686-40A4-85E6-B0F9BFDD0BB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4267C2-A742-4F0C-9E3A-71EFD1AE34E5}" type="pres">
      <dgm:prSet presAssocID="{572E3A0C-C686-40A4-85E6-B0F9BFDD0BB4}" presName="Triangle" presStyleLbl="alignNode1" presStyleIdx="3" presStyleCnt="7"/>
      <dgm:spPr>
        <a:solidFill>
          <a:srgbClr val="E6320F"/>
        </a:solidFill>
        <a:ln>
          <a:solidFill>
            <a:srgbClr val="E6320F"/>
          </a:solidFill>
        </a:ln>
      </dgm:spPr>
    </dgm:pt>
    <dgm:pt modelId="{EEF1EFC0-C6BB-4FB1-BE14-56C9A54C5B75}" type="pres">
      <dgm:prSet presAssocID="{DC89DAFA-DB6E-4FCB-B211-9F40B36761A7}" presName="sibTrans" presStyleCnt="0"/>
      <dgm:spPr/>
    </dgm:pt>
    <dgm:pt modelId="{D2A43A7B-B401-4E52-9CFC-3B1B8D2A2107}" type="pres">
      <dgm:prSet presAssocID="{DC89DAFA-DB6E-4FCB-B211-9F40B36761A7}" presName="space" presStyleCnt="0"/>
      <dgm:spPr/>
    </dgm:pt>
    <dgm:pt modelId="{1A2A98D6-11C5-4B64-8048-D481B801F8A1}" type="pres">
      <dgm:prSet presAssocID="{191E45F3-A94C-49F4-B55A-825DE91177AF}" presName="composite" presStyleCnt="0"/>
      <dgm:spPr/>
    </dgm:pt>
    <dgm:pt modelId="{324F4BFC-E079-4F20-896E-EB43D55618A8}" type="pres">
      <dgm:prSet presAssocID="{191E45F3-A94C-49F4-B55A-825DE91177AF}" presName="LShape" presStyleLbl="alignNode1" presStyleIdx="4" presStyleCnt="7"/>
      <dgm:spPr>
        <a:noFill/>
        <a:ln w="9525">
          <a:solidFill>
            <a:srgbClr val="E6320F"/>
          </a:solidFill>
        </a:ln>
      </dgm:spPr>
    </dgm:pt>
    <dgm:pt modelId="{6AA07731-4E60-4EDD-BBFF-751DAEE8E505}" type="pres">
      <dgm:prSet presAssocID="{191E45F3-A94C-49F4-B55A-825DE91177A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9432D4-5AE7-4F79-A252-BEEA03C87634}" type="pres">
      <dgm:prSet presAssocID="{191E45F3-A94C-49F4-B55A-825DE91177AF}" presName="Triangle" presStyleLbl="alignNode1" presStyleIdx="5" presStyleCnt="7"/>
      <dgm:spPr>
        <a:solidFill>
          <a:srgbClr val="E6320F"/>
        </a:solidFill>
        <a:ln>
          <a:solidFill>
            <a:srgbClr val="E6320F"/>
          </a:solidFill>
        </a:ln>
      </dgm:spPr>
    </dgm:pt>
    <dgm:pt modelId="{A4381D3C-FE06-42D8-ACBF-972AE1B3A287}" type="pres">
      <dgm:prSet presAssocID="{A4CB4120-4DF9-48F5-AC1C-EBC44A95C8B8}" presName="sibTrans" presStyleCnt="0"/>
      <dgm:spPr/>
    </dgm:pt>
    <dgm:pt modelId="{E252739A-1A68-4181-A0F7-C85227F27842}" type="pres">
      <dgm:prSet presAssocID="{A4CB4120-4DF9-48F5-AC1C-EBC44A95C8B8}" presName="space" presStyleCnt="0"/>
      <dgm:spPr/>
    </dgm:pt>
    <dgm:pt modelId="{F81C69BF-B639-434A-BE35-94F0F181791D}" type="pres">
      <dgm:prSet presAssocID="{A36DA57F-A38A-48AE-AA8A-93F3EF7F6541}" presName="composite" presStyleCnt="0"/>
      <dgm:spPr/>
    </dgm:pt>
    <dgm:pt modelId="{8482B362-8BCC-4EB4-9932-C79CFE961291}" type="pres">
      <dgm:prSet presAssocID="{A36DA57F-A38A-48AE-AA8A-93F3EF7F6541}" presName="LShape" presStyleLbl="alignNode1" presStyleIdx="6" presStyleCnt="7"/>
      <dgm:spPr>
        <a:noFill/>
        <a:ln w="0">
          <a:solidFill>
            <a:srgbClr val="E6320F"/>
          </a:solidFill>
        </a:ln>
      </dgm:spPr>
    </dgm:pt>
    <dgm:pt modelId="{3ED7375D-F7DD-4401-81A2-D01020D46F32}" type="pres">
      <dgm:prSet presAssocID="{A36DA57F-A38A-48AE-AA8A-93F3EF7F654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DF361B2-595D-47DD-B39C-26423C8C6097}" srcId="{A7316D9D-5448-4D4D-BA47-6E19496E3550}" destId="{191E45F3-A94C-49F4-B55A-825DE91177AF}" srcOrd="2" destOrd="0" parTransId="{6FAFD096-2616-4837-9B36-9C9BDB0F5D05}" sibTransId="{A4CB4120-4DF9-48F5-AC1C-EBC44A95C8B8}"/>
    <dgm:cxn modelId="{87E6B131-AC99-4F26-B70F-919E57DB80A2}" srcId="{A7316D9D-5448-4D4D-BA47-6E19496E3550}" destId="{82CFE415-9334-40B6-B970-FD8BE31B78D3}" srcOrd="0" destOrd="0" parTransId="{AE00B06E-94E5-48DE-8C30-B457EB848AC4}" sibTransId="{18E39324-47A1-4442-9C83-F90F687380A0}"/>
    <dgm:cxn modelId="{17D01B3B-2FD7-474A-8F6E-4D8EC657619B}" type="presOf" srcId="{572E3A0C-C686-40A4-85E6-B0F9BFDD0BB4}" destId="{EC81D265-520B-421F-83F1-2DEB994E3F2A}" srcOrd="0" destOrd="0" presId="urn:microsoft.com/office/officeart/2009/3/layout/StepUpProcess"/>
    <dgm:cxn modelId="{88378FC3-A24A-4851-A6FF-987A1408070D}" type="presOf" srcId="{82CFE415-9334-40B6-B970-FD8BE31B78D3}" destId="{FB1670B0-BFA6-4855-BECD-9242BF3177BA}" srcOrd="0" destOrd="0" presId="urn:microsoft.com/office/officeart/2009/3/layout/StepUpProcess"/>
    <dgm:cxn modelId="{B6B607D6-1407-43F2-8912-4E5402A49631}" type="presOf" srcId="{191E45F3-A94C-49F4-B55A-825DE91177AF}" destId="{6AA07731-4E60-4EDD-BBFF-751DAEE8E505}" srcOrd="0" destOrd="0" presId="urn:microsoft.com/office/officeart/2009/3/layout/StepUpProcess"/>
    <dgm:cxn modelId="{6D54CE22-0E4F-4433-A1D8-7D3BC5958670}" type="presOf" srcId="{A36DA57F-A38A-48AE-AA8A-93F3EF7F6541}" destId="{3ED7375D-F7DD-4401-81A2-D01020D46F32}" srcOrd="0" destOrd="0" presId="urn:microsoft.com/office/officeart/2009/3/layout/StepUpProcess"/>
    <dgm:cxn modelId="{785CCE86-3F44-4718-BB5C-8F74DE537CE2}" srcId="{A7316D9D-5448-4D4D-BA47-6E19496E3550}" destId="{572E3A0C-C686-40A4-85E6-B0F9BFDD0BB4}" srcOrd="1" destOrd="0" parTransId="{C7A6CB93-1B27-49C4-B5E7-F1E631AD9619}" sibTransId="{DC89DAFA-DB6E-4FCB-B211-9F40B36761A7}"/>
    <dgm:cxn modelId="{1F7AE550-5BC5-469B-93AC-10E1620EFEDB}" type="presOf" srcId="{A7316D9D-5448-4D4D-BA47-6E19496E3550}" destId="{D1735A2A-7DE9-4BBE-B792-92CC11BCA23D}" srcOrd="0" destOrd="0" presId="urn:microsoft.com/office/officeart/2009/3/layout/StepUpProcess"/>
    <dgm:cxn modelId="{198CC03C-4F10-41E0-BFD2-148714A38549}" srcId="{A7316D9D-5448-4D4D-BA47-6E19496E3550}" destId="{A36DA57F-A38A-48AE-AA8A-93F3EF7F6541}" srcOrd="3" destOrd="0" parTransId="{09324691-9A6F-4B40-8096-A18DD9B022D8}" sibTransId="{3C39D877-69FF-446B-947D-0D78A3FB34B6}"/>
    <dgm:cxn modelId="{E6BDDD1C-E748-4193-80DC-3C4E56D2C31E}" type="presParOf" srcId="{D1735A2A-7DE9-4BBE-B792-92CC11BCA23D}" destId="{40C8BE76-A8FC-4F03-BD68-11C3D3B312FE}" srcOrd="0" destOrd="0" presId="urn:microsoft.com/office/officeart/2009/3/layout/StepUpProcess"/>
    <dgm:cxn modelId="{B3910BEC-74B2-4B19-9D1E-E65AEB0E2AC9}" type="presParOf" srcId="{40C8BE76-A8FC-4F03-BD68-11C3D3B312FE}" destId="{DC1633AC-DFDF-466A-B8CF-F88E7500367A}" srcOrd="0" destOrd="0" presId="urn:microsoft.com/office/officeart/2009/3/layout/StepUpProcess"/>
    <dgm:cxn modelId="{F7FEE021-E238-43D7-85B1-BE4A31DE73BE}" type="presParOf" srcId="{40C8BE76-A8FC-4F03-BD68-11C3D3B312FE}" destId="{FB1670B0-BFA6-4855-BECD-9242BF3177BA}" srcOrd="1" destOrd="0" presId="urn:microsoft.com/office/officeart/2009/3/layout/StepUpProcess"/>
    <dgm:cxn modelId="{26E4D0D8-F906-40B2-A90F-92BC03CE5B84}" type="presParOf" srcId="{40C8BE76-A8FC-4F03-BD68-11C3D3B312FE}" destId="{A1E4C65E-12B3-4D41-A1BC-808949103C2F}" srcOrd="2" destOrd="0" presId="urn:microsoft.com/office/officeart/2009/3/layout/StepUpProcess"/>
    <dgm:cxn modelId="{53D4BA1E-2FAC-4BB2-AFEB-738460AD6E35}" type="presParOf" srcId="{D1735A2A-7DE9-4BBE-B792-92CC11BCA23D}" destId="{65CADA87-CB3B-45EB-BBBA-222851B190AC}" srcOrd="1" destOrd="0" presId="urn:microsoft.com/office/officeart/2009/3/layout/StepUpProcess"/>
    <dgm:cxn modelId="{F4C533AE-0FC7-48F9-B538-E312D18FA73E}" type="presParOf" srcId="{65CADA87-CB3B-45EB-BBBA-222851B190AC}" destId="{76B0AB73-3AFB-4236-94E9-6C3F8D6045FE}" srcOrd="0" destOrd="0" presId="urn:microsoft.com/office/officeart/2009/3/layout/StepUpProcess"/>
    <dgm:cxn modelId="{75E6FA46-8AF2-461A-8E04-7922EA3D3570}" type="presParOf" srcId="{D1735A2A-7DE9-4BBE-B792-92CC11BCA23D}" destId="{7CABE34D-A603-4D3E-A96E-213BA9E52A15}" srcOrd="2" destOrd="0" presId="urn:microsoft.com/office/officeart/2009/3/layout/StepUpProcess"/>
    <dgm:cxn modelId="{BC5EB146-1ECB-4CB2-AFCE-24DCE7E1FFBE}" type="presParOf" srcId="{7CABE34D-A603-4D3E-A96E-213BA9E52A15}" destId="{E85C056D-F6AA-42D1-9328-A33E85EC1420}" srcOrd="0" destOrd="0" presId="urn:microsoft.com/office/officeart/2009/3/layout/StepUpProcess"/>
    <dgm:cxn modelId="{C8512EA7-7FAB-49A6-9CB0-ADE8A5E46DE0}" type="presParOf" srcId="{7CABE34D-A603-4D3E-A96E-213BA9E52A15}" destId="{EC81D265-520B-421F-83F1-2DEB994E3F2A}" srcOrd="1" destOrd="0" presId="urn:microsoft.com/office/officeart/2009/3/layout/StepUpProcess"/>
    <dgm:cxn modelId="{4CC85052-C154-4DE2-9D7E-2E97EF7BB80A}" type="presParOf" srcId="{7CABE34D-A603-4D3E-A96E-213BA9E52A15}" destId="{334267C2-A742-4F0C-9E3A-71EFD1AE34E5}" srcOrd="2" destOrd="0" presId="urn:microsoft.com/office/officeart/2009/3/layout/StepUpProcess"/>
    <dgm:cxn modelId="{29E6D361-FC7D-4262-A578-9AE2A8717A53}" type="presParOf" srcId="{D1735A2A-7DE9-4BBE-B792-92CC11BCA23D}" destId="{EEF1EFC0-C6BB-4FB1-BE14-56C9A54C5B75}" srcOrd="3" destOrd="0" presId="urn:microsoft.com/office/officeart/2009/3/layout/StepUpProcess"/>
    <dgm:cxn modelId="{AEE692DE-73F8-446E-A3A4-5317407EA26F}" type="presParOf" srcId="{EEF1EFC0-C6BB-4FB1-BE14-56C9A54C5B75}" destId="{D2A43A7B-B401-4E52-9CFC-3B1B8D2A2107}" srcOrd="0" destOrd="0" presId="urn:microsoft.com/office/officeart/2009/3/layout/StepUpProcess"/>
    <dgm:cxn modelId="{7FC13255-1211-4A79-A67C-228AFC43E88A}" type="presParOf" srcId="{D1735A2A-7DE9-4BBE-B792-92CC11BCA23D}" destId="{1A2A98D6-11C5-4B64-8048-D481B801F8A1}" srcOrd="4" destOrd="0" presId="urn:microsoft.com/office/officeart/2009/3/layout/StepUpProcess"/>
    <dgm:cxn modelId="{3934B698-2F39-41F4-9918-EFA6F44C3C15}" type="presParOf" srcId="{1A2A98D6-11C5-4B64-8048-D481B801F8A1}" destId="{324F4BFC-E079-4F20-896E-EB43D55618A8}" srcOrd="0" destOrd="0" presId="urn:microsoft.com/office/officeart/2009/3/layout/StepUpProcess"/>
    <dgm:cxn modelId="{74833A25-6559-47D5-87B3-027BAA34F121}" type="presParOf" srcId="{1A2A98D6-11C5-4B64-8048-D481B801F8A1}" destId="{6AA07731-4E60-4EDD-BBFF-751DAEE8E505}" srcOrd="1" destOrd="0" presId="urn:microsoft.com/office/officeart/2009/3/layout/StepUpProcess"/>
    <dgm:cxn modelId="{F9C4C29E-2775-430C-920B-37185C2CA0BE}" type="presParOf" srcId="{1A2A98D6-11C5-4B64-8048-D481B801F8A1}" destId="{6B9432D4-5AE7-4F79-A252-BEEA03C87634}" srcOrd="2" destOrd="0" presId="urn:microsoft.com/office/officeart/2009/3/layout/StepUpProcess"/>
    <dgm:cxn modelId="{44F70DB1-F14A-4BD1-9E54-B5E94E2CFDC1}" type="presParOf" srcId="{D1735A2A-7DE9-4BBE-B792-92CC11BCA23D}" destId="{A4381D3C-FE06-42D8-ACBF-972AE1B3A287}" srcOrd="5" destOrd="0" presId="urn:microsoft.com/office/officeart/2009/3/layout/StepUpProcess"/>
    <dgm:cxn modelId="{284F819A-8E8E-42DF-A223-DB9F31F50144}" type="presParOf" srcId="{A4381D3C-FE06-42D8-ACBF-972AE1B3A287}" destId="{E252739A-1A68-4181-A0F7-C85227F27842}" srcOrd="0" destOrd="0" presId="urn:microsoft.com/office/officeart/2009/3/layout/StepUpProcess"/>
    <dgm:cxn modelId="{73BEAD47-653E-43E9-8D60-3B30BA71FD14}" type="presParOf" srcId="{D1735A2A-7DE9-4BBE-B792-92CC11BCA23D}" destId="{F81C69BF-B639-434A-BE35-94F0F181791D}" srcOrd="6" destOrd="0" presId="urn:microsoft.com/office/officeart/2009/3/layout/StepUpProcess"/>
    <dgm:cxn modelId="{15B91404-9641-4303-A77E-318E5F656779}" type="presParOf" srcId="{F81C69BF-B639-434A-BE35-94F0F181791D}" destId="{8482B362-8BCC-4EB4-9932-C79CFE961291}" srcOrd="0" destOrd="0" presId="urn:microsoft.com/office/officeart/2009/3/layout/StepUpProcess"/>
    <dgm:cxn modelId="{57858E3A-C9FF-4E47-A00E-D7143E84E5C8}" type="presParOf" srcId="{F81C69BF-B639-434A-BE35-94F0F181791D}" destId="{3ED7375D-F7DD-4401-81A2-D01020D46F32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633AC-DFDF-466A-B8CF-F88E7500367A}">
      <dsp:nvSpPr>
        <dsp:cNvPr id="0" name=""/>
        <dsp:cNvSpPr/>
      </dsp:nvSpPr>
      <dsp:spPr>
        <a:xfrm rot="5400000">
          <a:off x="380022" y="1585927"/>
          <a:ext cx="1122926" cy="1868524"/>
        </a:xfrm>
        <a:prstGeom prst="corner">
          <a:avLst>
            <a:gd name="adj1" fmla="val 16120"/>
            <a:gd name="adj2" fmla="val 16110"/>
          </a:avLst>
        </a:prstGeom>
        <a:noFill/>
        <a:ln w="0" cap="flat" cmpd="sng" algn="ctr">
          <a:solidFill>
            <a:srgbClr val="E632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670B0-BFA6-4855-BECD-9242BF3177BA}">
      <dsp:nvSpPr>
        <dsp:cNvPr id="0" name=""/>
        <dsp:cNvSpPr/>
      </dsp:nvSpPr>
      <dsp:spPr>
        <a:xfrm>
          <a:off x="192578" y="2144213"/>
          <a:ext cx="1686914" cy="147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50% Reduktion des Einsatzes und Risikos chemischer Pestizide &amp; 50% Reduktion gefährlicher Pestizide</a:t>
          </a:r>
          <a:endParaRPr lang="de-DE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2578" y="2144213"/>
        <a:ext cx="1686914" cy="1478679"/>
      </dsp:txXfrm>
    </dsp:sp>
    <dsp:sp modelId="{A1E4C65E-12B3-4D41-A1BC-808949103C2F}">
      <dsp:nvSpPr>
        <dsp:cNvPr id="0" name=""/>
        <dsp:cNvSpPr/>
      </dsp:nvSpPr>
      <dsp:spPr>
        <a:xfrm>
          <a:off x="1561206" y="1448364"/>
          <a:ext cx="318285" cy="318285"/>
        </a:xfrm>
        <a:prstGeom prst="triangle">
          <a:avLst>
            <a:gd name="adj" fmla="val 100000"/>
          </a:avLst>
        </a:prstGeom>
        <a:solidFill>
          <a:srgbClr val="E6320F"/>
        </a:solidFill>
        <a:ln w="26425" cap="flat" cmpd="sng" algn="ctr">
          <a:solidFill>
            <a:srgbClr val="E632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C056D-F6AA-42D1-9328-A33E85EC1420}">
      <dsp:nvSpPr>
        <dsp:cNvPr id="0" name=""/>
        <dsp:cNvSpPr/>
      </dsp:nvSpPr>
      <dsp:spPr>
        <a:xfrm rot="5400000">
          <a:off x="2445134" y="1074912"/>
          <a:ext cx="1122926" cy="1868524"/>
        </a:xfrm>
        <a:prstGeom prst="corner">
          <a:avLst>
            <a:gd name="adj1" fmla="val 16120"/>
            <a:gd name="adj2" fmla="val 16110"/>
          </a:avLst>
        </a:prstGeom>
        <a:noFill/>
        <a:ln w="0" cap="flat" cmpd="sng" algn="ctr">
          <a:solidFill>
            <a:srgbClr val="E632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1D265-520B-421F-83F1-2DEB994E3F2A}">
      <dsp:nvSpPr>
        <dsp:cNvPr id="0" name=""/>
        <dsp:cNvSpPr/>
      </dsp:nvSpPr>
      <dsp:spPr>
        <a:xfrm>
          <a:off x="2257690" y="1633199"/>
          <a:ext cx="1686914" cy="147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50% Reduktion der Nährstoffverluste &amp;</a:t>
          </a:r>
          <a:r>
            <a:rPr lang="de-DE" sz="1400" kern="12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rPr>
            <a:t> 20% Reduktion des Einsatzes von Düngemitteln </a:t>
          </a:r>
          <a:endParaRPr lang="de-DE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57690" y="1633199"/>
        <a:ext cx="1686914" cy="1478679"/>
      </dsp:txXfrm>
    </dsp:sp>
    <dsp:sp modelId="{334267C2-A742-4F0C-9E3A-71EFD1AE34E5}">
      <dsp:nvSpPr>
        <dsp:cNvPr id="0" name=""/>
        <dsp:cNvSpPr/>
      </dsp:nvSpPr>
      <dsp:spPr>
        <a:xfrm>
          <a:off x="3626318" y="937350"/>
          <a:ext cx="318285" cy="318285"/>
        </a:xfrm>
        <a:prstGeom prst="triangle">
          <a:avLst>
            <a:gd name="adj" fmla="val 100000"/>
          </a:avLst>
        </a:prstGeom>
        <a:solidFill>
          <a:srgbClr val="E6320F"/>
        </a:solidFill>
        <a:ln w="26425" cap="flat" cmpd="sng" algn="ctr">
          <a:solidFill>
            <a:srgbClr val="E632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F4BFC-E079-4F20-896E-EB43D55618A8}">
      <dsp:nvSpPr>
        <dsp:cNvPr id="0" name=""/>
        <dsp:cNvSpPr/>
      </dsp:nvSpPr>
      <dsp:spPr>
        <a:xfrm rot="5400000">
          <a:off x="4510247" y="563898"/>
          <a:ext cx="1122926" cy="1868524"/>
        </a:xfrm>
        <a:prstGeom prst="corner">
          <a:avLst>
            <a:gd name="adj1" fmla="val 16120"/>
            <a:gd name="adj2" fmla="val 16110"/>
          </a:avLst>
        </a:prstGeom>
        <a:noFill/>
        <a:ln w="9525" cap="flat" cmpd="sng" algn="ctr">
          <a:solidFill>
            <a:srgbClr val="E632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07731-4E60-4EDD-BBFF-751DAEE8E505}">
      <dsp:nvSpPr>
        <dsp:cNvPr id="0" name=""/>
        <dsp:cNvSpPr/>
      </dsp:nvSpPr>
      <dsp:spPr>
        <a:xfrm>
          <a:off x="4322802" y="1122185"/>
          <a:ext cx="1686914" cy="147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50% Reduktion der Gesamtverkäufe von antimikrobiellen Mitteln für Nutztiere und Aquakultur</a:t>
          </a:r>
          <a:endParaRPr lang="de-DE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22802" y="1122185"/>
        <a:ext cx="1686914" cy="1478679"/>
      </dsp:txXfrm>
    </dsp:sp>
    <dsp:sp modelId="{6B9432D4-5AE7-4F79-A252-BEEA03C87634}">
      <dsp:nvSpPr>
        <dsp:cNvPr id="0" name=""/>
        <dsp:cNvSpPr/>
      </dsp:nvSpPr>
      <dsp:spPr>
        <a:xfrm>
          <a:off x="5691431" y="426336"/>
          <a:ext cx="318285" cy="318285"/>
        </a:xfrm>
        <a:prstGeom prst="triangle">
          <a:avLst>
            <a:gd name="adj" fmla="val 100000"/>
          </a:avLst>
        </a:prstGeom>
        <a:solidFill>
          <a:srgbClr val="E6320F"/>
        </a:solidFill>
        <a:ln w="26425" cap="flat" cmpd="sng" algn="ctr">
          <a:solidFill>
            <a:srgbClr val="E632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2B362-8BCC-4EB4-9932-C79CFE961291}">
      <dsp:nvSpPr>
        <dsp:cNvPr id="0" name=""/>
        <dsp:cNvSpPr/>
      </dsp:nvSpPr>
      <dsp:spPr>
        <a:xfrm rot="5400000">
          <a:off x="6575359" y="52884"/>
          <a:ext cx="1122926" cy="1868524"/>
        </a:xfrm>
        <a:prstGeom prst="corner">
          <a:avLst>
            <a:gd name="adj1" fmla="val 16120"/>
            <a:gd name="adj2" fmla="val 16110"/>
          </a:avLst>
        </a:prstGeom>
        <a:noFill/>
        <a:ln w="0" cap="flat" cmpd="sng" algn="ctr">
          <a:solidFill>
            <a:srgbClr val="E632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7375D-F7DD-4401-81A2-D01020D46F32}">
      <dsp:nvSpPr>
        <dsp:cNvPr id="0" name=""/>
        <dsp:cNvSpPr/>
      </dsp:nvSpPr>
      <dsp:spPr>
        <a:xfrm>
          <a:off x="6387915" y="611170"/>
          <a:ext cx="1686914" cy="1478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Min. 25% landwirtschaftliche Nutzfläche mit ökologischer Produktion</a:t>
          </a:r>
          <a:endParaRPr lang="de-DE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87915" y="611170"/>
        <a:ext cx="1686914" cy="1478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8314" y="9443879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16.11.2021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50475" y="9442153"/>
            <a:ext cx="906263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7" name="Grafik 6" descr="Bundesministerium Landwirtschaft, Regionen und Tourismu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51" y="432622"/>
            <a:ext cx="1478413" cy="461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314" y="9442152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16.11.2021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12775" y="676275"/>
            <a:ext cx="5583238" cy="4186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6292" y="4970463"/>
            <a:ext cx="5098673" cy="4224893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50475" y="9442152"/>
            <a:ext cx="906263" cy="498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6228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0392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39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988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696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594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752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820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2706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540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4501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381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536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415600"/>
            <a:ext cx="7978526" cy="1853851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5588000"/>
            <a:ext cx="3422650" cy="55403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bmlrt.gv.at</a:t>
            </a:r>
            <a:endParaRPr lang="de-AT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270800"/>
            <a:ext cx="7978526" cy="1054449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AT" dirty="0"/>
          </a:p>
        </p:txBody>
      </p:sp>
      <p:pic>
        <p:nvPicPr>
          <p:cNvPr id="8" name="Grafik 7" descr="Bundesministerium Landwirtschaft, Regionen und Tourismus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0" y="208800"/>
            <a:ext cx="3023870" cy="939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7978775" cy="3924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7600"/>
            <a:ext cx="7978525" cy="82945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7200"/>
            <a:ext cx="7978775" cy="406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7200"/>
            <a:ext cx="3813175" cy="40644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077200"/>
            <a:ext cx="3812400" cy="40644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2077200"/>
            <a:ext cx="3838575" cy="40644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0" y="2077200"/>
            <a:ext cx="3838575" cy="40644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0" y="2077200"/>
            <a:ext cx="7978775" cy="40644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267200"/>
            <a:ext cx="5389200" cy="1117613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0"/>
            <a:ext cx="34236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536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317600"/>
            <a:ext cx="7978525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2077200"/>
            <a:ext cx="7978525" cy="40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 </a:t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 – wie Ebene zuvor</a:t>
            </a:r>
          </a:p>
          <a:p>
            <a:pPr lvl="2"/>
            <a:r>
              <a:rPr lang="de-DE" dirty="0" smtClean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6387002"/>
            <a:ext cx="6875916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6387002"/>
            <a:ext cx="960324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bmlrt.gv.at</a:t>
            </a:r>
            <a:endParaRPr lang="de-AT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rafik 11" descr="Bundesministerium Landwirtschaft, Regionen und Tourismus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208800"/>
            <a:ext cx="2037080" cy="633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21" r:id="rId4"/>
    <p:sldLayoutId id="2147483722" r:id="rId5"/>
    <p:sldLayoutId id="2147483718" r:id="rId6"/>
    <p:sldLayoutId id="214748372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lies.nachname@bmlrt.gv.a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>
                <a:solidFill>
                  <a:schemeClr val="tx2"/>
                </a:solidFill>
              </a:rPr>
              <a:t>EU Strategien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Biodiversitätsstrategie, Farm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Fork</a:t>
            </a:r>
            <a:r>
              <a:rPr lang="de-AT" dirty="0" smtClean="0"/>
              <a:t> Strategie</a:t>
            </a:r>
          </a:p>
          <a:p>
            <a:r>
              <a:rPr lang="de-AT" sz="2000" dirty="0" smtClean="0"/>
              <a:t>Betriebsmittelreduktion </a:t>
            </a:r>
            <a:endParaRPr lang="de-AT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Monika Stangl</a:t>
            </a:r>
          </a:p>
          <a:p>
            <a:r>
              <a:rPr lang="de-DE" dirty="0" smtClean="0"/>
              <a:t>Abteilung Pflanzliche Produkte II 5</a:t>
            </a:r>
          </a:p>
          <a:p>
            <a:r>
              <a:rPr lang="de-DE" dirty="0" smtClean="0"/>
              <a:t>Wien, 23. November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24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18"/>
    </mc:Choice>
    <mc:Fallback xmlns="">
      <p:transition spd="slow" advTm="258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032642"/>
            <a:ext cx="7978525" cy="829455"/>
          </a:xfrm>
        </p:spPr>
        <p:txBody>
          <a:bodyPr/>
          <a:lstStyle/>
          <a:p>
            <a:r>
              <a:rPr lang="en-US" dirty="0" err="1" smtClean="0"/>
              <a:t>Maßnahmen</a:t>
            </a:r>
            <a:r>
              <a:rPr lang="en-US" dirty="0" smtClean="0"/>
              <a:t> in Österreich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Düngungsbereich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862097"/>
            <a:ext cx="7978775" cy="4780800"/>
          </a:xfrm>
        </p:spPr>
        <p:txBody>
          <a:bodyPr/>
          <a:lstStyle/>
          <a:p>
            <a:pPr lvl="0"/>
            <a:r>
              <a:rPr lang="de-DE" b="1" dirty="0" smtClean="0"/>
              <a:t>Verpflichtende</a:t>
            </a:r>
            <a:r>
              <a:rPr lang="de-DE" dirty="0" smtClean="0"/>
              <a:t> </a:t>
            </a:r>
            <a:r>
              <a:rPr lang="de-DE" b="1" dirty="0" smtClean="0"/>
              <a:t>Maßnahmen</a:t>
            </a:r>
            <a:r>
              <a:rPr lang="de-DE" dirty="0" smtClean="0"/>
              <a:t> im Rahmen des </a:t>
            </a:r>
            <a:r>
              <a:rPr lang="de-DE" b="1" dirty="0" smtClean="0"/>
              <a:t>Nitrataktionsprogramms</a:t>
            </a:r>
            <a:r>
              <a:rPr lang="de-DE" dirty="0" smtClean="0"/>
              <a:t> </a:t>
            </a:r>
          </a:p>
          <a:p>
            <a:pPr lvl="0"/>
            <a:r>
              <a:rPr lang="de-DE" b="1" dirty="0" smtClean="0"/>
              <a:t>Düngemittelverzicht</a:t>
            </a:r>
            <a:r>
              <a:rPr lang="de-DE" dirty="0" smtClean="0"/>
              <a:t> bzw. </a:t>
            </a:r>
            <a:r>
              <a:rPr lang="de-DE" b="1" dirty="0" smtClean="0"/>
              <a:t>–</a:t>
            </a:r>
            <a:r>
              <a:rPr lang="de-DE" b="1" dirty="0" err="1" smtClean="0"/>
              <a:t>reduktion</a:t>
            </a:r>
            <a:r>
              <a:rPr lang="de-DE" b="1" dirty="0" smtClean="0"/>
              <a:t> </a:t>
            </a:r>
            <a:r>
              <a:rPr lang="de-DE" dirty="0" smtClean="0"/>
              <a:t>– </a:t>
            </a:r>
            <a:r>
              <a:rPr lang="de-DE" b="1" dirty="0" smtClean="0"/>
              <a:t>Maßnahmen</a:t>
            </a:r>
            <a:r>
              <a:rPr lang="de-DE" dirty="0" smtClean="0"/>
              <a:t> </a:t>
            </a:r>
            <a:r>
              <a:rPr lang="de-DE" b="1" dirty="0" smtClean="0"/>
              <a:t>ÖPUL</a:t>
            </a:r>
          </a:p>
          <a:p>
            <a:pPr lvl="0"/>
            <a:r>
              <a:rPr lang="de-DE" b="1" dirty="0" smtClean="0"/>
              <a:t>Düngeempfehlungen</a:t>
            </a:r>
            <a:r>
              <a:rPr lang="de-DE" dirty="0" smtClean="0"/>
              <a:t> des </a:t>
            </a:r>
            <a:r>
              <a:rPr lang="de-DE" b="1" dirty="0" smtClean="0"/>
              <a:t>Fachbeirates</a:t>
            </a:r>
            <a:r>
              <a:rPr lang="de-DE" dirty="0" smtClean="0"/>
              <a:t> für </a:t>
            </a:r>
            <a:r>
              <a:rPr lang="de-DE" b="1" dirty="0" smtClean="0"/>
              <a:t>Bodenfruchtbarkeit und Bodenschutz</a:t>
            </a:r>
          </a:p>
          <a:p>
            <a:pPr lvl="0"/>
            <a:r>
              <a:rPr lang="de-DE" b="1" dirty="0" smtClean="0"/>
              <a:t>Forschungsprojekte</a:t>
            </a:r>
            <a:r>
              <a:rPr lang="de-DE" dirty="0" smtClean="0"/>
              <a:t> zum </a:t>
            </a:r>
            <a:r>
              <a:rPr lang="de-DE" b="1" dirty="0" smtClean="0"/>
              <a:t>Precision </a:t>
            </a:r>
            <a:r>
              <a:rPr lang="de-DE" b="1" dirty="0" err="1" smtClean="0"/>
              <a:t>Farming</a:t>
            </a:r>
            <a:r>
              <a:rPr lang="de-DE" b="1" dirty="0" smtClean="0"/>
              <a:t> </a:t>
            </a:r>
            <a:r>
              <a:rPr lang="de-DE" dirty="0" smtClean="0"/>
              <a:t>wie die </a:t>
            </a:r>
            <a:r>
              <a:rPr lang="de-DE" b="1" dirty="0" smtClean="0"/>
              <a:t>Innovation Farm</a:t>
            </a:r>
          </a:p>
          <a:p>
            <a:pPr lvl="0"/>
            <a:r>
              <a:rPr lang="de-DE" b="1" dirty="0" smtClean="0"/>
              <a:t>Investitionsförderungen</a:t>
            </a:r>
            <a:r>
              <a:rPr lang="de-DE" dirty="0" smtClean="0"/>
              <a:t> bspw. für Geräte zur bodennahen Ausbringung von Gülle</a:t>
            </a:r>
          </a:p>
          <a:p>
            <a:pPr lvl="0"/>
            <a:r>
              <a:rPr lang="de-DE" b="1" dirty="0" smtClean="0"/>
              <a:t>Technischer Fortschritt </a:t>
            </a:r>
            <a:r>
              <a:rPr lang="de-DE" dirty="0" smtClean="0"/>
              <a:t>bei der </a:t>
            </a:r>
            <a:r>
              <a:rPr lang="de-DE" b="1" dirty="0" smtClean="0"/>
              <a:t>Düngemittelproduktion</a:t>
            </a:r>
            <a:r>
              <a:rPr lang="de-DE" dirty="0" smtClean="0"/>
              <a:t> z.B. </a:t>
            </a:r>
            <a:r>
              <a:rPr lang="de-DE" dirty="0" err="1" smtClean="0"/>
              <a:t>Nitrifikationshemmer</a:t>
            </a:r>
            <a:endParaRPr lang="de-DE" dirty="0" smtClean="0"/>
          </a:p>
          <a:p>
            <a:r>
              <a:rPr lang="de-DE" b="1" dirty="0"/>
              <a:t>Beratungsangebote</a:t>
            </a:r>
            <a:r>
              <a:rPr lang="de-DE" dirty="0"/>
              <a:t>, ….</a:t>
            </a:r>
          </a:p>
          <a:p>
            <a:r>
              <a:rPr lang="de-DE" b="1" dirty="0" smtClean="0"/>
              <a:t>Bereits </a:t>
            </a:r>
            <a:r>
              <a:rPr lang="de-DE" b="1" dirty="0"/>
              <a:t>jetzt hohe Effizienz der Stickstoffdüngung </a:t>
            </a:r>
            <a:r>
              <a:rPr lang="de-DE" dirty="0"/>
              <a:t>– ausgewiesen in österreichischer Stickstoffbilanz des UBA</a:t>
            </a:r>
          </a:p>
          <a:p>
            <a:pPr lvl="0"/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10</a:t>
            </a:fld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44" y="1032642"/>
            <a:ext cx="2731008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67"/>
    </mc:Choice>
    <mc:Fallback xmlns="">
      <p:transition spd="slow" advTm="1194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Auswirkungen</a:t>
            </a:r>
            <a:r>
              <a:rPr lang="en-US" dirty="0"/>
              <a:t> </a:t>
            </a:r>
            <a:r>
              <a:rPr lang="en-US" dirty="0" smtClean="0"/>
              <a:t>des Green Deals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2137488"/>
            <a:ext cx="7978775" cy="39240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err="1"/>
              <a:t>Derzeit</a:t>
            </a:r>
            <a:r>
              <a:rPr lang="en-US" dirty="0"/>
              <a:t> </a:t>
            </a:r>
            <a:r>
              <a:rPr lang="en-US" b="1" dirty="0" err="1"/>
              <a:t>vier</a:t>
            </a:r>
            <a:r>
              <a:rPr lang="en-US" b="1" dirty="0"/>
              <a:t> </a:t>
            </a:r>
            <a:r>
              <a:rPr lang="en-US" b="1" dirty="0" err="1"/>
              <a:t>Studien</a:t>
            </a:r>
            <a:r>
              <a:rPr lang="en-US" b="1" dirty="0"/>
              <a:t> </a:t>
            </a:r>
            <a:r>
              <a:rPr lang="en-US" dirty="0" err="1"/>
              <a:t>verfügbar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EK - Joint Research Center</a:t>
            </a:r>
          </a:p>
          <a:p>
            <a:pPr lvl="0"/>
            <a:r>
              <a:rPr lang="en-US" dirty="0" err="1"/>
              <a:t>Universität</a:t>
            </a:r>
            <a:r>
              <a:rPr lang="en-US" dirty="0"/>
              <a:t> </a:t>
            </a:r>
            <a:r>
              <a:rPr lang="en-US" dirty="0" err="1"/>
              <a:t>Wageningen</a:t>
            </a:r>
            <a:endParaRPr lang="en-US" dirty="0"/>
          </a:p>
          <a:p>
            <a:pPr lvl="0"/>
            <a:r>
              <a:rPr lang="en-US" dirty="0"/>
              <a:t>USDA</a:t>
            </a:r>
          </a:p>
          <a:p>
            <a:pPr lvl="0"/>
            <a:r>
              <a:rPr lang="en-US" dirty="0" err="1"/>
              <a:t>Universität</a:t>
            </a:r>
            <a:r>
              <a:rPr lang="en-US" dirty="0"/>
              <a:t> Kiel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/>
              <a:t>Modelle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b="1" dirty="0" err="1" smtClean="0"/>
              <a:t>nur</a:t>
            </a:r>
            <a:r>
              <a:rPr lang="en-US" b="1" dirty="0" smtClean="0"/>
              <a:t> </a:t>
            </a:r>
            <a:r>
              <a:rPr lang="en-US" b="1" dirty="0" err="1"/>
              <a:t>Annäherungen</a:t>
            </a:r>
            <a:r>
              <a:rPr lang="en-US" b="1" dirty="0"/>
              <a:t> </a:t>
            </a:r>
            <a:r>
              <a:rPr lang="en-US" dirty="0"/>
              <a:t>an </a:t>
            </a:r>
            <a:r>
              <a:rPr lang="en-US" dirty="0" err="1"/>
              <a:t>Realität</a:t>
            </a:r>
            <a:r>
              <a:rPr lang="en-US" dirty="0"/>
              <a:t>, </a:t>
            </a:r>
            <a:r>
              <a:rPr lang="en-US" b="1" dirty="0" err="1"/>
              <a:t>viele</a:t>
            </a:r>
            <a:r>
              <a:rPr lang="en-US" b="1" dirty="0"/>
              <a:t> </a:t>
            </a:r>
            <a:r>
              <a:rPr lang="en-US" b="1" dirty="0" err="1"/>
              <a:t>Elemente</a:t>
            </a:r>
            <a:r>
              <a:rPr lang="en-US" b="1" dirty="0"/>
              <a:t> </a:t>
            </a:r>
            <a:r>
              <a:rPr lang="en-US" b="1" dirty="0" err="1"/>
              <a:t>nicht</a:t>
            </a:r>
            <a:r>
              <a:rPr lang="en-US" b="1" dirty="0"/>
              <a:t> </a:t>
            </a:r>
            <a:r>
              <a:rPr lang="en-US" b="1" dirty="0" err="1" smtClean="0"/>
              <a:t>berücksichtigt</a:t>
            </a:r>
            <a:r>
              <a:rPr lang="en-US" b="1" dirty="0" smtClean="0"/>
              <a:t> </a:t>
            </a:r>
            <a:r>
              <a:rPr lang="en-US" dirty="0" smtClean="0"/>
              <a:t>…</a:t>
            </a:r>
            <a:endParaRPr lang="en-US" dirty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11</a:t>
            </a:fld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6" y="1145512"/>
            <a:ext cx="4401178" cy="33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Auswirkungen</a:t>
            </a:r>
            <a:r>
              <a:rPr lang="en-US" dirty="0" smtClean="0"/>
              <a:t> des Green Deals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19760" y="2225040"/>
            <a:ext cx="7548882" cy="3881120"/>
          </a:xfrm>
        </p:spPr>
        <p:txBody>
          <a:bodyPr/>
          <a:lstStyle/>
          <a:p>
            <a:pPr lvl="0"/>
            <a:r>
              <a:rPr lang="en-US" b="1" dirty="0" err="1" smtClean="0"/>
              <a:t>Produktionsrückgang</a:t>
            </a:r>
            <a:r>
              <a:rPr lang="en-US" dirty="0"/>
              <a:t> </a:t>
            </a:r>
            <a:r>
              <a:rPr lang="en-US" dirty="0" smtClean="0"/>
              <a:t>von </a:t>
            </a:r>
            <a:r>
              <a:rPr lang="en-US" b="1" dirty="0" smtClean="0"/>
              <a:t>10 </a:t>
            </a:r>
            <a:r>
              <a:rPr lang="en-US" b="1" dirty="0" err="1" smtClean="0"/>
              <a:t>bis</a:t>
            </a:r>
            <a:r>
              <a:rPr lang="en-US" b="1" dirty="0" smtClean="0"/>
              <a:t> &gt; 20 </a:t>
            </a:r>
            <a:r>
              <a:rPr lang="en-US" b="1" dirty="0" err="1" smtClean="0"/>
              <a:t>Prozent</a:t>
            </a:r>
            <a:r>
              <a:rPr lang="en-US" b="1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Getreide</a:t>
            </a:r>
            <a:r>
              <a:rPr lang="en-US" dirty="0" smtClean="0"/>
              <a:t> und </a:t>
            </a:r>
            <a:r>
              <a:rPr lang="en-US" dirty="0" err="1" smtClean="0"/>
              <a:t>Ölsaaten</a:t>
            </a:r>
            <a:endParaRPr lang="en-US" dirty="0" smtClean="0"/>
          </a:p>
          <a:p>
            <a:pPr lvl="0"/>
            <a:r>
              <a:rPr lang="en-US" b="1" dirty="0" err="1" smtClean="0"/>
              <a:t>Preissteigerungen</a:t>
            </a:r>
            <a:r>
              <a:rPr lang="en-US" dirty="0" smtClean="0"/>
              <a:t> (von 8 </a:t>
            </a:r>
            <a:r>
              <a:rPr lang="en-US" dirty="0" err="1" smtClean="0"/>
              <a:t>Prozent</a:t>
            </a:r>
            <a:r>
              <a:rPr lang="en-US" dirty="0" smtClean="0"/>
              <a:t> – 20 </a:t>
            </a:r>
            <a:r>
              <a:rPr lang="en-US" dirty="0" err="1" smtClean="0"/>
              <a:t>Prozent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dennoch</a:t>
            </a:r>
            <a:r>
              <a:rPr lang="en-US" dirty="0" smtClean="0"/>
              <a:t> </a:t>
            </a:r>
            <a:r>
              <a:rPr lang="en-US" b="1" dirty="0" err="1" smtClean="0"/>
              <a:t>Einkommensrückgang</a:t>
            </a:r>
            <a:r>
              <a:rPr lang="en-US" dirty="0" smtClean="0"/>
              <a:t> der </a:t>
            </a:r>
            <a:r>
              <a:rPr lang="en-US" dirty="0" err="1" smtClean="0"/>
              <a:t>Landwirtinnen</a:t>
            </a:r>
            <a:r>
              <a:rPr lang="en-US" dirty="0" smtClean="0"/>
              <a:t> und </a:t>
            </a:r>
            <a:r>
              <a:rPr lang="en-US" dirty="0" err="1" smtClean="0"/>
              <a:t>Landwirte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b="1" dirty="0" err="1" smtClean="0"/>
              <a:t>Rückgang</a:t>
            </a:r>
            <a:r>
              <a:rPr lang="en-US" b="1" dirty="0" smtClean="0"/>
              <a:t> </a:t>
            </a:r>
            <a:r>
              <a:rPr lang="en-US" b="1" dirty="0"/>
              <a:t>der </a:t>
            </a:r>
            <a:r>
              <a:rPr lang="en-US" b="1" dirty="0" err="1" smtClean="0"/>
              <a:t>Erträge</a:t>
            </a:r>
            <a:endParaRPr lang="en-US" b="1" dirty="0" smtClean="0"/>
          </a:p>
          <a:p>
            <a:pPr lvl="0"/>
            <a:r>
              <a:rPr lang="en-US" b="1" dirty="0" err="1" smtClean="0"/>
              <a:t>Steigerung</a:t>
            </a:r>
            <a:r>
              <a:rPr lang="en-US" dirty="0" smtClean="0"/>
              <a:t> der </a:t>
            </a:r>
            <a:r>
              <a:rPr lang="en-US" b="1" dirty="0" err="1" smtClean="0"/>
              <a:t>Importe</a:t>
            </a:r>
            <a:endParaRPr lang="en-US" b="1" dirty="0" smtClean="0"/>
          </a:p>
          <a:p>
            <a:r>
              <a:rPr lang="en-US" b="1" dirty="0" err="1"/>
              <a:t>Rückgang</a:t>
            </a:r>
            <a:r>
              <a:rPr lang="en-US" dirty="0"/>
              <a:t> der </a:t>
            </a:r>
            <a:r>
              <a:rPr lang="en-US" b="1" dirty="0" err="1"/>
              <a:t>Exporte</a:t>
            </a:r>
            <a:endParaRPr lang="en-US" b="1" dirty="0"/>
          </a:p>
          <a:p>
            <a:pPr lvl="0"/>
            <a:r>
              <a:rPr lang="en-US" b="1" dirty="0" err="1" smtClean="0"/>
              <a:t>Verlagerung</a:t>
            </a:r>
            <a:r>
              <a:rPr lang="en-US" dirty="0" smtClean="0"/>
              <a:t> von </a:t>
            </a:r>
            <a:r>
              <a:rPr lang="en-US" b="1" dirty="0" err="1" smtClean="0"/>
              <a:t>Emissionen</a:t>
            </a:r>
            <a:r>
              <a:rPr lang="en-US" dirty="0" smtClean="0"/>
              <a:t> ins </a:t>
            </a:r>
            <a:r>
              <a:rPr lang="en-US" dirty="0" err="1" smtClean="0"/>
              <a:t>Ausland</a:t>
            </a:r>
            <a:r>
              <a:rPr lang="en-US" dirty="0" smtClean="0"/>
              <a:t> (Leakage)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12</a:t>
            </a:fld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22" y="3265713"/>
            <a:ext cx="3470031" cy="260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84"/>
    </mc:Choice>
    <mc:Fallback xmlns="">
      <p:transition spd="slow" advTm="7618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9999" y="975670"/>
            <a:ext cx="5389200" cy="1117613"/>
          </a:xfrm>
        </p:spPr>
        <p:txBody>
          <a:bodyPr>
            <a:normAutofit/>
          </a:bodyPr>
          <a:lstStyle/>
          <a:p>
            <a:r>
              <a:rPr lang="de-AT" dirty="0" smtClean="0"/>
              <a:t>Danke für Ihre </a:t>
            </a:r>
            <a:br>
              <a:rPr lang="de-AT" dirty="0" smtClean="0"/>
            </a:br>
            <a:r>
              <a:rPr lang="de-AT" dirty="0" smtClean="0"/>
              <a:t>Aufmerksamkeit!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Monika Stangl</a:t>
            </a:r>
          </a:p>
          <a:p>
            <a:r>
              <a:rPr lang="de-DE" dirty="0" smtClean="0"/>
              <a:t>Abteilung Pflanzliche Produkte</a:t>
            </a:r>
            <a:endParaRPr lang="de-DE" dirty="0"/>
          </a:p>
          <a:p>
            <a:r>
              <a:rPr lang="de-DE" dirty="0" smtClean="0">
                <a:hlinkClick r:id="rId3"/>
              </a:rPr>
              <a:t>monika.stangl@bmlrt.gv.at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1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3"/>
    </mc:Choice>
    <mc:Fallback xmlns="">
      <p:transition spd="slow" advTm="149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9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023" y="1527420"/>
            <a:ext cx="869195" cy="869195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3436691" y="3197889"/>
            <a:ext cx="2263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fr-BE" sz="24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Der </a:t>
            </a:r>
            <a:r>
              <a:rPr lang="fr-BE" sz="2400" b="1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Europäische</a:t>
            </a:r>
            <a:endParaRPr lang="fr-BE" sz="24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fr-BE" sz="24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BE" sz="2400" b="1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Grüne</a:t>
            </a:r>
            <a:r>
              <a:rPr lang="fr-BE" sz="24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Deal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631">
            <a:off x="4983652" y="1755256"/>
            <a:ext cx="862410" cy="86241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328" y="2440657"/>
            <a:ext cx="892289" cy="89228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515" y="3300771"/>
            <a:ext cx="838709" cy="838709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177" y="4099360"/>
            <a:ext cx="855374" cy="855374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6484">
            <a:off x="4582501" y="4582959"/>
            <a:ext cx="856453" cy="856453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333" y="4616412"/>
            <a:ext cx="869949" cy="869949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195">
            <a:off x="2946818" y="4120760"/>
            <a:ext cx="892536" cy="892536"/>
          </a:xfrm>
          <a:prstGeom prst="rect">
            <a:avLst/>
          </a:prstGeom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9648">
            <a:off x="2562046" y="3352800"/>
            <a:ext cx="839829" cy="839829"/>
          </a:xfrm>
          <a:prstGeom prst="rect">
            <a:avLst/>
          </a:prstGeom>
        </p:spPr>
      </p:pic>
      <p:pic>
        <p:nvPicPr>
          <p:cNvPr id="19" name="Picture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680" y="2472119"/>
            <a:ext cx="854726" cy="854726"/>
          </a:xfrm>
          <a:prstGeom prst="rect">
            <a:avLst/>
          </a:prstGeom>
        </p:spPr>
      </p:pic>
      <p:pic>
        <p:nvPicPr>
          <p:cNvPr id="20" name="Picture 2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0710">
            <a:off x="3331167" y="1777589"/>
            <a:ext cx="817743" cy="817743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3875983" y="620206"/>
            <a:ext cx="165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685800">
              <a:defRPr sz="1200" b="1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BE" dirty="0">
                <a:solidFill>
                  <a:schemeClr val="tx1"/>
                </a:solidFill>
              </a:rPr>
              <a:t>EU KLIMASCHUTZZIELE</a:t>
            </a:r>
          </a:p>
          <a:p>
            <a:r>
              <a:rPr lang="fr-BE" dirty="0">
                <a:solidFill>
                  <a:schemeClr val="tx1"/>
                </a:solidFill>
              </a:rPr>
              <a:t>EUROPÄISCHES KLIMAPAKET</a:t>
            </a:r>
          </a:p>
        </p:txBody>
      </p:sp>
      <p:sp>
        <p:nvSpPr>
          <p:cNvPr id="22" name="TextBox 9"/>
          <p:cNvSpPr txBox="1"/>
          <p:nvPr/>
        </p:nvSpPr>
        <p:spPr>
          <a:xfrm>
            <a:off x="5640437" y="1364269"/>
            <a:ext cx="268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685800">
              <a:defRPr sz="1200" b="1">
                <a:solidFill>
                  <a:srgbClr val="034EA2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UMSTELLUNG AUF NACHHALTIGE UND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INTELLIGENTE MOBILITÄT</a:t>
            </a:r>
            <a:endParaRPr lang="fr-B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6397638" y="2456944"/>
            <a:ext cx="1536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685800">
              <a:defRPr sz="1200" b="1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GRÜNERE INDUSTRIE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5877209" y="3567221"/>
            <a:ext cx="353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685800">
              <a:defRPr sz="1200" b="1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NULL-SCHADSTOFF-ZIEL </a:t>
            </a:r>
          </a:p>
          <a:p>
            <a:r>
              <a:rPr lang="de-AT" dirty="0">
                <a:solidFill>
                  <a:schemeClr val="tx1"/>
                </a:solidFill>
              </a:rPr>
              <a:t>für eine schadstofffreie Umwelt 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5877209" y="4609709"/>
            <a:ext cx="14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685800">
              <a:defRPr sz="1200" b="1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GERECHTER ÜBERGANG</a:t>
            </a:r>
            <a:endParaRPr lang="fr-BE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„Niemanden zurücklassen“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4594972" y="5486361"/>
            <a:ext cx="139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685800">
              <a:defRPr sz="1200" b="1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FINANZIERUNG DER “WENDE”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2274467" y="5515848"/>
            <a:ext cx="223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685800">
              <a:defRPr sz="1200" b="1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ENERGIE- UND RESSOURCENSCHONENDES BAUEN UND RENOVIEREN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1890684" y="4729462"/>
            <a:ext cx="121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685800">
              <a:defRPr sz="1200" b="1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dirty="0">
                <a:solidFill>
                  <a:schemeClr val="tx1"/>
                </a:solidFill>
              </a:rPr>
              <a:t>EU ALS WELTWEITER VORREITER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1322070" y="3493347"/>
            <a:ext cx="121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685800">
              <a:defRPr sz="1200" b="1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“VOM HOF AUF DEN TISCH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F2F </a:t>
            </a:r>
            <a:r>
              <a:rPr lang="en-US" dirty="0" err="1">
                <a:solidFill>
                  <a:schemeClr val="tx1"/>
                </a:solidFill>
              </a:rPr>
              <a:t>Strategie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1052968" y="2466473"/>
            <a:ext cx="179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685800">
              <a:defRPr sz="1200" b="1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NATUR </a:t>
            </a:r>
            <a:r>
              <a:rPr lang="en-US" dirty="0" smtClean="0">
                <a:solidFill>
                  <a:schemeClr val="tx1"/>
                </a:solidFill>
              </a:rPr>
              <a:t>SCHÜTZEN  </a:t>
            </a:r>
            <a:endParaRPr lang="fr-BE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Biodiversitätsstrategie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2298744" y="1124598"/>
            <a:ext cx="143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685800">
              <a:defRPr sz="1200" b="1">
                <a:solidFill>
                  <a:srgbClr val="034EA2"/>
                </a:solidFill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FÖRDERUUNG SAUBERER UND NACHHALTIGER ENERGIE</a:t>
            </a:r>
            <a:endParaRPr lang="fr-B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320207" y="5741100"/>
            <a:ext cx="175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 smtClean="0"/>
              <a:t>Quelle</a:t>
            </a:r>
            <a:r>
              <a:rPr lang="en-US" sz="800" b="1" dirty="0" smtClean="0"/>
              <a:t>: </a:t>
            </a:r>
            <a:r>
              <a:rPr lang="en-US" sz="800" b="1" dirty="0" err="1" smtClean="0"/>
              <a:t>Europäische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Kommission</a:t>
            </a:r>
            <a:endParaRPr lang="en-US" sz="800" b="1" dirty="0"/>
          </a:p>
        </p:txBody>
      </p:sp>
      <p:sp>
        <p:nvSpPr>
          <p:cNvPr id="2" name="Ellipse 1"/>
          <p:cNvSpPr/>
          <p:nvPr/>
        </p:nvSpPr>
        <p:spPr>
          <a:xfrm>
            <a:off x="1110064" y="2316021"/>
            <a:ext cx="1706069" cy="911889"/>
          </a:xfrm>
          <a:prstGeom prst="ellipse">
            <a:avLst/>
          </a:prstGeom>
          <a:noFill/>
          <a:ln>
            <a:solidFill>
              <a:srgbClr val="E63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993392" y="3383887"/>
            <a:ext cx="1824294" cy="911889"/>
          </a:xfrm>
          <a:prstGeom prst="ellipse">
            <a:avLst/>
          </a:prstGeom>
          <a:noFill/>
          <a:ln>
            <a:solidFill>
              <a:srgbClr val="E63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10"/>
    </mc:Choice>
    <mc:Fallback xmlns="">
      <p:transition spd="slow" advTm="342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001087"/>
            <a:ext cx="7978525" cy="678857"/>
          </a:xfrm>
        </p:spPr>
        <p:txBody>
          <a:bodyPr/>
          <a:lstStyle/>
          <a:p>
            <a:r>
              <a:rPr lang="en-US" dirty="0" err="1"/>
              <a:t>Schlüsselelemente</a:t>
            </a:r>
            <a:r>
              <a:rPr lang="en-US" dirty="0" smtClean="0"/>
              <a:t> der EU </a:t>
            </a:r>
            <a:r>
              <a:rPr lang="en-US" dirty="0" err="1" smtClean="0"/>
              <a:t>Biodiversitätsstrategie</a:t>
            </a:r>
            <a:endParaRPr lang="en-US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582612" y="2077200"/>
            <a:ext cx="7978775" cy="43098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593075" y="1810500"/>
            <a:ext cx="1594641" cy="369332"/>
          </a:xfrm>
          <a:prstGeom prst="rect">
            <a:avLst/>
          </a:prstGeom>
          <a:noFill/>
          <a:ln>
            <a:solidFill>
              <a:srgbClr val="E6320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Natur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schützen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891104" y="1771297"/>
            <a:ext cx="2627171" cy="646331"/>
          </a:xfrm>
          <a:prstGeom prst="rect">
            <a:avLst/>
          </a:prstGeom>
          <a:noFill/>
          <a:ln>
            <a:solidFill>
              <a:srgbClr val="E6320F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>
                <a:latin typeface="Calibri" panose="020F0502020204030204" pitchFamily="34" charset="0"/>
                <a:cs typeface="Calibri" panose="020F0502020204030204" pitchFamily="34" charset="0"/>
              </a:rPr>
              <a:t>Wiederherstellung geschädigter Ökosysteme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942654" y="4018278"/>
            <a:ext cx="2639884" cy="369332"/>
          </a:xfrm>
          <a:prstGeom prst="rect">
            <a:avLst/>
          </a:prstGeom>
          <a:noFill/>
          <a:ln>
            <a:solidFill>
              <a:srgbClr val="E6320F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>
                <a:latin typeface="Calibri" panose="020F0502020204030204" pitchFamily="34" charset="0"/>
                <a:cs typeface="Calibri" panose="020F0502020204030204" pitchFamily="34" charset="0"/>
              </a:rPr>
              <a:t>EU globale Vorreiterrolle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302264" y="4477809"/>
            <a:ext cx="2780380" cy="369332"/>
          </a:xfrm>
          <a:prstGeom prst="rect">
            <a:avLst/>
          </a:prstGeom>
          <a:noFill/>
          <a:ln>
            <a:solidFill>
              <a:srgbClr val="E6320F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Finanzierung - Investitionen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30" y="2187211"/>
            <a:ext cx="2820796" cy="211559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5" y="1479173"/>
            <a:ext cx="3047188" cy="228539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" y="4350199"/>
            <a:ext cx="2099678" cy="157475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21" y="4902426"/>
            <a:ext cx="1954916" cy="146618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48" y="4764198"/>
            <a:ext cx="2397075" cy="179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09"/>
    </mc:Choice>
    <mc:Fallback xmlns="">
      <p:transition spd="slow" advTm="5560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001087"/>
            <a:ext cx="7978525" cy="829455"/>
          </a:xfrm>
        </p:spPr>
        <p:txBody>
          <a:bodyPr/>
          <a:lstStyle/>
          <a:p>
            <a:r>
              <a:rPr lang="en-US" dirty="0" err="1"/>
              <a:t>Schlüsselelemente</a:t>
            </a:r>
            <a:r>
              <a:rPr lang="en-US" dirty="0"/>
              <a:t> der </a:t>
            </a:r>
            <a:r>
              <a:rPr lang="en-US" dirty="0" smtClean="0"/>
              <a:t>Farm to Fork </a:t>
            </a:r>
            <a:r>
              <a:rPr lang="en-US" dirty="0" err="1" smtClean="0"/>
              <a:t>Strategie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AT" sz="1800" dirty="0">
                <a:solidFill>
                  <a:schemeClr val="tx1"/>
                </a:solidFill>
              </a:rPr>
              <a:t>Überblick</a:t>
            </a:r>
            <a:endParaRPr lang="en-US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539750" y="2077200"/>
            <a:ext cx="7978775" cy="43098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18838" y="2090172"/>
            <a:ext cx="2525120" cy="646331"/>
          </a:xfrm>
          <a:prstGeom prst="rect">
            <a:avLst/>
          </a:prstGeom>
          <a:noFill/>
          <a:ln>
            <a:solidFill>
              <a:srgbClr val="E6320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Steigerung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ökologischer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Landbau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26976" y="4624449"/>
            <a:ext cx="1941943" cy="923330"/>
          </a:xfrm>
          <a:prstGeom prst="rect">
            <a:avLst/>
          </a:prstGeom>
          <a:noFill/>
          <a:ln>
            <a:solidFill>
              <a:srgbClr val="E6320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Gerechtes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Einkommen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in der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Lebensmittelkette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96044" y="4688926"/>
            <a:ext cx="1978925" cy="923330"/>
          </a:xfrm>
          <a:prstGeom prst="rect">
            <a:avLst/>
          </a:prstGeom>
          <a:noFill/>
          <a:ln>
            <a:solidFill>
              <a:srgbClr val="E6320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Umweltschutz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Erhalt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Biodiversität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518473" y="2159345"/>
            <a:ext cx="1978925" cy="1200329"/>
          </a:xfrm>
          <a:prstGeom prst="rect">
            <a:avLst/>
          </a:prstGeom>
          <a:noFill/>
          <a:ln>
            <a:solidFill>
              <a:srgbClr val="E6320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Bekämpfung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Klimawandel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Reduktion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des CO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Footprint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45553" y="2990342"/>
            <a:ext cx="1978925" cy="369332"/>
          </a:xfrm>
          <a:prstGeom prst="rect">
            <a:avLst/>
          </a:prstGeom>
          <a:noFill/>
          <a:ln>
            <a:solidFill>
              <a:srgbClr val="E6320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Sichere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Versorgung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9" y="2183576"/>
            <a:ext cx="2191156" cy="164336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55" y="4777767"/>
            <a:ext cx="2473002" cy="185475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61" y="754649"/>
            <a:ext cx="2912454" cy="21843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24" y="3101024"/>
            <a:ext cx="2296511" cy="172238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69" y="4736261"/>
            <a:ext cx="2686352" cy="20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24"/>
    </mc:Choice>
    <mc:Fallback xmlns="">
      <p:transition spd="slow" advTm="361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32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Leitziele</a:t>
            </a:r>
            <a:r>
              <a:rPr lang="en-US" dirty="0" smtClean="0"/>
              <a:t> der Farm to Fork </a:t>
            </a:r>
            <a:r>
              <a:rPr lang="en-US" dirty="0" err="1" smtClean="0"/>
              <a:t>Strategie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5</a:t>
            </a:fld>
            <a:endParaRPr lang="de-AT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835069849"/>
              </p:ext>
            </p:extLst>
          </p:nvPr>
        </p:nvGraphicFramePr>
        <p:xfrm>
          <a:off x="671081" y="1983374"/>
          <a:ext cx="8082053" cy="404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feil nach rechts 2"/>
          <p:cNvSpPr/>
          <p:nvPr/>
        </p:nvSpPr>
        <p:spPr>
          <a:xfrm>
            <a:off x="905691" y="5378852"/>
            <a:ext cx="7612834" cy="182145"/>
          </a:xfrm>
          <a:prstGeom prst="rightArrow">
            <a:avLst/>
          </a:prstGeom>
          <a:solidFill>
            <a:srgbClr val="E6320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1779814" y="581297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2030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1" y="2707169"/>
            <a:ext cx="1407712" cy="105578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28" y="1211210"/>
            <a:ext cx="1484497" cy="111337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86" y="2345224"/>
            <a:ext cx="1461279" cy="109595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21" y="1693343"/>
            <a:ext cx="1738349" cy="13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88"/>
    </mc:Choice>
    <mc:Fallback xmlns="">
      <p:transition spd="slow" advTm="830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Instrumente zur Zielerreichung im PSM-Bereich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2117868"/>
            <a:ext cx="7978775" cy="4397231"/>
          </a:xfrm>
        </p:spPr>
        <p:txBody>
          <a:bodyPr/>
          <a:lstStyle/>
          <a:p>
            <a:pPr lvl="0"/>
            <a:r>
              <a:rPr lang="de-AT" b="1" dirty="0" smtClean="0"/>
              <a:t>Überarbeitung</a:t>
            </a:r>
            <a:r>
              <a:rPr lang="de-AT" dirty="0" smtClean="0"/>
              <a:t> </a:t>
            </a:r>
            <a:r>
              <a:rPr lang="de-AT" dirty="0"/>
              <a:t>der</a:t>
            </a:r>
            <a:r>
              <a:rPr lang="de-DE" dirty="0"/>
              <a:t> </a:t>
            </a:r>
            <a:r>
              <a:rPr lang="de-DE" b="1" dirty="0"/>
              <a:t>Richtlinie</a:t>
            </a:r>
            <a:r>
              <a:rPr lang="de-DE" dirty="0"/>
              <a:t> über die </a:t>
            </a:r>
            <a:r>
              <a:rPr lang="de-DE" b="1" dirty="0"/>
              <a:t>nachhaltige Verwendung von </a:t>
            </a:r>
            <a:r>
              <a:rPr lang="de-DE" b="1" dirty="0" smtClean="0"/>
              <a:t>Pestiziden</a:t>
            </a:r>
            <a:endParaRPr lang="de-DE" b="1" dirty="0"/>
          </a:p>
          <a:p>
            <a:pPr lvl="0"/>
            <a:r>
              <a:rPr lang="de-DE" b="1" dirty="0" smtClean="0"/>
              <a:t>Verbesserung</a:t>
            </a:r>
            <a:r>
              <a:rPr lang="de-DE" dirty="0" smtClean="0"/>
              <a:t> </a:t>
            </a:r>
            <a:r>
              <a:rPr lang="de-DE" dirty="0"/>
              <a:t>der </a:t>
            </a:r>
            <a:r>
              <a:rPr lang="de-DE" b="1" dirty="0"/>
              <a:t>Bestimmungen</a:t>
            </a:r>
            <a:r>
              <a:rPr lang="de-DE" dirty="0"/>
              <a:t> des </a:t>
            </a:r>
            <a:r>
              <a:rPr lang="de-DE" b="1" dirty="0"/>
              <a:t>integrierten </a:t>
            </a:r>
            <a:r>
              <a:rPr lang="de-DE" b="1" dirty="0" smtClean="0"/>
              <a:t>Pflanzenschutzes</a:t>
            </a:r>
          </a:p>
          <a:p>
            <a:pPr lvl="0"/>
            <a:r>
              <a:rPr lang="de-DE" b="1" dirty="0" smtClean="0"/>
              <a:t>Förderung</a:t>
            </a:r>
            <a:r>
              <a:rPr lang="de-DE" dirty="0" smtClean="0"/>
              <a:t> </a:t>
            </a:r>
            <a:r>
              <a:rPr lang="de-DE" b="1" dirty="0" smtClean="0"/>
              <a:t>alternativer Methoden</a:t>
            </a:r>
          </a:p>
          <a:p>
            <a:pPr lvl="1">
              <a:buClr>
                <a:srgbClr val="E6320F"/>
              </a:buClr>
              <a:buFont typeface="Wingdings" panose="05000000000000000000" pitchFamily="2" charset="2"/>
              <a:buChar char="à"/>
            </a:pPr>
            <a:r>
              <a:rPr lang="de-DE" b="1" dirty="0" smtClean="0"/>
              <a:t> Bericht </a:t>
            </a:r>
            <a:r>
              <a:rPr lang="de-DE" b="1" dirty="0"/>
              <a:t>der Europäischen Kommission </a:t>
            </a:r>
            <a:r>
              <a:rPr lang="de-DE" dirty="0"/>
              <a:t>über die Erfahrungen der Mitgliedstaaten bei der </a:t>
            </a:r>
            <a:r>
              <a:rPr lang="de-DE" b="1" dirty="0"/>
              <a:t>Verwirklichung</a:t>
            </a:r>
            <a:r>
              <a:rPr lang="de-DE" dirty="0"/>
              <a:t> der in ihren </a:t>
            </a:r>
            <a:r>
              <a:rPr lang="de-DE" b="1" dirty="0"/>
              <a:t>nationalen Aktionsplänen </a:t>
            </a:r>
            <a:r>
              <a:rPr lang="de-DE" dirty="0"/>
              <a:t>festgelegten Zielen und über die Fortschritte bei der </a:t>
            </a:r>
            <a:r>
              <a:rPr lang="de-DE" b="1" dirty="0"/>
              <a:t>Umsetzung</a:t>
            </a:r>
            <a:r>
              <a:rPr lang="de-DE" dirty="0"/>
              <a:t> der RL 2009/128/EG über die </a:t>
            </a:r>
            <a:r>
              <a:rPr lang="de-DE" b="1" dirty="0"/>
              <a:t>nachhaltige Verwendung von </a:t>
            </a:r>
            <a:r>
              <a:rPr lang="de-DE" b="1" dirty="0" smtClean="0"/>
              <a:t>Pestiziden</a:t>
            </a:r>
          </a:p>
          <a:p>
            <a:pPr lvl="1">
              <a:buClr>
                <a:srgbClr val="E6320F"/>
              </a:buClr>
              <a:buFont typeface="Wingdings" panose="05000000000000000000" pitchFamily="2" charset="2"/>
              <a:buChar char="à"/>
            </a:pPr>
            <a:r>
              <a:rPr lang="de-DE" b="1" dirty="0" smtClean="0"/>
              <a:t> Bericht </a:t>
            </a:r>
            <a:r>
              <a:rPr lang="de-DE" b="1" dirty="0"/>
              <a:t>der Europäischen Kommission </a:t>
            </a:r>
            <a:r>
              <a:rPr lang="de-DE" dirty="0" smtClean="0"/>
              <a:t>über die </a:t>
            </a:r>
            <a:r>
              <a:rPr lang="de-DE" b="1" dirty="0" smtClean="0"/>
              <a:t>Bewertung</a:t>
            </a:r>
            <a:r>
              <a:rPr lang="de-DE" dirty="0" smtClean="0"/>
              <a:t> der VO (EG) 1107/2009 über das </a:t>
            </a:r>
            <a:r>
              <a:rPr lang="de-DE" b="1" dirty="0" smtClean="0"/>
              <a:t>Inverkehrbringen von Pflanzenschutzmittel </a:t>
            </a:r>
            <a:r>
              <a:rPr lang="de-DE" dirty="0" smtClean="0"/>
              <a:t>und der VO (EG) 369/2005 über </a:t>
            </a:r>
            <a:r>
              <a:rPr lang="de-DE" b="1" dirty="0" smtClean="0"/>
              <a:t>Höchstgehalte an Pestizidrückstände</a:t>
            </a:r>
            <a:endParaRPr lang="de-DE" b="1" dirty="0" smtClean="0">
              <a:solidFill>
                <a:schemeClr val="tx1"/>
              </a:solidFill>
            </a:endParaRPr>
          </a:p>
          <a:p>
            <a:pPr marL="252000" lvl="1" indent="0">
              <a:buNone/>
            </a:pPr>
            <a:endParaRPr lang="de-DE" dirty="0"/>
          </a:p>
          <a:p>
            <a:pPr lvl="0"/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97" y="104727"/>
            <a:ext cx="2723103" cy="20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25"/>
    </mc:Choice>
    <mc:Fallback xmlns="">
      <p:transition spd="slow" advTm="5262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032642"/>
            <a:ext cx="7978525" cy="829455"/>
          </a:xfrm>
        </p:spPr>
        <p:txBody>
          <a:bodyPr/>
          <a:lstStyle/>
          <a:p>
            <a:r>
              <a:rPr lang="en-US" dirty="0" err="1" smtClean="0"/>
              <a:t>Maßnahmen</a:t>
            </a:r>
            <a:r>
              <a:rPr lang="en-US" dirty="0" smtClean="0"/>
              <a:t> in Österreich </a:t>
            </a:r>
            <a:r>
              <a:rPr lang="en-US" dirty="0" err="1" smtClean="0"/>
              <a:t>im</a:t>
            </a:r>
            <a:r>
              <a:rPr lang="en-US" dirty="0" smtClean="0"/>
              <a:t> PSM-</a:t>
            </a:r>
            <a:r>
              <a:rPr lang="en-US" dirty="0" err="1" smtClean="0"/>
              <a:t>Bereich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1862097"/>
            <a:ext cx="7978775" cy="4780800"/>
          </a:xfrm>
        </p:spPr>
        <p:txBody>
          <a:bodyPr/>
          <a:lstStyle/>
          <a:p>
            <a:pPr lvl="0"/>
            <a:r>
              <a:rPr lang="de-DE" b="1" dirty="0" smtClean="0"/>
              <a:t>Strategie</a:t>
            </a:r>
            <a:r>
              <a:rPr lang="de-DE" dirty="0" smtClean="0"/>
              <a:t> </a:t>
            </a:r>
            <a:r>
              <a:rPr lang="de-DE" dirty="0"/>
              <a:t>des </a:t>
            </a:r>
            <a:r>
              <a:rPr lang="de-DE" b="1" dirty="0"/>
              <a:t>integrierten </a:t>
            </a:r>
            <a:r>
              <a:rPr lang="de-DE" b="1" dirty="0" smtClean="0"/>
              <a:t>Pflanzenschutzes</a:t>
            </a:r>
          </a:p>
          <a:p>
            <a:pPr lvl="1">
              <a:buClr>
                <a:srgbClr val="E6320F"/>
              </a:buClr>
              <a:buFont typeface="Wingdings" panose="05000000000000000000" pitchFamily="2" charset="2"/>
              <a:buChar char="à"/>
            </a:pPr>
            <a:r>
              <a:rPr lang="de-DE" dirty="0" smtClean="0"/>
              <a:t> </a:t>
            </a:r>
            <a:r>
              <a:rPr lang="de-DE" b="1" dirty="0" smtClean="0"/>
              <a:t>nachhaltige, umweltschonende </a:t>
            </a:r>
            <a:r>
              <a:rPr lang="de-DE" dirty="0" smtClean="0"/>
              <a:t>und </a:t>
            </a:r>
            <a:r>
              <a:rPr lang="de-DE" b="1" dirty="0" smtClean="0"/>
              <a:t>optimierte </a:t>
            </a:r>
            <a:r>
              <a:rPr lang="de-DE" b="1" dirty="0"/>
              <a:t>Anwendung </a:t>
            </a:r>
            <a:r>
              <a:rPr lang="de-DE" dirty="0"/>
              <a:t>von </a:t>
            </a:r>
            <a:r>
              <a:rPr lang="de-DE" dirty="0" smtClean="0"/>
              <a:t>Pflanzenschutzmitteln</a:t>
            </a:r>
          </a:p>
          <a:p>
            <a:pPr lvl="1">
              <a:buClr>
                <a:srgbClr val="E6320F"/>
              </a:buClr>
              <a:buFont typeface="Wingdings" panose="05000000000000000000" pitchFamily="2" charset="2"/>
              <a:buChar char="à"/>
            </a:pPr>
            <a:r>
              <a:rPr lang="de-DE" dirty="0" smtClean="0"/>
              <a:t> </a:t>
            </a:r>
            <a:r>
              <a:rPr lang="de-DE" b="1" dirty="0" smtClean="0"/>
              <a:t>naturnahe Bekämpfungsmaßnahmen </a:t>
            </a:r>
          </a:p>
          <a:p>
            <a:pPr lvl="1">
              <a:buClr>
                <a:srgbClr val="E6320F"/>
              </a:buClr>
              <a:buFont typeface="Wingdings" panose="05000000000000000000" pitchFamily="2" charset="2"/>
              <a:buChar char="à"/>
            </a:pPr>
            <a:r>
              <a:rPr lang="de-DE" dirty="0" smtClean="0"/>
              <a:t> </a:t>
            </a:r>
            <a:r>
              <a:rPr lang="de-DE" b="1" dirty="0" smtClean="0"/>
              <a:t>nachhaltige</a:t>
            </a:r>
            <a:r>
              <a:rPr lang="de-DE" dirty="0" smtClean="0"/>
              <a:t> und </a:t>
            </a:r>
            <a:r>
              <a:rPr lang="de-DE" b="1" dirty="0" smtClean="0"/>
              <a:t>biologische</a:t>
            </a:r>
            <a:r>
              <a:rPr lang="de-DE" dirty="0" smtClean="0"/>
              <a:t> </a:t>
            </a:r>
            <a:r>
              <a:rPr lang="de-DE" b="1" dirty="0" smtClean="0"/>
              <a:t>Methoden</a:t>
            </a:r>
            <a:r>
              <a:rPr lang="de-DE" dirty="0" smtClean="0"/>
              <a:t> </a:t>
            </a:r>
          </a:p>
          <a:p>
            <a:pPr>
              <a:buClr>
                <a:srgbClr val="E6320F"/>
              </a:buClr>
            </a:pPr>
            <a:r>
              <a:rPr lang="de-DE" b="1" dirty="0" smtClean="0"/>
              <a:t>ÖPUL-Maßnahmen</a:t>
            </a:r>
          </a:p>
          <a:p>
            <a:pPr lvl="0"/>
            <a:r>
              <a:rPr lang="de-DE" b="1" dirty="0" smtClean="0"/>
              <a:t>Pflanzenschutz</a:t>
            </a:r>
            <a:r>
              <a:rPr lang="de-DE" dirty="0" smtClean="0"/>
              <a:t> </a:t>
            </a:r>
            <a:r>
              <a:rPr lang="de-DE" b="1" dirty="0" smtClean="0"/>
              <a:t>Warndienst</a:t>
            </a:r>
            <a:r>
              <a:rPr lang="de-DE" dirty="0" smtClean="0"/>
              <a:t> in Österreich</a:t>
            </a:r>
            <a:endParaRPr lang="de-AT" dirty="0"/>
          </a:p>
          <a:p>
            <a:pPr lvl="0"/>
            <a:r>
              <a:rPr lang="de-DE" dirty="0"/>
              <a:t>Z</a:t>
            </a:r>
            <a:r>
              <a:rPr lang="de-DE" dirty="0" smtClean="0"/>
              <a:t>ahlreiche </a:t>
            </a:r>
            <a:r>
              <a:rPr lang="de-DE" b="1" dirty="0" smtClean="0"/>
              <a:t>Projekte</a:t>
            </a:r>
            <a:r>
              <a:rPr lang="de-DE" dirty="0" smtClean="0"/>
              <a:t> und </a:t>
            </a:r>
            <a:r>
              <a:rPr lang="de-DE" b="1" dirty="0" smtClean="0"/>
              <a:t>Initiativen</a:t>
            </a:r>
            <a:r>
              <a:rPr lang="de-DE" dirty="0" smtClean="0"/>
              <a:t> zu </a:t>
            </a:r>
            <a:r>
              <a:rPr lang="de-DE" b="1" dirty="0" smtClean="0"/>
              <a:t>Alternativen</a:t>
            </a:r>
          </a:p>
          <a:p>
            <a:pPr lvl="0"/>
            <a:r>
              <a:rPr lang="de-DE" b="1" dirty="0" smtClean="0"/>
              <a:t>Stetige </a:t>
            </a:r>
            <a:r>
              <a:rPr lang="de-DE" b="1" dirty="0"/>
              <a:t>Zunahme </a:t>
            </a:r>
            <a:r>
              <a:rPr lang="de-DE" dirty="0"/>
              <a:t>des </a:t>
            </a:r>
            <a:r>
              <a:rPr lang="de-DE" b="1" dirty="0"/>
              <a:t>biologischen </a:t>
            </a:r>
            <a:r>
              <a:rPr lang="de-DE" b="1" dirty="0" smtClean="0"/>
              <a:t>Anbaus</a:t>
            </a:r>
          </a:p>
          <a:p>
            <a:pPr lvl="0"/>
            <a:r>
              <a:rPr lang="de-DE" b="1" dirty="0" smtClean="0"/>
              <a:t>Überarbeitung</a:t>
            </a:r>
            <a:r>
              <a:rPr lang="de-DE" dirty="0" smtClean="0"/>
              <a:t> des </a:t>
            </a:r>
            <a:r>
              <a:rPr lang="de-DE" b="1" dirty="0" smtClean="0"/>
              <a:t>nationalen Aktionsplanes</a:t>
            </a:r>
            <a:endParaRPr lang="en-US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7</a:t>
            </a:fld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7" y="2691552"/>
            <a:ext cx="2731008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0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67"/>
    </mc:Choice>
    <mc:Fallback xmlns="">
      <p:transition spd="slow" advTm="11946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922243"/>
            <a:ext cx="7978525" cy="510317"/>
          </a:xfrm>
        </p:spPr>
        <p:txBody>
          <a:bodyPr/>
          <a:lstStyle/>
          <a:p>
            <a:r>
              <a:rPr lang="en-US" dirty="0" err="1" smtClean="0"/>
              <a:t>Nationaler</a:t>
            </a:r>
            <a:r>
              <a:rPr lang="en-US" dirty="0" smtClean="0"/>
              <a:t> </a:t>
            </a:r>
            <a:r>
              <a:rPr lang="en-US" dirty="0" err="1" smtClean="0"/>
              <a:t>Aktionsplan</a:t>
            </a:r>
            <a:r>
              <a:rPr lang="en-US" dirty="0" smtClean="0"/>
              <a:t> ab 2022 – </a:t>
            </a:r>
            <a:r>
              <a:rPr lang="en-US" dirty="0" err="1" smtClean="0"/>
              <a:t>Beispiele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1" y="1564640"/>
            <a:ext cx="7778749" cy="5161280"/>
          </a:xfrm>
        </p:spPr>
        <p:txBody>
          <a:bodyPr/>
          <a:lstStyle/>
          <a:p>
            <a:pPr lvl="0"/>
            <a:r>
              <a:rPr lang="de-AT" b="1" dirty="0" smtClean="0"/>
              <a:t>Erhöhung</a:t>
            </a:r>
            <a:r>
              <a:rPr lang="de-AT" dirty="0" smtClean="0"/>
              <a:t> </a:t>
            </a:r>
            <a:r>
              <a:rPr lang="de-AT" dirty="0"/>
              <a:t>der </a:t>
            </a:r>
            <a:r>
              <a:rPr lang="de-AT" b="1" dirty="0"/>
              <a:t>Flächen</a:t>
            </a:r>
            <a:r>
              <a:rPr lang="de-AT" dirty="0"/>
              <a:t> </a:t>
            </a:r>
            <a:r>
              <a:rPr lang="de-AT" b="1" dirty="0"/>
              <a:t>ohne</a:t>
            </a:r>
            <a:r>
              <a:rPr lang="de-AT" dirty="0"/>
              <a:t> den </a:t>
            </a:r>
            <a:r>
              <a:rPr lang="de-AT" b="1" dirty="0"/>
              <a:t>Einsatz</a:t>
            </a:r>
            <a:r>
              <a:rPr lang="de-AT" dirty="0"/>
              <a:t> bzw. </a:t>
            </a:r>
            <a:r>
              <a:rPr lang="de-AT" dirty="0" smtClean="0"/>
              <a:t>mit </a:t>
            </a:r>
            <a:r>
              <a:rPr lang="de-AT" b="1" dirty="0" smtClean="0"/>
              <a:t>stark </a:t>
            </a:r>
            <a:r>
              <a:rPr lang="de-AT" b="1" dirty="0"/>
              <a:t>eingeschränktem Einsatz </a:t>
            </a:r>
            <a:r>
              <a:rPr lang="de-AT" dirty="0"/>
              <a:t>von </a:t>
            </a:r>
            <a:r>
              <a:rPr lang="de-AT" b="1" dirty="0"/>
              <a:t>Pflanzenschutzmitteln</a:t>
            </a:r>
            <a:r>
              <a:rPr lang="de-AT" dirty="0"/>
              <a:t> (ohne biologisch bewirtschaftete </a:t>
            </a:r>
            <a:r>
              <a:rPr lang="de-AT" dirty="0" smtClean="0"/>
              <a:t>Flächen)</a:t>
            </a:r>
          </a:p>
          <a:p>
            <a:pPr lvl="0"/>
            <a:r>
              <a:rPr lang="de-AT" b="1" dirty="0" smtClean="0"/>
              <a:t>Steigerung</a:t>
            </a:r>
            <a:r>
              <a:rPr lang="de-AT" dirty="0" smtClean="0"/>
              <a:t> </a:t>
            </a:r>
            <a:r>
              <a:rPr lang="de-AT" dirty="0"/>
              <a:t>der </a:t>
            </a:r>
            <a:r>
              <a:rPr lang="de-AT" b="1" dirty="0"/>
              <a:t>Anwendung</a:t>
            </a:r>
            <a:r>
              <a:rPr lang="de-AT" dirty="0"/>
              <a:t> von </a:t>
            </a:r>
            <a:r>
              <a:rPr lang="de-AT" b="1" dirty="0" smtClean="0"/>
              <a:t>Pflanzenschutzmitteln</a:t>
            </a:r>
            <a:r>
              <a:rPr lang="de-AT" dirty="0" smtClean="0"/>
              <a:t> mit </a:t>
            </a:r>
            <a:r>
              <a:rPr lang="de-AT" b="1" dirty="0"/>
              <a:t>geringem Risiko </a:t>
            </a:r>
            <a:endParaRPr lang="de-AT" b="1" dirty="0" smtClean="0"/>
          </a:p>
          <a:p>
            <a:pPr lvl="0"/>
            <a:r>
              <a:rPr lang="de-AT" b="1" dirty="0" smtClean="0"/>
              <a:t>Reduktion</a:t>
            </a:r>
            <a:r>
              <a:rPr lang="de-AT" dirty="0" smtClean="0"/>
              <a:t> </a:t>
            </a:r>
            <a:r>
              <a:rPr lang="de-AT" dirty="0"/>
              <a:t>der </a:t>
            </a:r>
            <a:r>
              <a:rPr lang="de-AT" b="1" dirty="0"/>
              <a:t>Anwendung</a:t>
            </a:r>
            <a:r>
              <a:rPr lang="de-AT" dirty="0"/>
              <a:t> von </a:t>
            </a:r>
            <a:r>
              <a:rPr lang="de-AT" b="1" dirty="0" smtClean="0"/>
              <a:t>Pflanzenschutzmitteln</a:t>
            </a:r>
            <a:r>
              <a:rPr lang="de-AT" dirty="0" smtClean="0"/>
              <a:t> mit </a:t>
            </a:r>
            <a:r>
              <a:rPr lang="de-AT" b="1" dirty="0" smtClean="0"/>
              <a:t>Substitutionskandidaten</a:t>
            </a:r>
            <a:endParaRPr lang="de-AT" b="1" dirty="0"/>
          </a:p>
          <a:p>
            <a:pPr lvl="0"/>
            <a:r>
              <a:rPr lang="de-AT" b="1" dirty="0" smtClean="0"/>
              <a:t>Steigerung des Verzichts</a:t>
            </a:r>
            <a:r>
              <a:rPr lang="de-AT" dirty="0" smtClean="0"/>
              <a:t> </a:t>
            </a:r>
            <a:r>
              <a:rPr lang="de-AT" dirty="0"/>
              <a:t>auf </a:t>
            </a:r>
            <a:r>
              <a:rPr lang="de-AT" b="1" dirty="0"/>
              <a:t>chemisch-synthetische </a:t>
            </a:r>
            <a:r>
              <a:rPr lang="de-AT" b="1" dirty="0" smtClean="0"/>
              <a:t>Pflanzenschutzmittel </a:t>
            </a:r>
            <a:r>
              <a:rPr lang="de-AT" dirty="0"/>
              <a:t>in </a:t>
            </a:r>
            <a:r>
              <a:rPr lang="de-AT" dirty="0" smtClean="0"/>
              <a:t>Städten </a:t>
            </a:r>
            <a:r>
              <a:rPr lang="de-AT" dirty="0"/>
              <a:t>und </a:t>
            </a:r>
            <a:r>
              <a:rPr lang="de-AT" dirty="0" smtClean="0"/>
              <a:t>Gemeinden</a:t>
            </a:r>
            <a:endParaRPr lang="de-AT" dirty="0"/>
          </a:p>
          <a:p>
            <a:pPr lvl="0"/>
            <a:r>
              <a:rPr lang="de-AT" b="1" dirty="0"/>
              <a:t>Forcierung</a:t>
            </a:r>
            <a:r>
              <a:rPr lang="de-AT" dirty="0"/>
              <a:t> von </a:t>
            </a:r>
            <a:r>
              <a:rPr lang="de-AT" b="1" dirty="0" smtClean="0"/>
              <a:t>alternativen </a:t>
            </a:r>
            <a:r>
              <a:rPr lang="de-AT" b="1" dirty="0"/>
              <a:t>Verfahren </a:t>
            </a:r>
            <a:r>
              <a:rPr lang="de-AT" dirty="0"/>
              <a:t>zum chemischen Pflanzenschutz (Forschung, Technologie und Innovationen</a:t>
            </a:r>
            <a:r>
              <a:rPr lang="de-AT" dirty="0" smtClean="0"/>
              <a:t>)</a:t>
            </a:r>
            <a:endParaRPr lang="de-AT" dirty="0"/>
          </a:p>
          <a:p>
            <a:r>
              <a:rPr lang="de-AT" b="1" dirty="0"/>
              <a:t>Zielvorhaben</a:t>
            </a:r>
            <a:r>
              <a:rPr lang="de-AT" dirty="0"/>
              <a:t> betreffend den </a:t>
            </a:r>
            <a:r>
              <a:rPr lang="de-AT" b="1" dirty="0"/>
              <a:t>Warndienst</a:t>
            </a:r>
            <a:r>
              <a:rPr lang="de-AT" dirty="0"/>
              <a:t>, wie </a:t>
            </a:r>
            <a:r>
              <a:rPr lang="de-AT" b="1" dirty="0"/>
              <a:t>Steigerung der Verfügbarkeit </a:t>
            </a:r>
            <a:r>
              <a:rPr lang="de-AT" dirty="0"/>
              <a:t>von </a:t>
            </a:r>
            <a:r>
              <a:rPr lang="de-AT" b="1" dirty="0"/>
              <a:t>Prognosemodellen</a:t>
            </a:r>
            <a:r>
              <a:rPr lang="de-AT" dirty="0"/>
              <a:t> und </a:t>
            </a:r>
            <a:r>
              <a:rPr lang="de-AT" b="1" dirty="0" smtClean="0"/>
              <a:t>Monitorings</a:t>
            </a:r>
            <a:endParaRPr lang="de-AT" dirty="0" smtClean="0"/>
          </a:p>
          <a:p>
            <a:r>
              <a:rPr lang="de-AT" b="1" dirty="0" smtClean="0"/>
              <a:t>Erhöhung</a:t>
            </a:r>
            <a:r>
              <a:rPr lang="de-AT" dirty="0" smtClean="0"/>
              <a:t> </a:t>
            </a:r>
            <a:r>
              <a:rPr lang="de-AT" dirty="0"/>
              <a:t>des </a:t>
            </a:r>
            <a:r>
              <a:rPr lang="de-AT" b="1" dirty="0"/>
              <a:t>Anteils</a:t>
            </a:r>
            <a:r>
              <a:rPr lang="de-AT" dirty="0"/>
              <a:t> der </a:t>
            </a:r>
            <a:r>
              <a:rPr lang="de-AT" b="1" dirty="0"/>
              <a:t>biologisch bewirtschafteten Fläche </a:t>
            </a:r>
            <a:r>
              <a:rPr lang="de-AT" dirty="0"/>
              <a:t>an der gesamt landwirtschaftlichen </a:t>
            </a:r>
            <a:r>
              <a:rPr lang="de-AT" dirty="0" smtClean="0"/>
              <a:t>Nutzfläche</a:t>
            </a:r>
            <a:endParaRPr lang="de-AT" dirty="0"/>
          </a:p>
          <a:p>
            <a:pPr lvl="0"/>
            <a:endParaRPr lang="de-AT" dirty="0"/>
          </a:p>
          <a:p>
            <a:pPr lvl="1">
              <a:buClr>
                <a:srgbClr val="E6320F"/>
              </a:buClr>
              <a:buFont typeface="Wingdings" panose="05000000000000000000" pitchFamily="2" charset="2"/>
              <a:buChar char="à"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73" y="-185895"/>
            <a:ext cx="2733152" cy="20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63"/>
    </mc:Choice>
    <mc:Fallback xmlns="">
      <p:transition spd="slow" advTm="12616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Instrumente zur Zielerreichung im Düngungsbereich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0" y="2763520"/>
            <a:ext cx="7778750" cy="2299367"/>
          </a:xfrm>
        </p:spPr>
        <p:txBody>
          <a:bodyPr/>
          <a:lstStyle/>
          <a:p>
            <a:pPr lvl="0"/>
            <a:r>
              <a:rPr lang="de-AT" b="1" dirty="0" smtClean="0"/>
              <a:t>Keine Überarbeitungen </a:t>
            </a:r>
            <a:r>
              <a:rPr lang="de-AT" dirty="0" smtClean="0"/>
              <a:t>von </a:t>
            </a:r>
            <a:r>
              <a:rPr lang="de-AT" b="1" dirty="0" smtClean="0"/>
              <a:t>Rechtstexten </a:t>
            </a:r>
            <a:r>
              <a:rPr lang="de-AT" dirty="0" smtClean="0"/>
              <a:t>seitens der EK lt. Aktionsplan</a:t>
            </a:r>
          </a:p>
          <a:p>
            <a:pPr lvl="0"/>
            <a:r>
              <a:rPr lang="de-AT" b="1" dirty="0" smtClean="0"/>
              <a:t>Nutrition Management Tool </a:t>
            </a:r>
            <a:r>
              <a:rPr lang="de-AT" dirty="0" smtClean="0"/>
              <a:t>für LW in GAP als </a:t>
            </a:r>
            <a:r>
              <a:rPr lang="de-AT" b="1" dirty="0" smtClean="0"/>
              <a:t>Beratungstool</a:t>
            </a:r>
          </a:p>
          <a:p>
            <a:r>
              <a:rPr lang="de-AT" dirty="0" smtClean="0"/>
              <a:t>Ankündigung der EK zur </a:t>
            </a:r>
            <a:r>
              <a:rPr lang="de-AT" b="1" dirty="0" smtClean="0"/>
              <a:t>Erarbeitung eines integrierten Nährstoffmanagementplans</a:t>
            </a:r>
            <a:r>
              <a:rPr lang="de-AT" dirty="0" smtClean="0"/>
              <a:t> gemeinsam mit den MS 2022</a:t>
            </a:r>
          </a:p>
          <a:p>
            <a:r>
              <a:rPr lang="de-AT" dirty="0" smtClean="0"/>
              <a:t>Ev. in Folge …. Überarbeitung Nitratrichtlinie ….</a:t>
            </a:r>
          </a:p>
          <a:p>
            <a:pPr lvl="0"/>
            <a:endParaRPr lang="de-DE" b="1" dirty="0" smtClean="0">
              <a:solidFill>
                <a:schemeClr val="tx1"/>
              </a:solidFill>
            </a:endParaRPr>
          </a:p>
          <a:p>
            <a:pPr marL="252000" lvl="1" indent="0">
              <a:buNone/>
            </a:pPr>
            <a:endParaRPr lang="de-DE" dirty="0"/>
          </a:p>
          <a:p>
            <a:pPr marL="0" lvl="0" indent="0">
              <a:buNone/>
            </a:pP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9</a:t>
            </a:fld>
            <a:endParaRPr lang="de-AT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25"/>
    </mc:Choice>
    <mc:Fallback xmlns="">
      <p:transition spd="slow" advTm="52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publik-PPT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LRT-PPT-4x3-Calibri" id="{45F9A756-940F-42C8-9FF2-D3A3CCF2C175}" vid="{0822C949-29A1-4C7A-9BEF-B3E6477EBE8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BMLRT-PPT-4x3-Calibri</Template>
  <TotalTime>0</TotalTime>
  <Words>643</Words>
  <Application>Microsoft Office PowerPoint</Application>
  <PresentationFormat>Bildschirmpräsentation (4:3)</PresentationFormat>
  <Paragraphs>124</Paragraphs>
  <Slides>13</Slides>
  <Notes>12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Courier New</vt:lpstr>
      <vt:lpstr>Symbol</vt:lpstr>
      <vt:lpstr>Wingdings</vt:lpstr>
      <vt:lpstr>Republik-PPT-4x3</vt:lpstr>
      <vt:lpstr>EU Strategien</vt:lpstr>
      <vt:lpstr>PowerPoint-Präsentation</vt:lpstr>
      <vt:lpstr>Schlüsselelemente der EU Biodiversitätsstrategie</vt:lpstr>
      <vt:lpstr>Schlüsselelemente der Farm to Fork Strategie Überblick</vt:lpstr>
      <vt:lpstr>Leitziele der Farm to Fork Strategie </vt:lpstr>
      <vt:lpstr>Instrumente zur Zielerreichung im PSM-Bereich</vt:lpstr>
      <vt:lpstr>Maßnahmen in Österreich im PSM-Bereich</vt:lpstr>
      <vt:lpstr>Nationaler Aktionsplan ab 2022 – Beispiele</vt:lpstr>
      <vt:lpstr>Instrumente zur Zielerreichung im Düngungsbereich</vt:lpstr>
      <vt:lpstr>Maßnahmen in Österreich im Düngungsbereich</vt:lpstr>
      <vt:lpstr>Auswirkungen des Green Deals</vt:lpstr>
      <vt:lpstr>Auswirkungen des Green Deals</vt:lpstr>
      <vt:lpstr>Danke für Ihre  Aufmerksamkeit!</vt:lpstr>
    </vt:vector>
  </TitlesOfParts>
  <Company>BMLFUW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Strategien</dc:title>
  <dc:creator>Mayr, Marielies</dc:creator>
  <cp:lastModifiedBy>STANGL, Monika</cp:lastModifiedBy>
  <cp:revision>117</cp:revision>
  <cp:lastPrinted>2021-11-16T09:17:17Z</cp:lastPrinted>
  <dcterms:created xsi:type="dcterms:W3CDTF">2020-11-10T08:14:10Z</dcterms:created>
  <dcterms:modified xsi:type="dcterms:W3CDTF">2021-11-16T15:44:15Z</dcterms:modified>
</cp:coreProperties>
</file>