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8"/>
  </p:notesMasterIdLst>
  <p:sldIdLst>
    <p:sldId id="412" r:id="rId5"/>
    <p:sldId id="359" r:id="rId6"/>
    <p:sldId id="429" r:id="rId7"/>
    <p:sldId id="258" r:id="rId8"/>
    <p:sldId id="433" r:id="rId9"/>
    <p:sldId id="434" r:id="rId10"/>
    <p:sldId id="435" r:id="rId11"/>
    <p:sldId id="436" r:id="rId12"/>
    <p:sldId id="437" r:id="rId13"/>
    <p:sldId id="438" r:id="rId14"/>
    <p:sldId id="439" r:id="rId15"/>
    <p:sldId id="440" r:id="rId16"/>
    <p:sldId id="269" r:id="rId17"/>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44E8F5-3F58-4D8E-8D79-1FE9A5661C9E}">
          <p14:sldIdLst>
            <p14:sldId id="412"/>
            <p14:sldId id="359"/>
            <p14:sldId id="429"/>
            <p14:sldId id="258"/>
            <p14:sldId id="433"/>
            <p14:sldId id="434"/>
            <p14:sldId id="435"/>
            <p14:sldId id="436"/>
            <p14:sldId id="437"/>
            <p14:sldId id="438"/>
            <p14:sldId id="439"/>
            <p14:sldId id="440"/>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04" userDrawn="1">
          <p15:clr>
            <a:srgbClr val="A4A3A4"/>
          </p15:clr>
        </p15:guide>
        <p15:guide id="4" pos="7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39C6E-FB12-D844-73E0-1ECBB54E049A}" name="Johanna Rohrhofer" initials="JR" userId="S::johanna.rohrhofer@winnovation.at::01486ad6-abe5-4e92-b1f8-c920c07a67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anna Rohrhofer" initials="JR" lastIdx="36" clrIdx="0">
    <p:extLst>
      <p:ext uri="{19B8F6BF-5375-455C-9EA6-DF929625EA0E}">
        <p15:presenceInfo xmlns:p15="http://schemas.microsoft.com/office/powerpoint/2012/main" userId="S::johanna.rohrhofer@winnovation.at::01486ad6-abe5-4e92-b1f8-c920c07a671f" providerId="AD"/>
      </p:ext>
    </p:extLst>
  </p:cmAuthor>
  <p:cmAuthor id="2" name="Lena Müller-Kress" initials="LM" lastIdx="25" clrIdx="1">
    <p:extLst>
      <p:ext uri="{19B8F6BF-5375-455C-9EA6-DF929625EA0E}">
        <p15:presenceInfo xmlns:p15="http://schemas.microsoft.com/office/powerpoint/2012/main" userId="S::lena.mueller-kress@winnovation.at::3334780f-bef2-45b5-8b4d-b18791bbef69" providerId="AD"/>
      </p:ext>
    </p:extLst>
  </p:cmAuthor>
  <p:cmAuthor id="3" name="Dr. Gertraud Leimueller" initials="DGL" lastIdx="2" clrIdx="2">
    <p:extLst>
      <p:ext uri="{19B8F6BF-5375-455C-9EA6-DF929625EA0E}">
        <p15:presenceInfo xmlns:p15="http://schemas.microsoft.com/office/powerpoint/2012/main" userId="S::gertraud.leimueller@winnovation.at::b7c2e159-7b0a-4bf1-a074-ab0d946f3a6a" providerId="AD"/>
      </p:ext>
    </p:extLst>
  </p:cmAuthor>
  <p:cmAuthor id="4" name="Stefan Benke" initials="SB" lastIdx="7" clrIdx="3">
    <p:extLst>
      <p:ext uri="{19B8F6BF-5375-455C-9EA6-DF929625EA0E}">
        <p15:presenceInfo xmlns:p15="http://schemas.microsoft.com/office/powerpoint/2012/main" userId="S::stefan.benke@winnovation.at::ad2b02c0-40d3-4898-8992-c017ad21da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A782"/>
    <a:srgbClr val="BFE1DB"/>
    <a:srgbClr val="2DAFBD"/>
    <a:srgbClr val="639C5D"/>
    <a:srgbClr val="95DECD"/>
    <a:srgbClr val="E8470B"/>
    <a:srgbClr val="ED7348"/>
    <a:srgbClr val="2CBE9B"/>
    <a:srgbClr val="6CC7D1"/>
    <a:srgbClr val="7BB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8A3CC-9E9E-48A1-B8A5-8B225CB1F84F}" v="819" dt="2022-10-05T06:21:04.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43" autoAdjust="0"/>
  </p:normalViewPr>
  <p:slideViewPr>
    <p:cSldViewPr snapToGrid="0">
      <p:cViewPr>
        <p:scale>
          <a:sx n="33" d="100"/>
          <a:sy n="33" d="100"/>
        </p:scale>
        <p:origin x="1032" y="388"/>
      </p:cViewPr>
      <p:guideLst>
        <p:guide orient="horz" pos="2160"/>
        <p:guide pos="3840"/>
        <p:guide orient="horz" pos="504"/>
        <p:guide pos="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889938" cy="49805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2"/>
            <a:ext cx="2889938" cy="498057"/>
          </a:xfrm>
          <a:prstGeom prst="rect">
            <a:avLst/>
          </a:prstGeom>
        </p:spPr>
        <p:txBody>
          <a:bodyPr vert="horz" lIns="91440" tIns="45720" rIns="91440" bIns="45720" rtlCol="0"/>
          <a:lstStyle>
            <a:lvl1pPr algn="r">
              <a:defRPr sz="1200"/>
            </a:lvl1pPr>
          </a:lstStyle>
          <a:p>
            <a:fld id="{699432A9-CACD-41FD-BADB-ADCAFE77AB4B}" type="datetimeFigureOut">
              <a:rPr lang="de-DE" smtClean="0"/>
              <a:t>04.10.2022</a:t>
            </a:fld>
            <a:endParaRPr lang="de-DE"/>
          </a:p>
        </p:txBody>
      </p:sp>
      <p:sp>
        <p:nvSpPr>
          <p:cNvPr id="4" name="Folienbildplatzhalt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03637F3-5A50-4088-8797-CEE83CD6AC3A}" type="slidenum">
              <a:rPr lang="de-DE" smtClean="0"/>
              <a:t>‹Nr.›</a:t>
            </a:fld>
            <a:endParaRPr lang="de-DE"/>
          </a:p>
        </p:txBody>
      </p:sp>
    </p:spTree>
    <p:extLst>
      <p:ext uri="{BB962C8B-B14F-4D97-AF65-F5344CB8AC3E}">
        <p14:creationId xmlns:p14="http://schemas.microsoft.com/office/powerpoint/2010/main" val="134435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Verknüpfung von Wissenschaft und Praxis, der Austausch dieses durch Praxis und Forschung generierten Wissens ist wesentlich für die Weiterentwicklung beider Arbeitsfelder und kann zu neuen Erkenntnissen und Handlungsoptionen führen. </a:t>
            </a:r>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0</a:t>
            </a:fld>
            <a:endParaRPr lang="de-DE"/>
          </a:p>
        </p:txBody>
      </p:sp>
    </p:spTree>
    <p:extLst>
      <p:ext uri="{BB962C8B-B14F-4D97-AF65-F5344CB8AC3E}">
        <p14:creationId xmlns:p14="http://schemas.microsoft.com/office/powerpoint/2010/main" val="76920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Bef>
                <a:spcPts val="600"/>
              </a:spcBef>
            </a:pPr>
            <a:r>
              <a:rPr lang="de-AT" sz="1800" dirty="0">
                <a:solidFill>
                  <a:srgbClr val="000000"/>
                </a:solidFill>
                <a:effectLst/>
                <a:latin typeface="Arial" panose="020B0604020202020204" pitchFamily="34" charset="0"/>
                <a:ea typeface="Arial" panose="020B0604020202020204" pitchFamily="34" charset="0"/>
              </a:rPr>
              <a:t>Um Synergien in Zukunft noch besser zu nutzen und das volle Innovationspotenzial der AKIS-Akteurinnen und AKIS-Akteure zu heben, braucht es </a:t>
            </a:r>
            <a:r>
              <a:rPr lang="de-AT" sz="1800" i="1" u="sng" dirty="0">
                <a:solidFill>
                  <a:srgbClr val="000000"/>
                </a:solidFill>
                <a:effectLst/>
                <a:latin typeface="Arial" panose="020B0604020202020204" pitchFamily="34" charset="0"/>
                <a:ea typeface="Arial" panose="020B0604020202020204" pitchFamily="34" charset="0"/>
              </a:rPr>
              <a:t>eine systematische Vernetzung auf Augenhöhe</a:t>
            </a:r>
            <a:r>
              <a:rPr lang="de-AT" sz="1800" dirty="0">
                <a:effectLst/>
                <a:latin typeface="Arial" panose="020B0604020202020204" pitchFamily="34" charset="0"/>
                <a:ea typeface="Arial" panose="020B0604020202020204" pitchFamily="34" charset="0"/>
              </a:rPr>
              <a:t> </a:t>
            </a:r>
            <a:r>
              <a:rPr lang="de-AT" sz="1800" i="1" u="sng" dirty="0">
                <a:solidFill>
                  <a:srgbClr val="000000"/>
                </a:solidFill>
                <a:effectLst/>
                <a:latin typeface="Arial" panose="020B0604020202020204" pitchFamily="34" charset="0"/>
                <a:ea typeface="Arial" panose="020B0604020202020204" pitchFamily="34" charset="0"/>
              </a:rPr>
              <a:t> </a:t>
            </a:r>
            <a:r>
              <a:rPr lang="de-AT" sz="1800" dirty="0">
                <a:effectLst/>
                <a:latin typeface="Arial" panose="020B0604020202020204" pitchFamily="34" charset="0"/>
                <a:ea typeface="Arial" panose="020B0604020202020204" pitchFamily="34" charset="0"/>
              </a:rPr>
              <a:t> </a:t>
            </a:r>
            <a:r>
              <a:rPr lang="de-AT" sz="1800" dirty="0">
                <a:solidFill>
                  <a:srgbClr val="000000"/>
                </a:solidFill>
                <a:effectLst/>
                <a:latin typeface="Arial" panose="020B0604020202020204" pitchFamily="34" charset="0"/>
                <a:ea typeface="Arial" panose="020B0604020202020204" pitchFamily="34" charset="0"/>
              </a:rPr>
              <a:t>zwischen den agierenden Personen aus Praxis, Zivilgesellschaft, Wirtschaft, </a:t>
            </a:r>
            <a:r>
              <a:rPr lang="de-AT" sz="1800" u="sng" dirty="0">
                <a:solidFill>
                  <a:srgbClr val="008080"/>
                </a:solidFill>
                <a:effectLst/>
                <a:latin typeface="Arial" panose="020B0604020202020204" pitchFamily="34" charset="0"/>
                <a:ea typeface="Arial" panose="020B0604020202020204" pitchFamily="34" charset="0"/>
              </a:rPr>
              <a:t>Regionalentwicklung, </a:t>
            </a:r>
            <a:r>
              <a:rPr lang="de-AT" sz="1800" dirty="0">
                <a:solidFill>
                  <a:srgbClr val="000000"/>
                </a:solidFill>
                <a:effectLst/>
                <a:latin typeface="Arial" panose="020B0604020202020204" pitchFamily="34" charset="0"/>
                <a:ea typeface="Arial" panose="020B0604020202020204" pitchFamily="34" charset="0"/>
              </a:rPr>
              <a:t>Bildung, Beratung und Forschung.</a:t>
            </a:r>
            <a:endParaRPr lang="de-AT" sz="1800" dirty="0">
              <a:effectLst/>
              <a:latin typeface="Arial" panose="020B0604020202020204" pitchFamily="34" charset="0"/>
              <a:ea typeface="Arial" panose="020B0604020202020204" pitchFamily="34" charset="0"/>
            </a:endParaRPr>
          </a:p>
          <a:p>
            <a:pPr algn="just">
              <a:spcBef>
                <a:spcPts val="600"/>
              </a:spcBef>
            </a:pPr>
            <a:r>
              <a:rPr lang="de-AT" sz="1800" dirty="0">
                <a:effectLst/>
                <a:latin typeface="Arial" panose="020B0604020202020204" pitchFamily="34" charset="0"/>
                <a:ea typeface="Arial" panose="020B0604020202020204" pitchFamily="34" charset="0"/>
              </a:rPr>
              <a:t> ? </a:t>
            </a:r>
            <a:r>
              <a:rPr lang="de-AT" sz="1800" dirty="0" err="1">
                <a:effectLst/>
                <a:latin typeface="Arial" panose="020B0604020202020204" pitchFamily="34" charset="0"/>
                <a:ea typeface="Arial" panose="020B0604020202020204" pitchFamily="34" charset="0"/>
              </a:rPr>
              <a:t>wording</a:t>
            </a:r>
            <a:endParaRPr lang="de-AT" sz="1800" dirty="0">
              <a:effectLst/>
              <a:latin typeface="Arial" panose="020B0604020202020204" pitchFamily="34" charset="0"/>
              <a:ea typeface="Arial" panose="020B0604020202020204" pitchFamily="34" charset="0"/>
            </a:endParaRPr>
          </a:p>
          <a:p>
            <a:pPr algn="just">
              <a:spcBef>
                <a:spcPts val="600"/>
              </a:spcBef>
            </a:pPr>
            <a:r>
              <a:rPr lang="de-AT" sz="1800" dirty="0">
                <a:effectLst/>
                <a:latin typeface="Arial" panose="020B0604020202020204" pitchFamily="34" charset="0"/>
                <a:ea typeface="Arial" panose="020B0604020202020204" pitchFamily="34" charset="0"/>
              </a:rPr>
              <a:t> Bitte andere Formulierung</a:t>
            </a:r>
          </a:p>
          <a:p>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9</a:t>
            </a:fld>
            <a:endParaRPr lang="de-DE"/>
          </a:p>
        </p:txBody>
      </p:sp>
    </p:spTree>
    <p:extLst>
      <p:ext uri="{BB962C8B-B14F-4D97-AF65-F5344CB8AC3E}">
        <p14:creationId xmlns:p14="http://schemas.microsoft.com/office/powerpoint/2010/main" val="308459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Bef>
                <a:spcPts val="600"/>
              </a:spcBef>
            </a:pPr>
            <a:r>
              <a:rPr lang="de-AT" sz="1800" dirty="0">
                <a:effectLst/>
                <a:latin typeface="Arial" panose="020B0604020202020204" pitchFamily="34" charset="0"/>
                <a:ea typeface="Arial" panose="020B0604020202020204" pitchFamily="34" charset="0"/>
              </a:rPr>
              <a:t>Als Unterstützungsmechanismus, damit Potenziale gehoben werden können, wurde im österreichischen GAP-Strategieplan die Einrichtung einer AKIS-Kooperationsstelle ausgearbeitet. Diese ist als Vernetzungs- und Servicestelle für die AKIS-Akteurinnen und AKIS-Akteure zu verstehen und soll zum Kompetenzaufbau bei den Beteiligten beitragen, sodass künftig die Wissensflüsse zwischen den Akteurinnen und Akteuren optimiert werden und eine bessere Vernetzung stattfinden kann. Eine Weiterentwicklung, Strukturierung und Orchestrierung des AKIS bringt allen AKIS-Akteurinnen und AKIS-Akteuren, jedoch vor allem den Akteurinnen und Akteuren aus Forschung, land- und forstwirtschaftlicher Bildung und Beratung, kontinuierlichen Austausch und Interaktion sowohl innerhalb Österreichs als auch über die Landesgrenzen hinaus. Hierdurch werden internationale Innovationstätigkeiten beschleunigt und eine gegenseitige Befruchtung  ermöglicht.</a:t>
            </a:r>
          </a:p>
          <a:p>
            <a:pPr algn="just">
              <a:spcBef>
                <a:spcPts val="600"/>
              </a:spcBef>
            </a:pPr>
            <a:r>
              <a:rPr lang="de-AT" sz="1800" dirty="0">
                <a:effectLst/>
                <a:latin typeface="Arial" panose="020B0604020202020204" pitchFamily="34" charset="0"/>
                <a:ea typeface="Arial" panose="020B0604020202020204" pitchFamily="34" charset="0"/>
              </a:rPr>
              <a:t> </a:t>
            </a:r>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10</a:t>
            </a:fld>
            <a:endParaRPr lang="de-DE"/>
          </a:p>
        </p:txBody>
      </p:sp>
    </p:spTree>
    <p:extLst>
      <p:ext uri="{BB962C8B-B14F-4D97-AF65-F5344CB8AC3E}">
        <p14:creationId xmlns:p14="http://schemas.microsoft.com/office/powerpoint/2010/main" val="345359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l">
              <a:lnSpc>
                <a:spcPct val="115000"/>
              </a:lnSpc>
              <a:spcBef>
                <a:spcPts val="600"/>
              </a:spcBef>
              <a:spcAft>
                <a:spcPts val="1200"/>
              </a:spcAft>
              <a:buFont typeface="+mj-lt"/>
              <a:buAutoNum type="arabicPeriod"/>
              <a:tabLst>
                <a:tab pos="180340" algn="l"/>
              </a:tabLst>
            </a:pPr>
            <a:r>
              <a:rPr lang="de-AT" sz="1800" b="1" u="none" strike="noStrike" spc="-20" dirty="0">
                <a:effectLst/>
                <a:latin typeface="Arial" panose="020B0604020202020204" pitchFamily="34" charset="0"/>
                <a:ea typeface="Arial" panose="020B0604020202020204" pitchFamily="34" charset="0"/>
              </a:rPr>
              <a:t>Funktion </a:t>
            </a:r>
            <a:r>
              <a:rPr lang="de-AT" sz="1800" b="1" u="none" strike="noStrike" spc="-20" dirty="0">
                <a:solidFill>
                  <a:srgbClr val="000000"/>
                </a:solidFill>
                <a:effectLst/>
                <a:latin typeface="Arial" panose="020B0604020202020204" pitchFamily="34" charset="0"/>
                <a:ea typeface="Arial" panose="020B0604020202020204" pitchFamily="34" charset="0"/>
              </a:rPr>
              <a:t>und Nutzen </a:t>
            </a:r>
            <a:r>
              <a:rPr lang="de-AT" sz="1800" b="1" u="none" strike="noStrike" spc="-20" dirty="0">
                <a:effectLst/>
                <a:latin typeface="Arial" panose="020B0604020202020204" pitchFamily="34" charset="0"/>
                <a:ea typeface="Arial" panose="020B0604020202020204" pitchFamily="34" charset="0"/>
              </a:rPr>
              <a:t>eines wirksamen </a:t>
            </a:r>
            <a:r>
              <a:rPr lang="de-AT" sz="1800" b="1" u="none" strike="noStrike" spc="-20" dirty="0">
                <a:solidFill>
                  <a:srgbClr val="000000"/>
                </a:solidFill>
                <a:effectLst/>
                <a:latin typeface="Arial" panose="020B0604020202020204" pitchFamily="34" charset="0"/>
                <a:ea typeface="Arial" panose="020B0604020202020204" pitchFamily="34" charset="0"/>
              </a:rPr>
              <a:t>AKIS bekannt machen</a:t>
            </a:r>
            <a:r>
              <a:rPr lang="de-AT" sz="1800" u="none" strike="noStrike" dirty="0">
                <a:effectLst/>
                <a:latin typeface="Arial" panose="020B0604020202020204" pitchFamily="34" charset="0"/>
                <a:ea typeface="Arial" panose="020B0604020202020204" pitchFamily="34" charset="0"/>
              </a:rPr>
              <a:t> </a:t>
            </a:r>
          </a:p>
          <a:p>
            <a:pPr algn="just">
              <a:lnSpc>
                <a:spcPct val="115000"/>
              </a:lnSpc>
              <a:spcBef>
                <a:spcPts val="600"/>
              </a:spcBef>
              <a:spcAft>
                <a:spcPts val="1200"/>
              </a:spcAft>
              <a:tabLst>
                <a:tab pos="180340" algn="l"/>
              </a:tabLst>
            </a:pPr>
            <a:r>
              <a:rPr lang="de-AT" sz="1800" dirty="0">
                <a:effectLst/>
                <a:latin typeface="Arial" panose="020B0604020202020204" pitchFamily="34" charset="0"/>
                <a:ea typeface="Arial" panose="020B0604020202020204" pitchFamily="34" charset="0"/>
              </a:rPr>
              <a:t>AKIS ist ein relativ abstraktes Konzept, das in der Realität bereits häufig gelebt wird. So ist teilweise für AKIS-Akteurinnen und AKIS-Akteuren nicht klar, was sie konkret zu einem funktionierenden AKIS beitragen können beziehungsweise, wie sie selbst von einem funktionierenden AKIS profitieren. Aus diesem Grund braucht es eine Sensibilisierung und Bewusstseinsbildung für den Mehrwert und die Funktionsweisen von AKIS.</a:t>
            </a:r>
          </a:p>
          <a:p>
            <a:pPr algn="just">
              <a:lnSpc>
                <a:spcPct val="115000"/>
              </a:lnSpc>
              <a:spcBef>
                <a:spcPts val="600"/>
              </a:spcBef>
              <a:spcAft>
                <a:spcPts val="1200"/>
              </a:spcAft>
              <a:tabLst>
                <a:tab pos="180340" algn="l"/>
              </a:tabLst>
            </a:pPr>
            <a:endParaRPr lang="de-AT" sz="1800" dirty="0">
              <a:effectLst/>
              <a:latin typeface="Arial" panose="020B0604020202020204" pitchFamily="34" charset="0"/>
              <a:ea typeface="Arial" panose="020B0604020202020204" pitchFamily="34" charset="0"/>
            </a:endParaRPr>
          </a:p>
          <a:p>
            <a:pPr algn="just">
              <a:spcBef>
                <a:spcPts val="600"/>
              </a:spcBef>
            </a:pPr>
            <a:r>
              <a:rPr lang="de-AT" sz="1800" dirty="0">
                <a:effectLst/>
                <a:latin typeface="Arial" panose="020B0604020202020204" pitchFamily="34" charset="0"/>
                <a:ea typeface="Arial" panose="020B0604020202020204" pitchFamily="34" charset="0"/>
              </a:rPr>
              <a:t> 2. </a:t>
            </a:r>
            <a:r>
              <a:rPr lang="de-AT" sz="1800" b="1" u="none" strike="noStrike" dirty="0">
                <a:effectLst/>
                <a:latin typeface="Arial" panose="020B0604020202020204" pitchFamily="34" charset="0"/>
                <a:ea typeface="Arial" panose="020B0604020202020204" pitchFamily="34" charset="0"/>
              </a:rPr>
              <a:t>Operatives Ziel: Austausch zwischen AKIS-Akteurinnen und AKIS-Akteuren verbessern</a:t>
            </a:r>
            <a:endParaRPr lang="de-AT" sz="1800" u="none" strike="noStrike" dirty="0">
              <a:effectLst/>
              <a:latin typeface="Arial" panose="020B0604020202020204" pitchFamily="34" charset="0"/>
              <a:ea typeface="Arial" panose="020B0604020202020204" pitchFamily="34" charset="0"/>
            </a:endParaRPr>
          </a:p>
          <a:p>
            <a:pPr algn="just">
              <a:lnSpc>
                <a:spcPct val="115000"/>
              </a:lnSpc>
              <a:spcBef>
                <a:spcPts val="600"/>
              </a:spcBef>
              <a:spcAft>
                <a:spcPts val="1200"/>
              </a:spcAft>
              <a:tabLst>
                <a:tab pos="180340" algn="l"/>
              </a:tabLst>
            </a:pPr>
            <a:r>
              <a:rPr lang="de-AT" sz="1800" dirty="0">
                <a:effectLst/>
                <a:latin typeface="Arial" panose="020B0604020202020204" pitchFamily="34" charset="0"/>
                <a:ea typeface="Arial" panose="020B0604020202020204" pitchFamily="34" charset="0"/>
              </a:rPr>
              <a:t>AKIS lebt vom lebendigen Austausch und der Vernetzung. In hochdynamischen Zeiten bedarf es einer passgenauen Vernetzung und eines systematischen Austauschs der AKIS-Akteurinnen und AKIS-Akteure in alle Richtungen und auf Augenhöhe , um die Wissensflüsse zu optimieren. Darüber hinaus braucht es eine strategische und zielbringende Integration von neuen Akteurinnen und Akteuren.</a:t>
            </a:r>
          </a:p>
          <a:p>
            <a:pPr marL="0" lvl="0" indent="0" algn="l">
              <a:lnSpc>
                <a:spcPct val="115000"/>
              </a:lnSpc>
              <a:spcBef>
                <a:spcPts val="600"/>
              </a:spcBef>
              <a:spcAft>
                <a:spcPts val="1200"/>
              </a:spcAft>
              <a:buFont typeface="+mj-lt"/>
              <a:buNone/>
              <a:tabLst>
                <a:tab pos="180340" algn="l"/>
              </a:tabLst>
            </a:pPr>
            <a:endParaRPr lang="de-AT" sz="1800" b="0" u="none" strike="noStrike" dirty="0">
              <a:effectLst/>
              <a:latin typeface="Arial" panose="020B0604020202020204" pitchFamily="34" charset="0"/>
              <a:ea typeface="Arial" panose="020B0604020202020204" pitchFamily="34" charset="0"/>
            </a:endParaRPr>
          </a:p>
          <a:p>
            <a:pPr marL="0" lvl="0" indent="0" algn="l">
              <a:lnSpc>
                <a:spcPct val="115000"/>
              </a:lnSpc>
              <a:spcBef>
                <a:spcPts val="600"/>
              </a:spcBef>
              <a:spcAft>
                <a:spcPts val="1200"/>
              </a:spcAft>
              <a:buFont typeface="+mj-lt"/>
              <a:buNone/>
              <a:tabLst>
                <a:tab pos="180340" algn="l"/>
              </a:tabLst>
            </a:pPr>
            <a:r>
              <a:rPr lang="de-AT" sz="1800" b="0" u="none" strike="noStrike" dirty="0">
                <a:effectLst/>
                <a:latin typeface="Arial" panose="020B0604020202020204" pitchFamily="34" charset="0"/>
                <a:ea typeface="Arial" panose="020B0604020202020204" pitchFamily="34" charset="0"/>
              </a:rPr>
              <a:t>3. </a:t>
            </a:r>
            <a:r>
              <a:rPr lang="de-AT" sz="1800" b="1" u="none" strike="noStrike" dirty="0">
                <a:effectLst/>
                <a:latin typeface="Arial" panose="020B0604020202020204" pitchFamily="34" charset="0"/>
                <a:ea typeface="Arial" panose="020B0604020202020204" pitchFamily="34" charset="0"/>
              </a:rPr>
              <a:t>Identifikation von Forschungs- und Innovationsbedarfen aus der Praxis fördern</a:t>
            </a:r>
            <a:endParaRPr lang="de-AT" sz="1800" u="none" strike="noStrike" dirty="0">
              <a:effectLst/>
              <a:latin typeface="Arial" panose="020B0604020202020204" pitchFamily="34" charset="0"/>
              <a:ea typeface="Arial" panose="020B0604020202020204" pitchFamily="34" charset="0"/>
            </a:endParaRPr>
          </a:p>
          <a:p>
            <a:pPr algn="just">
              <a:lnSpc>
                <a:spcPct val="115000"/>
              </a:lnSpc>
              <a:spcBef>
                <a:spcPts val="600"/>
              </a:spcBef>
              <a:spcAft>
                <a:spcPts val="1200"/>
              </a:spcAft>
              <a:tabLst>
                <a:tab pos="180340" algn="l"/>
              </a:tabLst>
            </a:pPr>
            <a:r>
              <a:rPr lang="de-AT" sz="1800" dirty="0">
                <a:effectLst/>
                <a:latin typeface="Arial" panose="020B0604020202020204" pitchFamily="34" charset="0"/>
                <a:ea typeface="Arial" panose="020B0604020202020204" pitchFamily="34" charset="0"/>
              </a:rPr>
              <a:t>Identifikation von prioritären Themen, Forschungs- und Wissenslücken aus der Praxis im Kontext der land- und forstwirtschaftlichen Praxis  sowie der ländlichen Räume (</a:t>
            </a:r>
            <a:r>
              <a:rPr lang="de-AT" sz="1800" dirty="0" err="1">
                <a:effectLst/>
                <a:latin typeface="Arial" panose="020B0604020202020204" pitchFamily="34" charset="0"/>
                <a:ea typeface="Arial" panose="020B0604020202020204" pitchFamily="34" charset="0"/>
              </a:rPr>
              <a:t>bottom-up</a:t>
            </a:r>
            <a:r>
              <a:rPr lang="de-AT" sz="1800" dirty="0">
                <a:effectLst/>
                <a:latin typeface="Arial" panose="020B0604020202020204" pitchFamily="34" charset="0"/>
                <a:ea typeface="Arial" panose="020B0604020202020204" pitchFamily="34" charset="0"/>
              </a:rPr>
              <a:t>) ist ein Erfolgsfaktor, um Innovation für ländliche Räume zu generieren. Das beinhaltet nicht nur die Sammlung der Bedarfe, sondern auch das Clustering und Routing innerhalb des AKIS hin zur Forschung, Bildung und/oder Beratung.</a:t>
            </a:r>
          </a:p>
          <a:p>
            <a:pPr algn="just">
              <a:spcBef>
                <a:spcPts val="600"/>
              </a:spcBef>
            </a:pPr>
            <a:r>
              <a:rPr lang="de-AT" sz="1800" dirty="0">
                <a:effectLst/>
                <a:latin typeface="Arial" panose="020B0604020202020204" pitchFamily="34" charset="0"/>
                <a:ea typeface="Arial" panose="020B0604020202020204" pitchFamily="34" charset="0"/>
              </a:rPr>
              <a:t> 2x Praxis – Praxis ? </a:t>
            </a:r>
            <a:r>
              <a:rPr lang="de-AT" sz="1800" dirty="0">
                <a:effectLst/>
                <a:latin typeface="Arial" panose="020B0604020202020204" pitchFamily="34" charset="0"/>
                <a:ea typeface="Arial" panose="020B0604020202020204" pitchFamily="34" charset="0"/>
                <a:sym typeface="Wingdings" panose="05000000000000000000" pitchFamily="2" charset="2"/>
              </a:rPr>
              <a:t></a:t>
            </a:r>
            <a:r>
              <a:rPr lang="de-AT" sz="1800" dirty="0">
                <a:effectLst/>
                <a:latin typeface="Arial" panose="020B0604020202020204" pitchFamily="34" charset="0"/>
                <a:ea typeface="Arial" panose="020B0604020202020204" pitchFamily="34" charset="0"/>
              </a:rPr>
              <a:t> </a:t>
            </a:r>
          </a:p>
          <a:p>
            <a:pPr algn="just">
              <a:spcBef>
                <a:spcPts val="600"/>
              </a:spcBef>
            </a:pPr>
            <a:r>
              <a:rPr lang="de-AT" sz="1800" dirty="0">
                <a:effectLst/>
                <a:latin typeface="Arial" panose="020B0604020202020204" pitchFamily="34" charset="0"/>
                <a:ea typeface="Arial" panose="020B0604020202020204" pitchFamily="34" charset="0"/>
              </a:rPr>
              <a:t>Identifikation von prioritären Themen, Forschungs- und Wissenslücken aus der Praxis im Kontext der Land- und Forstwirtschaft sowie der ländlichen Räume (</a:t>
            </a:r>
            <a:r>
              <a:rPr lang="de-AT" sz="1800" dirty="0" err="1">
                <a:effectLst/>
                <a:latin typeface="Arial" panose="020B0604020202020204" pitchFamily="34" charset="0"/>
                <a:ea typeface="Arial" panose="020B0604020202020204" pitchFamily="34" charset="0"/>
              </a:rPr>
              <a:t>bottom-up</a:t>
            </a:r>
            <a:r>
              <a:rPr lang="de-AT" sz="1800" dirty="0">
                <a:effectLst/>
                <a:latin typeface="Arial" panose="020B0604020202020204" pitchFamily="34" charset="0"/>
                <a:ea typeface="Arial" panose="020B0604020202020204" pitchFamily="34" charset="0"/>
              </a:rPr>
              <a:t>) ist ein Erfolgsfaktor, um Innovation für ländliche Räume zu generieren.</a:t>
            </a:r>
          </a:p>
          <a:p>
            <a:pPr algn="just">
              <a:lnSpc>
                <a:spcPct val="115000"/>
              </a:lnSpc>
              <a:spcBef>
                <a:spcPts val="600"/>
              </a:spcBef>
              <a:spcAft>
                <a:spcPts val="1200"/>
              </a:spcAft>
              <a:tabLst>
                <a:tab pos="180340" algn="l"/>
              </a:tabLst>
            </a:pPr>
            <a:endParaRPr lang="de-AT" sz="1800" dirty="0">
              <a:effectLst/>
              <a:latin typeface="Arial" panose="020B0604020202020204" pitchFamily="34" charset="0"/>
              <a:ea typeface="Arial" panose="020B0604020202020204" pitchFamily="34" charset="0"/>
            </a:endParaRPr>
          </a:p>
          <a:p>
            <a:pPr marL="342900" lvl="0" indent="-342900" algn="l">
              <a:lnSpc>
                <a:spcPct val="115000"/>
              </a:lnSpc>
              <a:spcBef>
                <a:spcPts val="600"/>
              </a:spcBef>
              <a:spcAft>
                <a:spcPts val="1200"/>
              </a:spcAft>
              <a:buFont typeface="+mj-lt"/>
              <a:buAutoNum type="arabicPeriod"/>
              <a:tabLst>
                <a:tab pos="180340" algn="l"/>
              </a:tabLst>
            </a:pPr>
            <a:r>
              <a:rPr lang="de-AT" sz="1800" b="1" u="none" strike="noStrike" dirty="0">
                <a:effectLst/>
                <a:latin typeface="Arial" panose="020B0604020202020204" pitchFamily="34" charset="0"/>
                <a:ea typeface="Arial" panose="020B0604020202020204" pitchFamily="34" charset="0"/>
              </a:rPr>
              <a:t>Operatives Ziel: Unterstützung bei der Öffnung des Forschungs- und Innovationsprozesses bieten</a:t>
            </a:r>
            <a:endParaRPr lang="de-AT" sz="1800" u="none" strike="noStrike" dirty="0">
              <a:effectLst/>
              <a:latin typeface="Arial" panose="020B0604020202020204" pitchFamily="34" charset="0"/>
              <a:ea typeface="Arial" panose="020B0604020202020204" pitchFamily="34" charset="0"/>
            </a:endParaRPr>
          </a:p>
          <a:p>
            <a:pPr algn="just">
              <a:lnSpc>
                <a:spcPct val="115000"/>
              </a:lnSpc>
              <a:spcBef>
                <a:spcPts val="600"/>
              </a:spcBef>
              <a:spcAft>
                <a:spcPts val="1200"/>
              </a:spcAft>
              <a:tabLst>
                <a:tab pos="180340" algn="l"/>
              </a:tabLst>
            </a:pPr>
            <a:r>
              <a:rPr lang="de-AT" sz="1800" dirty="0">
                <a:effectLst/>
                <a:latin typeface="Arial" panose="020B0604020202020204" pitchFamily="34" charset="0"/>
                <a:ea typeface="Arial" panose="020B0604020202020204" pitchFamily="34" charset="0"/>
              </a:rPr>
              <a:t>In einem funktionierenden AKIS spielt die Öffnung der Forschungs- und Innovationsprozesse eine große Rolle. Das bedeutet, dass Akteurinnen und Akteure aus der Forschung wesentlich aktiver und passgenauer AKIS-Akteurinnen und AKIS-Akteure aus Bildung, Beratung, Praxis und der ländlichen Räume (auch der Zivilgesellschaft) einbinden sollen. Dazu braucht es jedoch spezifische Kompetenzen, Methodenwissen und Werkzeuge bei den Forschenden, die interdisziplinäre Zusammenarbeit und eine anwenderorientierte Erarbeitung und Verbreitung von Wissen und Technologien fördern. </a:t>
            </a:r>
          </a:p>
          <a:p>
            <a:pPr algn="just">
              <a:lnSpc>
                <a:spcPct val="115000"/>
              </a:lnSpc>
              <a:spcBef>
                <a:spcPts val="600"/>
              </a:spcBef>
              <a:spcAft>
                <a:spcPts val="1200"/>
              </a:spcAft>
              <a:tabLst>
                <a:tab pos="180340" algn="l"/>
              </a:tabLst>
            </a:pPr>
            <a:endParaRPr lang="de-AT" sz="1800" dirty="0">
              <a:effectLst/>
              <a:latin typeface="Arial" panose="020B0604020202020204" pitchFamily="34" charset="0"/>
              <a:ea typeface="Arial" panose="020B0604020202020204" pitchFamily="34" charset="0"/>
            </a:endParaRPr>
          </a:p>
          <a:p>
            <a:pPr marL="342900" lvl="0" indent="-342900" algn="l">
              <a:lnSpc>
                <a:spcPct val="115000"/>
              </a:lnSpc>
              <a:spcBef>
                <a:spcPts val="600"/>
              </a:spcBef>
              <a:spcAft>
                <a:spcPts val="1200"/>
              </a:spcAft>
              <a:buFont typeface="+mj-lt"/>
              <a:buAutoNum type="arabicPeriod"/>
              <a:tabLst>
                <a:tab pos="180340" algn="l"/>
              </a:tabLst>
            </a:pPr>
            <a:r>
              <a:rPr lang="de-AT" sz="1800" b="1" u="none" strike="noStrike" dirty="0">
                <a:effectLst/>
                <a:latin typeface="Arial" panose="020B0604020202020204" pitchFamily="34" charset="0"/>
                <a:ea typeface="Arial" panose="020B0604020202020204" pitchFamily="34" charset="0"/>
              </a:rPr>
              <a:t>Operatives Ziel: Wissenstransfer in die Praxis erhöhen</a:t>
            </a:r>
            <a:endParaRPr lang="de-AT" sz="1800" u="none" strike="noStrike" dirty="0">
              <a:effectLst/>
              <a:latin typeface="Arial" panose="020B0604020202020204" pitchFamily="34" charset="0"/>
              <a:ea typeface="Arial" panose="020B0604020202020204" pitchFamily="34" charset="0"/>
            </a:endParaRPr>
          </a:p>
          <a:p>
            <a:r>
              <a:rPr lang="de-AT" sz="1800" dirty="0">
                <a:effectLst/>
                <a:latin typeface="Arial" panose="020B0604020202020204" pitchFamily="34" charset="0"/>
                <a:ea typeface="Arial" panose="020B0604020202020204" pitchFamily="34" charset="0"/>
              </a:rPr>
              <a:t>Die Aufbereitung und Verbreitung der generierten Erkenntnisse und des Wissens ist wesentlich, um resiliente ländliche Räumen zu schaffen, denn ohne einen systematischen Wissenstransfer bleibt das volle Potenzial der generierten, wissenschaftlichen Erkenntnisse Großteils ungenutzt. Für den Wissenstransfer in die Praxis brauchen vor allem Bildungs- und Beratungsorganisationen der ländlichen Räume spezifische Kompetenzen, Methodenwissen und Werkzeuge</a:t>
            </a:r>
          </a:p>
          <a:p>
            <a:endParaRPr lang="de-AT" sz="1800" dirty="0">
              <a:effectLst/>
              <a:latin typeface="Arial" panose="020B0604020202020204" pitchFamily="34" charset="0"/>
              <a:ea typeface="Arial" panose="020B0604020202020204" pitchFamily="34" charset="0"/>
            </a:endParaRPr>
          </a:p>
          <a:p>
            <a:pPr marL="342900" lvl="0" indent="-342900" algn="l">
              <a:lnSpc>
                <a:spcPct val="115000"/>
              </a:lnSpc>
              <a:spcBef>
                <a:spcPts val="600"/>
              </a:spcBef>
              <a:spcAft>
                <a:spcPts val="1200"/>
              </a:spcAft>
              <a:buFont typeface="+mj-lt"/>
              <a:buAutoNum type="arabicPeriod"/>
              <a:tabLst>
                <a:tab pos="180340" algn="l"/>
              </a:tabLst>
            </a:pPr>
            <a:r>
              <a:rPr lang="de-AT" sz="1800" b="1" u="none" strike="noStrike" dirty="0">
                <a:effectLst/>
                <a:latin typeface="Arial" panose="020B0604020202020204" pitchFamily="34" charset="0"/>
                <a:ea typeface="Arial" panose="020B0604020202020204" pitchFamily="34" charset="0"/>
              </a:rPr>
              <a:t>Beteiligung an nationalen und internationalen Forschungs- und Innovationsaktivitäten steigern</a:t>
            </a:r>
            <a:endParaRPr lang="de-AT" sz="1800" u="none" strike="noStrike" dirty="0">
              <a:effectLst/>
              <a:latin typeface="Arial" panose="020B0604020202020204" pitchFamily="34" charset="0"/>
              <a:ea typeface="Arial" panose="020B0604020202020204" pitchFamily="34" charset="0"/>
            </a:endParaRPr>
          </a:p>
          <a:p>
            <a:pPr algn="just">
              <a:lnSpc>
                <a:spcPct val="115000"/>
              </a:lnSpc>
              <a:spcBef>
                <a:spcPts val="600"/>
              </a:spcBef>
              <a:spcAft>
                <a:spcPts val="1200"/>
              </a:spcAft>
              <a:tabLst>
                <a:tab pos="180340" algn="l"/>
              </a:tabLst>
            </a:pPr>
            <a:r>
              <a:rPr lang="de-AT" sz="1800" dirty="0">
                <a:effectLst/>
                <a:latin typeface="Arial" panose="020B0604020202020204" pitchFamily="34" charset="0"/>
                <a:ea typeface="Arial" panose="020B0604020202020204" pitchFamily="34" charset="0"/>
              </a:rPr>
              <a:t>Täglich werden neuartige Ergebnisse und Erkenntnisse aus Forschungs- und Innovationsprojekten veröffentlicht. Damit die österreichischen AKIS-Akteurinnen und AKIS-Akteure zukünftig noch besser an nationalen und internationalen Forschungs- und Innovationsprojekten partizipieren können, sind spezifische Kompetenzen bei den Akteurinnen und Akteuren aufzubauen.</a:t>
            </a:r>
          </a:p>
          <a:p>
            <a:pPr algn="just">
              <a:lnSpc>
                <a:spcPct val="115000"/>
              </a:lnSpc>
              <a:spcBef>
                <a:spcPts val="600"/>
              </a:spcBef>
              <a:spcAft>
                <a:spcPts val="1200"/>
              </a:spcAft>
              <a:tabLst>
                <a:tab pos="180340" algn="l"/>
              </a:tabLst>
            </a:pPr>
            <a:endParaRPr lang="de-AT" sz="1800" dirty="0">
              <a:effectLst/>
              <a:latin typeface="Arial" panose="020B0604020202020204" pitchFamily="34" charset="0"/>
              <a:ea typeface="Arial" panose="020B0604020202020204" pitchFamily="34" charset="0"/>
            </a:endParaRPr>
          </a:p>
          <a:p>
            <a:pPr marL="342900" lvl="0" indent="-342900" algn="l">
              <a:lnSpc>
                <a:spcPct val="115000"/>
              </a:lnSpc>
              <a:spcBef>
                <a:spcPts val="600"/>
              </a:spcBef>
              <a:spcAft>
                <a:spcPts val="1200"/>
              </a:spcAft>
              <a:buFont typeface="+mj-lt"/>
              <a:buAutoNum type="arabicPeriod"/>
            </a:pPr>
            <a:r>
              <a:rPr lang="de-AT" sz="1800" b="1" u="none" strike="noStrike" dirty="0">
                <a:effectLst/>
                <a:latin typeface="Arial" panose="020B0604020202020204" pitchFamily="34" charset="0"/>
                <a:ea typeface="Arial" panose="020B0604020202020204" pitchFamily="34" charset="0"/>
              </a:rPr>
              <a:t>Vernetzung und Austausch mit relevanten Akteurinnen und Akteuren und Initiativen auf europäischer Ebene stärken</a:t>
            </a:r>
            <a:endParaRPr lang="de-AT" sz="1800" u="none" strike="noStrike" dirty="0">
              <a:effectLst/>
              <a:latin typeface="Arial" panose="020B0604020202020204" pitchFamily="34" charset="0"/>
              <a:ea typeface="Arial" panose="020B0604020202020204" pitchFamily="34" charset="0"/>
            </a:endParaRPr>
          </a:p>
          <a:p>
            <a:pPr algn="just">
              <a:lnSpc>
                <a:spcPct val="115000"/>
              </a:lnSpc>
              <a:spcBef>
                <a:spcPts val="600"/>
              </a:spcBef>
              <a:spcAft>
                <a:spcPts val="1200"/>
              </a:spcAft>
              <a:tabLst>
                <a:tab pos="180340" algn="l"/>
              </a:tabLst>
            </a:pPr>
            <a:r>
              <a:rPr lang="de-AT" sz="1800" dirty="0">
                <a:effectLst/>
                <a:latin typeface="Arial" panose="020B0604020202020204" pitchFamily="34" charset="0"/>
                <a:ea typeface="Arial" panose="020B0604020202020204" pitchFamily="34" charset="0"/>
              </a:rPr>
              <a:t>Um bestmöglich von Erfahrungen und Erkenntnissen lernen zu können ist eine internationale Vernetzung der AKIS-Kooperationsstelle mit relevanten Akteurinnen und Akteuren (zum Beispiel SCAR Strategic Working Group AKIS, NCPs zu den europäischen Forschungs- und Innovationsprogrammen, EIP-AGRI-Servicepoint) notwendig.</a:t>
            </a:r>
          </a:p>
          <a:p>
            <a:pPr algn="just">
              <a:lnSpc>
                <a:spcPct val="115000"/>
              </a:lnSpc>
              <a:spcBef>
                <a:spcPts val="600"/>
              </a:spcBef>
              <a:spcAft>
                <a:spcPts val="1200"/>
              </a:spcAft>
              <a:tabLst>
                <a:tab pos="180340" algn="l"/>
              </a:tabLst>
            </a:pPr>
            <a:endParaRPr lang="de-AT" sz="1800" dirty="0">
              <a:effectLst/>
              <a:latin typeface="Arial" panose="020B0604020202020204" pitchFamily="34" charset="0"/>
              <a:ea typeface="Arial" panose="020B0604020202020204" pitchFamily="34" charset="0"/>
            </a:endParaRPr>
          </a:p>
        </p:txBody>
      </p:sp>
      <p:sp>
        <p:nvSpPr>
          <p:cNvPr id="4" name="Foliennummernplatzhalter 3"/>
          <p:cNvSpPr>
            <a:spLocks noGrp="1"/>
          </p:cNvSpPr>
          <p:nvPr>
            <p:ph type="sldNum" sz="quarter" idx="5"/>
          </p:nvPr>
        </p:nvSpPr>
        <p:spPr/>
        <p:txBody>
          <a:bodyPr/>
          <a:lstStyle/>
          <a:p>
            <a:fld id="{F03637F3-5A50-4088-8797-CEE83CD6AC3A}" type="slidenum">
              <a:rPr lang="de-DE" smtClean="0"/>
              <a:t>11</a:t>
            </a:fld>
            <a:endParaRPr lang="de-DE"/>
          </a:p>
        </p:txBody>
      </p:sp>
    </p:spTree>
    <p:extLst>
      <p:ext uri="{BB962C8B-B14F-4D97-AF65-F5344CB8AC3E}">
        <p14:creationId xmlns:p14="http://schemas.microsoft.com/office/powerpoint/2010/main" val="40882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F03637F3-5A50-4088-8797-CEE83CD6AC3A}" type="slidenum">
              <a:rPr lang="de-DE" smtClean="0"/>
              <a:t>12</a:t>
            </a:fld>
            <a:endParaRPr lang="de-DE"/>
          </a:p>
        </p:txBody>
      </p:sp>
    </p:spTree>
    <p:extLst>
      <p:ext uri="{BB962C8B-B14F-4D97-AF65-F5344CB8AC3E}">
        <p14:creationId xmlns:p14="http://schemas.microsoft.com/office/powerpoint/2010/main" val="389588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Bef>
                <a:spcPts val="600"/>
              </a:spcBef>
            </a:pPr>
            <a:r>
              <a:rPr lang="de-AT" sz="1800" dirty="0">
                <a:effectLst/>
                <a:latin typeface="Arial" panose="020B0604020202020204" pitchFamily="34" charset="0"/>
                <a:ea typeface="Arial" panose="020B0604020202020204" pitchFamily="34" charset="0"/>
              </a:rPr>
              <a:t>Die Land- und Forstwirtschaft erfüllt eine Vielzahl von Funktionen: Neben der Produktion von Lebens- und Futtermitteln wird Biomasse produziert sowie ein Beitrag zum Erhalt der Biodiversität, zum Schutz des Wassers, des Bodens und der Kulturlandschaft geleistet. Die Land- und Forstwirtschaft in Europa prägt die soziale und wirtschaftliche Struktur der ländlichen Räume wesentlich. </a:t>
            </a:r>
          </a:p>
          <a:p>
            <a:pPr marL="0" indent="0">
              <a:buNone/>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effectLst/>
                <a:latin typeface="Arial" panose="020B0604020202020204" pitchFamily="34" charset="0"/>
                <a:ea typeface="Arial" panose="020B0604020202020204" pitchFamily="34" charset="0"/>
              </a:rPr>
              <a:t>Wissen und Innovation tragen entscheidend dazu bei, Land- und Forstwirtschaft zu modernisieren, technischen Fortschritt voranzutreiben, Mehrwert für die ländlichen Lebensräume zu schaffen, sowie derzeitige und zukünftige Herausforderungen besser zu bewältigen. Um sicherzustellen, dass bestehendes und neues Wissen über Land- und Forstwirtschaft sowie ländliche Räume, zwischen allen Akteurinnen und Akteuren die es erarbeiten und nutzen, effizient ausgetauscht wird, sind wirksame landwirtschaftliche Wissens- und Innovationssysteme (AKIS - </a:t>
            </a:r>
            <a:r>
              <a:rPr lang="de-AT" sz="1800" dirty="0" err="1">
                <a:effectLst/>
                <a:latin typeface="Arial" panose="020B0604020202020204" pitchFamily="34" charset="0"/>
                <a:ea typeface="Arial" panose="020B0604020202020204" pitchFamily="34" charset="0"/>
              </a:rPr>
              <a:t>Agricultural</a:t>
            </a:r>
            <a:r>
              <a:rPr lang="de-AT" sz="1800" dirty="0">
                <a:effectLst/>
                <a:latin typeface="Arial" panose="020B0604020202020204" pitchFamily="34" charset="0"/>
                <a:ea typeface="Arial" panose="020B0604020202020204" pitchFamily="34" charset="0"/>
              </a:rPr>
              <a:t> Knowledge and Innovation Systems) in Europa erforderlich. </a:t>
            </a:r>
          </a:p>
          <a:p>
            <a:pPr marL="0" indent="0">
              <a:buNone/>
            </a:pPr>
            <a:endParaRPr lang="de-AT" dirty="0"/>
          </a:p>
          <a:p>
            <a:pPr marL="228600" indent="-228600">
              <a:buAutoNum type="arabicParenR"/>
            </a:pPr>
            <a:r>
              <a:rPr lang="de-AT" dirty="0"/>
              <a:t>EU Verordnung zum Strategieplan ist AKIS in mehreren Artikeln erwähnt:</a:t>
            </a:r>
          </a:p>
          <a:p>
            <a:pPr lvl="1"/>
            <a:r>
              <a:rPr lang="de-AT" dirty="0"/>
              <a:t>Artikel 13: öffentliche oder private </a:t>
            </a:r>
            <a:r>
              <a:rPr lang="de-AT" b="1" dirty="0"/>
              <a:t>Beratungssysteme</a:t>
            </a:r>
            <a:r>
              <a:rPr lang="de-AT" dirty="0"/>
              <a:t> als Teil der Strategiepläne; </a:t>
            </a:r>
            <a:r>
              <a:rPr lang="de-AT" b="1" dirty="0"/>
              <a:t>Sicherstellung</a:t>
            </a:r>
            <a:r>
              <a:rPr lang="de-AT" dirty="0"/>
              <a:t> eines umfassenden </a:t>
            </a:r>
            <a:r>
              <a:rPr lang="de-AT" b="1" dirty="0"/>
              <a:t>Beratungsangebots</a:t>
            </a:r>
            <a:r>
              <a:rPr lang="de-AT" dirty="0"/>
              <a:t> und Integration in AKIS</a:t>
            </a:r>
          </a:p>
          <a:p>
            <a:pPr lvl="1"/>
            <a:r>
              <a:rPr lang="de-AT" dirty="0"/>
              <a:t>Artikel 102: </a:t>
            </a:r>
            <a:r>
              <a:rPr lang="de-AT" b="1" dirty="0"/>
              <a:t>Modernisierung</a:t>
            </a:r>
            <a:r>
              <a:rPr lang="de-AT" dirty="0"/>
              <a:t> – </a:t>
            </a:r>
            <a:r>
              <a:rPr lang="de-AT" b="1" dirty="0"/>
              <a:t>Beschreibung</a:t>
            </a:r>
            <a:r>
              <a:rPr lang="de-AT" dirty="0"/>
              <a:t> des organisatorischen </a:t>
            </a:r>
            <a:r>
              <a:rPr lang="de-AT" b="1" dirty="0"/>
              <a:t>Aufbaus</a:t>
            </a:r>
            <a:r>
              <a:rPr lang="de-AT" dirty="0"/>
              <a:t> von </a:t>
            </a:r>
            <a:r>
              <a:rPr lang="de-AT" b="1" dirty="0"/>
              <a:t>AKIS</a:t>
            </a:r>
            <a:r>
              <a:rPr lang="de-AT" dirty="0"/>
              <a:t>, die Integration von </a:t>
            </a:r>
            <a:r>
              <a:rPr lang="de-AT" b="1" dirty="0"/>
              <a:t>Bildung</a:t>
            </a:r>
            <a:r>
              <a:rPr lang="de-AT" dirty="0"/>
              <a:t> und </a:t>
            </a:r>
            <a:r>
              <a:rPr lang="de-AT" b="1" dirty="0"/>
              <a:t>Beratung</a:t>
            </a:r>
            <a:r>
              <a:rPr lang="de-AT" dirty="0"/>
              <a:t> sowie die </a:t>
            </a:r>
            <a:r>
              <a:rPr lang="de-AT" b="1" dirty="0"/>
              <a:t>Einbeziehung</a:t>
            </a:r>
            <a:r>
              <a:rPr lang="de-AT" dirty="0"/>
              <a:t> von </a:t>
            </a:r>
            <a:r>
              <a:rPr lang="de-AT" b="1" dirty="0"/>
              <a:t>Forschung</a:t>
            </a:r>
            <a:r>
              <a:rPr lang="de-AT" dirty="0"/>
              <a:t> und </a:t>
            </a:r>
            <a:r>
              <a:rPr lang="de-AT" b="1" dirty="0"/>
              <a:t>Entwicklung</a:t>
            </a:r>
          </a:p>
          <a:p>
            <a:pPr lvl="1"/>
            <a:r>
              <a:rPr lang="de-AT" dirty="0"/>
              <a:t>Artikel 113: </a:t>
            </a:r>
            <a:r>
              <a:rPr lang="de-AT" b="1" dirty="0"/>
              <a:t>GAP-Netzwerke</a:t>
            </a:r>
            <a:r>
              <a:rPr lang="de-AT" dirty="0"/>
              <a:t> (EU-Ebene und nationale Netzwerke); Unterstützung von </a:t>
            </a:r>
            <a:r>
              <a:rPr lang="de-AT" b="1" dirty="0"/>
              <a:t>EIP-AGRI Projekten </a:t>
            </a:r>
            <a:r>
              <a:rPr lang="de-AT" dirty="0"/>
              <a:t>bzw. Umsetzung der GSP allgemein </a:t>
            </a:r>
            <a:endParaRPr lang="de-DE" dirty="0"/>
          </a:p>
          <a:p>
            <a:r>
              <a:rPr lang="de-AT" dirty="0"/>
              <a:t>2) Die SWOT-Analyse des Bundesministeriums für Land-, und Forstwirtschaft, Regionen und Wasserwirtschaft, die Teil des nationalen GAP-Strategieplans ist zeigt Bedarfe und Weiterentwicklungspotenziale des Österreichischen AKIS auf</a:t>
            </a:r>
          </a:p>
          <a:p>
            <a:endParaRPr lang="de-AT" dirty="0"/>
          </a:p>
          <a:p>
            <a:r>
              <a:rPr lang="de-AT" dirty="0"/>
              <a:t>3) Nationalen GAP Strategieplan ist die Weiterentwicklung des österreichischen AKIS verankert </a:t>
            </a:r>
            <a:r>
              <a:rPr lang="de-AT" dirty="0">
                <a:sym typeface="Wingdings" panose="05000000000000000000" pitchFamily="2" charset="2"/>
              </a:rPr>
              <a:t> sogar mit einer AKIS-Kooperationsstelle die künftig AKIS orchestrieren, </a:t>
            </a:r>
            <a:r>
              <a:rPr lang="de-AT" dirty="0" err="1">
                <a:sym typeface="Wingdings" panose="05000000000000000000" pitchFamily="2" charset="2"/>
              </a:rPr>
              <a:t>koordineren</a:t>
            </a:r>
            <a:r>
              <a:rPr lang="de-AT" dirty="0">
                <a:sym typeface="Wingdings" panose="05000000000000000000" pitchFamily="2" charset="2"/>
              </a:rPr>
              <a:t> soll</a:t>
            </a:r>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1</a:t>
            </a:fld>
            <a:endParaRPr lang="de-DE"/>
          </a:p>
        </p:txBody>
      </p:sp>
    </p:spTree>
    <p:extLst>
      <p:ext uri="{BB962C8B-B14F-4D97-AF65-F5344CB8AC3E}">
        <p14:creationId xmlns:p14="http://schemas.microsoft.com/office/powerpoint/2010/main" val="233332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Arial" panose="020B0604020202020204" pitchFamily="34" charset="0"/>
                <a:ea typeface="Arial" panose="020B0604020202020204" pitchFamily="34" charset="0"/>
              </a:rPr>
              <a:t>1) AKIS steht für </a:t>
            </a:r>
            <a:r>
              <a:rPr lang="de-AT" sz="1800" dirty="0" err="1">
                <a:effectLst/>
                <a:latin typeface="Arial" panose="020B0604020202020204" pitchFamily="34" charset="0"/>
                <a:ea typeface="Arial" panose="020B0604020202020204" pitchFamily="34" charset="0"/>
              </a:rPr>
              <a:t>Agricultural</a:t>
            </a:r>
            <a:r>
              <a:rPr lang="de-AT" sz="1800" dirty="0">
                <a:effectLst/>
                <a:latin typeface="Arial" panose="020B0604020202020204" pitchFamily="34" charset="0"/>
                <a:ea typeface="Arial" panose="020B0604020202020204" pitchFamily="34" charset="0"/>
              </a:rPr>
              <a:t> Knowledge and Innovation </a:t>
            </a:r>
            <a:r>
              <a:rPr lang="de-AT" sz="1800" dirty="0" err="1">
                <a:effectLst/>
                <a:latin typeface="Arial" panose="020B0604020202020204" pitchFamily="34" charset="0"/>
                <a:ea typeface="Arial" panose="020B0604020202020204" pitchFamily="34" charset="0"/>
              </a:rPr>
              <a:t>Sytems</a:t>
            </a:r>
            <a:endParaRPr lang="de-AT" sz="1800" dirty="0">
              <a:effectLst/>
              <a:latin typeface="Arial" panose="020B0604020202020204" pitchFamily="34" charset="0"/>
              <a:ea typeface="Arial" panose="020B0604020202020204" pitchFamily="34" charset="0"/>
            </a:endParaRPr>
          </a:p>
          <a:p>
            <a:r>
              <a:rPr lang="de-AT" sz="1800" dirty="0">
                <a:effectLst/>
                <a:latin typeface="Arial" panose="020B0604020202020204" pitchFamily="34" charset="0"/>
                <a:ea typeface="Arial" panose="020B0604020202020204" pitchFamily="34" charset="0"/>
              </a:rPr>
              <a:t>2) landwirtschaftliche Wissens- und Innovationssysteme </a:t>
            </a:r>
          </a:p>
          <a:p>
            <a:r>
              <a:rPr lang="de-AT" sz="1800" dirty="0">
                <a:effectLst/>
                <a:latin typeface="Arial" panose="020B0604020202020204" pitchFamily="34" charset="0"/>
              </a:rPr>
              <a:t>3) </a:t>
            </a:r>
            <a:r>
              <a:rPr lang="de-AT" sz="1800" dirty="0" err="1">
                <a:effectLst/>
                <a:latin typeface="Arial" panose="020B0604020202020204" pitchFamily="34" charset="0"/>
              </a:rPr>
              <a:t>Agrucultural</a:t>
            </a:r>
            <a:r>
              <a:rPr lang="de-AT" sz="1800" dirty="0">
                <a:effectLst/>
                <a:latin typeface="Arial" panose="020B0604020202020204" pitchFamily="34" charset="0"/>
              </a:rPr>
              <a:t> steht dabei nicht nur für Landwirtschaft, sondern wird breiter ausgelegt – Land- und Forstwirtschaft und die damit </a:t>
            </a:r>
            <a:r>
              <a:rPr lang="de-AT" sz="1800" dirty="0">
                <a:effectLst/>
                <a:latin typeface="Arial" panose="020B0604020202020204" pitchFamily="34" charset="0"/>
                <a:ea typeface="Arial" panose="020B0604020202020204" pitchFamily="34" charset="0"/>
              </a:rPr>
              <a:t>zusammenhängenden Sektoren </a:t>
            </a:r>
            <a:r>
              <a:rPr lang="de-AT" sz="1800" u="sng" dirty="0">
                <a:solidFill>
                  <a:srgbClr val="008080"/>
                </a:solidFill>
                <a:effectLst/>
                <a:latin typeface="Arial" panose="020B0604020202020204" pitchFamily="34" charset="0"/>
                <a:ea typeface="Arial" panose="020B0604020202020204" pitchFamily="34" charset="0"/>
              </a:rPr>
              <a:t>sowie der ländlichen Räume </a:t>
            </a:r>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2</a:t>
            </a:fld>
            <a:endParaRPr lang="de-DE"/>
          </a:p>
        </p:txBody>
      </p:sp>
    </p:spTree>
    <p:extLst>
      <p:ext uri="{BB962C8B-B14F-4D97-AF65-F5344CB8AC3E}">
        <p14:creationId xmlns:p14="http://schemas.microsoft.com/office/powerpoint/2010/main" val="321931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Arial" panose="020B0604020202020204" pitchFamily="34" charset="0"/>
                <a:ea typeface="Arial" panose="020B0604020202020204" pitchFamily="34" charset="0"/>
              </a:rPr>
              <a:t>Im Zentrum des AKIS in Österreich stehen die land- und forstwirtschaftlichen Betriebe. Das nationale AKIS basiert auf umfassender Aus- und Weiterbildung für Land- und Forstwirtinnen und -wirte sowie einem breiten und hochwertigen Beratungsangebot für diese Zielgruppe. Dadurch wird ein wichtiger Beitrag geleistet, erarbeitetes Wissen und Innovation schnell in der landwirtschaftlichen Praxis einzusetzen. Das entsprechende Wissen wird neben internationaler Forschung vor allem durch die ausgeprägte und vielseitige Forschungslandschaft des AKIS in Österreich erarbeitet (landwirtschaftliche Ressortforschung und andere Forschungseinrichtungen). </a:t>
            </a:r>
          </a:p>
          <a:p>
            <a:endParaRPr lang="de-AT" dirty="0"/>
          </a:p>
          <a:p>
            <a:r>
              <a:rPr lang="de-AT" dirty="0"/>
              <a:t>AKIS sind wir alle – Sie alle sind Teil von AKIS – AKIS ist somit nicht Neues. Es geht jetzt darum das AKIS zu verbessern.</a:t>
            </a:r>
          </a:p>
          <a:p>
            <a:endParaRPr lang="de-AT" dirty="0"/>
          </a:p>
          <a:p>
            <a:pPr algn="just">
              <a:lnSpc>
                <a:spcPct val="115000"/>
              </a:lnSpc>
              <a:spcBef>
                <a:spcPts val="600"/>
              </a:spcBef>
            </a:pPr>
            <a:r>
              <a:rPr lang="de-AT" sz="1800" dirty="0">
                <a:effectLst/>
                <a:latin typeface="Arial" panose="020B0604020202020204" pitchFamily="34" charset="0"/>
                <a:ea typeface="Arial" panose="020B0604020202020204" pitchFamily="34" charset="0"/>
              </a:rPr>
              <a:t>Grundsätzlich kann über das aktuelle AKIS in Österreich gesagt werden, dass es im Vergleich mit den EU-Mitgliedsstaaten qualitativ hochwertig ist. Es handelt sich um ein System mit seit Jahrzehnten etablierten Akteurinnen und Akteuren und klar geregelten, historisch gewachsenen Verantwortlichkeiten und Strukturen. Angesichts der steigenden Herausforderungen und dem Bedarf eines schnelleren Austauschs zwischen den Akteurinnen und Akteuren, sowie der Einbindung neuer Akteurinnen und Akteure, besteht für das aktuelle österreichische AKIS Raum für Verbesserung und Weiterentwicklung im Sinne einer Orchestrierung der Wissensflüsse zwischen Praxis, Zivilgesellschaft, Wirtschaft, Bildung, Beratung und Forschung in alle Richtungen. </a:t>
            </a:r>
          </a:p>
          <a:p>
            <a:pPr algn="just">
              <a:spcBef>
                <a:spcPts val="600"/>
              </a:spcBef>
            </a:pPr>
            <a:r>
              <a:rPr lang="de-AT" sz="1800" dirty="0">
                <a:effectLst/>
                <a:latin typeface="Arial" panose="020B0604020202020204" pitchFamily="34" charset="0"/>
                <a:ea typeface="Arial" panose="020B0604020202020204" pitchFamily="34" charset="0"/>
              </a:rPr>
              <a:t> </a:t>
            </a:r>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3</a:t>
            </a:fld>
            <a:endParaRPr lang="de-DE"/>
          </a:p>
        </p:txBody>
      </p:sp>
    </p:spTree>
    <p:extLst>
      <p:ext uri="{BB962C8B-B14F-4D97-AF65-F5344CB8AC3E}">
        <p14:creationId xmlns:p14="http://schemas.microsoft.com/office/powerpoint/2010/main" val="131679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F03637F3-5A50-4088-8797-CEE83CD6AC3A}" type="slidenum">
              <a:rPr lang="de-DE" smtClean="0"/>
              <a:t>4</a:t>
            </a:fld>
            <a:endParaRPr lang="de-DE"/>
          </a:p>
        </p:txBody>
      </p:sp>
    </p:spTree>
    <p:extLst>
      <p:ext uri="{BB962C8B-B14F-4D97-AF65-F5344CB8AC3E}">
        <p14:creationId xmlns:p14="http://schemas.microsoft.com/office/powerpoint/2010/main" val="84566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F03637F3-5A50-4088-8797-CEE83CD6AC3A}" type="slidenum">
              <a:rPr lang="de-DE" smtClean="0"/>
              <a:t>5</a:t>
            </a:fld>
            <a:endParaRPr lang="de-DE"/>
          </a:p>
        </p:txBody>
      </p:sp>
    </p:spTree>
    <p:extLst>
      <p:ext uri="{BB962C8B-B14F-4D97-AF65-F5344CB8AC3E}">
        <p14:creationId xmlns:p14="http://schemas.microsoft.com/office/powerpoint/2010/main" val="426620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solidFill>
                  <a:srgbClr val="000000"/>
                </a:solidFill>
                <a:effectLst/>
                <a:latin typeface="Arial" panose="020B0604020202020204" pitchFamily="34" charset="0"/>
                <a:ea typeface="Arial" panose="020B0604020202020204" pitchFamily="34" charset="0"/>
              </a:rPr>
              <a:t>Relevante AKIS-Akteurinnen und AKIS-Akteure </a:t>
            </a:r>
            <a:r>
              <a:rPr lang="de-AT" sz="1800" dirty="0">
                <a:effectLst/>
                <a:latin typeface="Arial" panose="020B0604020202020204" pitchFamily="34" charset="0"/>
                <a:ea typeface="Arial" panose="020B0604020202020204" pitchFamily="34" charset="0"/>
              </a:rPr>
              <a:t>sollen</a:t>
            </a:r>
            <a:r>
              <a:rPr lang="de-AT" sz="1800" dirty="0">
                <a:solidFill>
                  <a:srgbClr val="000000"/>
                </a:solidFill>
                <a:effectLst/>
                <a:latin typeface="Arial" panose="020B0604020202020204" pitchFamily="34" charset="0"/>
                <a:ea typeface="Arial" panose="020B0604020202020204" pitchFamily="34" charset="0"/>
              </a:rPr>
              <a:t> künftig </a:t>
            </a:r>
            <a:r>
              <a:rPr lang="de-AT" sz="1800" dirty="0">
                <a:effectLst/>
                <a:latin typeface="Arial" panose="020B0604020202020204" pitchFamily="34" charset="0"/>
                <a:ea typeface="Arial" panose="020B0604020202020204" pitchFamily="34" charset="0"/>
              </a:rPr>
              <a:t>bestmöglich </a:t>
            </a:r>
            <a:r>
              <a:rPr lang="de-AT" sz="1800" dirty="0">
                <a:solidFill>
                  <a:srgbClr val="000000"/>
                </a:solidFill>
                <a:effectLst/>
                <a:latin typeface="Arial" panose="020B0604020202020204" pitchFamily="34" charset="0"/>
                <a:ea typeface="Arial" panose="020B0604020202020204" pitchFamily="34" charset="0"/>
              </a:rPr>
              <a:t>in </a:t>
            </a:r>
            <a:r>
              <a:rPr lang="de-AT" sz="1800" dirty="0">
                <a:effectLst/>
                <a:latin typeface="Arial" panose="020B0604020202020204" pitchFamily="34" charset="0"/>
                <a:ea typeface="Arial" panose="020B0604020202020204" pitchFamily="34" charset="0"/>
              </a:rPr>
              <a:t>Forschungsprozesse, vor allem der angewandten Forschung und teilweise auch der Auftragsforschung </a:t>
            </a:r>
            <a:r>
              <a:rPr lang="de-AT" sz="1800" dirty="0">
                <a:solidFill>
                  <a:srgbClr val="000000"/>
                </a:solidFill>
                <a:effectLst/>
                <a:latin typeface="Arial" panose="020B0604020202020204" pitchFamily="34" charset="0"/>
                <a:ea typeface="Arial" panose="020B0604020202020204" pitchFamily="34" charset="0"/>
              </a:rPr>
              <a:t>eingebunden</a:t>
            </a:r>
            <a:r>
              <a:rPr lang="de-AT" sz="1800" dirty="0">
                <a:effectLst/>
                <a:latin typeface="Arial" panose="020B0604020202020204" pitchFamily="34" charset="0"/>
                <a:ea typeface="Arial" panose="020B0604020202020204" pitchFamily="34" charset="0"/>
              </a:rPr>
              <a:t> werden</a:t>
            </a:r>
            <a:r>
              <a:rPr lang="de-AT" sz="1800" dirty="0">
                <a:solidFill>
                  <a:srgbClr val="000000"/>
                </a:solidFill>
                <a:effectLst/>
                <a:latin typeface="Arial" panose="020B0604020202020204" pitchFamily="34" charset="0"/>
                <a:ea typeface="Arial" panose="020B0604020202020204" pitchFamily="34" charset="0"/>
              </a:rPr>
              <a:t>. Das bedeutet</a:t>
            </a:r>
            <a:r>
              <a:rPr lang="de-AT" sz="1800" u="sng" dirty="0">
                <a:solidFill>
                  <a:srgbClr val="000000"/>
                </a:solidFill>
                <a:effectLst/>
                <a:latin typeface="Arial" panose="020B0604020202020204" pitchFamily="34" charset="0"/>
                <a:ea typeface="Arial" panose="020B0604020202020204" pitchFamily="34" charset="0"/>
              </a:rPr>
              <a:t>,</a:t>
            </a:r>
            <a:r>
              <a:rPr lang="de-AT" sz="1800" dirty="0">
                <a:solidFill>
                  <a:srgbClr val="000000"/>
                </a:solidFill>
                <a:effectLst/>
                <a:latin typeface="Arial" panose="020B0604020202020204" pitchFamily="34" charset="0"/>
                <a:ea typeface="Arial" panose="020B0604020202020204" pitchFamily="34" charset="0"/>
              </a:rPr>
              <a:t> dass sie Forschungsfragen und -design </a:t>
            </a:r>
            <a:r>
              <a:rPr lang="de-AT" sz="1800" dirty="0">
                <a:effectLst/>
                <a:latin typeface="Arial" panose="020B0604020202020204" pitchFamily="34" charset="0"/>
                <a:ea typeface="Arial" panose="020B0604020202020204" pitchFamily="34" charset="0"/>
              </a:rPr>
              <a:t>optimal </a:t>
            </a:r>
            <a:r>
              <a:rPr lang="de-AT" sz="1800" dirty="0">
                <a:solidFill>
                  <a:srgbClr val="000000"/>
                </a:solidFill>
                <a:effectLst/>
                <a:latin typeface="Arial" panose="020B0604020202020204" pitchFamily="34" charset="0"/>
                <a:ea typeface="Arial" panose="020B0604020202020204" pitchFamily="34" charset="0"/>
              </a:rPr>
              <a:t>mitgestalten und neuartiges, praxisrelevantes Wissen in gemeinsamen interaktiven Innovationsprojekten, entsprechend dem Multi-</a:t>
            </a:r>
            <a:r>
              <a:rPr lang="de-AT" sz="1800" dirty="0" err="1">
                <a:solidFill>
                  <a:srgbClr val="000000"/>
                </a:solidFill>
                <a:effectLst/>
                <a:latin typeface="Arial" panose="020B0604020202020204" pitchFamily="34" charset="0"/>
                <a:ea typeface="Arial" panose="020B0604020202020204" pitchFamily="34" charset="0"/>
              </a:rPr>
              <a:t>Akteursansatz</a:t>
            </a:r>
            <a:r>
              <a:rPr lang="de-AT" sz="1800" dirty="0">
                <a:solidFill>
                  <a:srgbClr val="000000"/>
                </a:solidFill>
                <a:effectLst/>
                <a:latin typeface="Arial" panose="020B0604020202020204" pitchFamily="34" charset="0"/>
                <a:ea typeface="Arial" panose="020B0604020202020204" pitchFamily="34" charset="0"/>
              </a:rPr>
              <a:t>, generiert wird. Die zielgruppengerechte Aufbereitung der Ergebnisse und Erkenntnisse muss künftig bereits frühzeitig im Forschungsprozess adressiert werden, damit die Anwendbarkeit des generierten Wissens erhöht wird. Die österreichischen AKIS-Akteurinnen und AKIS-Akteure agieren dabei nicht auf rein nationaler Ebene, sondern vermehrt im Rahmen internationaler Forschungs- und Innovationstätigkeiten. </a:t>
            </a:r>
            <a:endParaRPr lang="de-AT" sz="1800" dirty="0">
              <a:effectLst/>
              <a:latin typeface="Arial" panose="020B0604020202020204" pitchFamily="34" charset="0"/>
              <a:ea typeface="Arial" panose="020B0604020202020204" pitchFamily="34" charset="0"/>
            </a:endParaRPr>
          </a:p>
          <a:p>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6</a:t>
            </a:fld>
            <a:endParaRPr lang="de-DE"/>
          </a:p>
        </p:txBody>
      </p:sp>
    </p:spTree>
    <p:extLst>
      <p:ext uri="{BB962C8B-B14F-4D97-AF65-F5344CB8AC3E}">
        <p14:creationId xmlns:p14="http://schemas.microsoft.com/office/powerpoint/2010/main" val="48045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Bef>
                <a:spcPts val="600"/>
              </a:spcBef>
            </a:pPr>
            <a:r>
              <a:rPr lang="de-AT" sz="1800" dirty="0">
                <a:solidFill>
                  <a:srgbClr val="000000"/>
                </a:solidFill>
                <a:effectLst/>
                <a:latin typeface="Arial" panose="020B0604020202020204" pitchFamily="34" charset="0"/>
                <a:ea typeface="Arial" panose="020B0604020202020204" pitchFamily="34" charset="0"/>
              </a:rPr>
              <a:t>Damit Informationen und Wissen künftig besser in der Praxis anwendbar werden, braucht es einen Transfer in die Lebensrealität </a:t>
            </a:r>
            <a:r>
              <a:rPr lang="de-AT" sz="1800" dirty="0">
                <a:effectLst/>
                <a:latin typeface="Arial" panose="020B0604020202020204" pitchFamily="34" charset="0"/>
                <a:ea typeface="Arial" panose="020B0604020202020204" pitchFamily="34" charset="0"/>
              </a:rPr>
              <a:t> </a:t>
            </a:r>
            <a:r>
              <a:rPr lang="de-AT" sz="1800" dirty="0">
                <a:solidFill>
                  <a:srgbClr val="000000"/>
                </a:solidFill>
                <a:effectLst/>
                <a:latin typeface="Arial" panose="020B0604020202020204" pitchFamily="34" charset="0"/>
                <a:ea typeface="Arial" panose="020B0604020202020204" pitchFamily="34" charset="0"/>
              </a:rPr>
              <a:t>der AKIS-Akteurinnen und AKIS-Akteure, vor allem der Praktikerinnen und Praktiker, welche in den ländlichen Räumen agieren</a:t>
            </a:r>
            <a:r>
              <a:rPr lang="de-AT" sz="1800" dirty="0">
                <a:effectLst/>
                <a:latin typeface="Arial" panose="020B0604020202020204" pitchFamily="34" charset="0"/>
                <a:ea typeface="Arial" panose="020B0604020202020204" pitchFamily="34" charset="0"/>
              </a:rPr>
              <a:t>.</a:t>
            </a:r>
            <a:r>
              <a:rPr lang="de-AT" sz="1800" dirty="0">
                <a:solidFill>
                  <a:srgbClr val="000000"/>
                </a:solidFill>
                <a:effectLst/>
                <a:latin typeface="Arial" panose="020B0604020202020204" pitchFamily="34" charset="0"/>
                <a:ea typeface="Arial" panose="020B0604020202020204" pitchFamily="34" charset="0"/>
              </a:rPr>
              <a:t> Bei diesem Transfer spielen Bildungs- und Beratungsorganisationen eine wesentliche Rolle.</a:t>
            </a:r>
            <a:endParaRPr lang="de-AT" sz="1800" dirty="0">
              <a:effectLst/>
              <a:latin typeface="Arial" panose="020B0604020202020204" pitchFamily="34" charset="0"/>
              <a:ea typeface="Arial" panose="020B0604020202020204" pitchFamily="34" charset="0"/>
            </a:endParaRPr>
          </a:p>
          <a:p>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7</a:t>
            </a:fld>
            <a:endParaRPr lang="de-DE"/>
          </a:p>
        </p:txBody>
      </p:sp>
    </p:spTree>
    <p:extLst>
      <p:ext uri="{BB962C8B-B14F-4D97-AF65-F5344CB8AC3E}">
        <p14:creationId xmlns:p14="http://schemas.microsoft.com/office/powerpoint/2010/main" val="269093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solidFill>
                  <a:srgbClr val="000000"/>
                </a:solidFill>
                <a:effectLst/>
                <a:latin typeface="Arial" panose="020B0604020202020204" pitchFamily="34" charset="0"/>
                <a:ea typeface="Arial" panose="020B0604020202020204" pitchFamily="34" charset="0"/>
              </a:rPr>
              <a:t>Die Digitalisierung soll künftig noch besser dabei unterstützen, ländliche Räume attraktiv zu gestalten</a:t>
            </a:r>
            <a:r>
              <a:rPr lang="de-AT" sz="1800" dirty="0">
                <a:effectLst/>
                <a:latin typeface="Arial" panose="020B0604020202020204" pitchFamily="34" charset="0"/>
                <a:ea typeface="Arial" panose="020B0604020202020204" pitchFamily="34" charset="0"/>
              </a:rPr>
              <a:t>. </a:t>
            </a:r>
            <a:r>
              <a:rPr lang="de-AT" sz="1800" dirty="0">
                <a:solidFill>
                  <a:srgbClr val="000000"/>
                </a:solidFill>
                <a:effectLst/>
                <a:latin typeface="Arial" panose="020B0604020202020204" pitchFamily="34" charset="0"/>
                <a:ea typeface="Arial" panose="020B0604020202020204" pitchFamily="34" charset="0"/>
              </a:rPr>
              <a:t>Das betrifft nicht ausschließlich das Kommunikationsverhalten und die Wissensgenerierung der Akteurinnen und Akteure,</a:t>
            </a:r>
            <a:r>
              <a:rPr lang="de-AT" sz="1800" u="sng" dirty="0">
                <a:solidFill>
                  <a:srgbClr val="000000"/>
                </a:solidFill>
                <a:effectLst/>
                <a:latin typeface="Arial" panose="020B0604020202020204" pitchFamily="34" charset="0"/>
                <a:ea typeface="Arial" panose="020B0604020202020204" pitchFamily="34" charset="0"/>
              </a:rPr>
              <a:t> </a:t>
            </a:r>
            <a:r>
              <a:rPr lang="de-AT" sz="1800" dirty="0">
                <a:solidFill>
                  <a:srgbClr val="000000"/>
                </a:solidFill>
                <a:effectLst/>
                <a:latin typeface="Arial" panose="020B0604020202020204" pitchFamily="34" charset="0"/>
                <a:ea typeface="Arial" panose="020B0604020202020204" pitchFamily="34" charset="0"/>
              </a:rPr>
              <a:t>sondern auch die Digitalisierung von Arbeitsprozessen und -verfahren. Es soll eine zukunftsorientierte und planvolle digitale Transformation der ländlichen Räume </a:t>
            </a:r>
            <a:r>
              <a:rPr lang="de-AT" sz="1800" dirty="0">
                <a:effectLst/>
                <a:latin typeface="Arial" panose="020B0604020202020204" pitchFamily="34" charset="0"/>
                <a:ea typeface="Arial" panose="020B0604020202020204" pitchFamily="34" charset="0"/>
              </a:rPr>
              <a:t>forciert</a:t>
            </a:r>
            <a:r>
              <a:rPr lang="de-AT" sz="1800" dirty="0">
                <a:solidFill>
                  <a:srgbClr val="000000"/>
                </a:solidFill>
                <a:effectLst/>
                <a:latin typeface="Arial" panose="020B0604020202020204" pitchFamily="34" charset="0"/>
                <a:ea typeface="Arial" panose="020B0604020202020204" pitchFamily="34" charset="0"/>
              </a:rPr>
              <a:t> werden.</a:t>
            </a:r>
            <a:endParaRPr lang="de-AT" sz="1800" dirty="0">
              <a:effectLst/>
              <a:latin typeface="Arial" panose="020B0604020202020204" pitchFamily="34" charset="0"/>
              <a:ea typeface="Arial" panose="020B0604020202020204" pitchFamily="34" charset="0"/>
            </a:endParaRPr>
          </a:p>
          <a:p>
            <a:endParaRPr lang="de-AT" dirty="0"/>
          </a:p>
        </p:txBody>
      </p:sp>
      <p:sp>
        <p:nvSpPr>
          <p:cNvPr id="4" name="Foliennummernplatzhalter 3"/>
          <p:cNvSpPr>
            <a:spLocks noGrp="1"/>
          </p:cNvSpPr>
          <p:nvPr>
            <p:ph type="sldNum" sz="quarter" idx="5"/>
          </p:nvPr>
        </p:nvSpPr>
        <p:spPr/>
        <p:txBody>
          <a:bodyPr/>
          <a:lstStyle/>
          <a:p>
            <a:fld id="{F03637F3-5A50-4088-8797-CEE83CD6AC3A}" type="slidenum">
              <a:rPr lang="de-DE" smtClean="0"/>
              <a:t>8</a:t>
            </a:fld>
            <a:endParaRPr lang="de-DE"/>
          </a:p>
        </p:txBody>
      </p:sp>
    </p:spTree>
    <p:extLst>
      <p:ext uri="{BB962C8B-B14F-4D97-AF65-F5344CB8AC3E}">
        <p14:creationId xmlns:p14="http://schemas.microsoft.com/office/powerpoint/2010/main" val="229045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FB5E1-089B-4341-90BC-4F7AA57F671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7637D61-781D-4DE2-B6DF-BF6E91B06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101123E-9035-40F3-944F-CE81E8391478}"/>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5" name="Fußzeilenplatzhalter 4">
            <a:extLst>
              <a:ext uri="{FF2B5EF4-FFF2-40B4-BE49-F238E27FC236}">
                <a16:creationId xmlns:a16="http://schemas.microsoft.com/office/drawing/2014/main" id="{741D9079-38C5-4B64-B3D5-EDA7319C28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49F014-08FC-4DF2-ABFD-0CFE881E0BE6}"/>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291573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662E9-F102-4085-B4AE-BB82C604AAF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98BF453-FAF3-4816-8BC2-710442A3ECD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142EAC-136B-4211-85D7-466468179BC5}"/>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5" name="Fußzeilenplatzhalter 4">
            <a:extLst>
              <a:ext uri="{FF2B5EF4-FFF2-40B4-BE49-F238E27FC236}">
                <a16:creationId xmlns:a16="http://schemas.microsoft.com/office/drawing/2014/main" id="{EA7AE793-A80D-495C-9AD2-468B201483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D9A125-6E1F-4233-B347-C91271010FDE}"/>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365985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5131A1F-527C-40FB-A215-0363F112A1E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E8D8FBF-40E8-401C-9312-E9D85758D2A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2EA12A-69EE-40F2-AB1A-2C08E3B0B752}"/>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5" name="Fußzeilenplatzhalter 4">
            <a:extLst>
              <a:ext uri="{FF2B5EF4-FFF2-40B4-BE49-F238E27FC236}">
                <a16:creationId xmlns:a16="http://schemas.microsoft.com/office/drawing/2014/main" id="{9AA42D9E-AA6D-4EFE-8872-0FFB3DE259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A4AF2B3-A11A-4976-87C5-150EB1BEC4C3}"/>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319773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95DEC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DBCB1-F89F-4845-9500-E7245E2EFC4F}"/>
              </a:ext>
            </a:extLst>
          </p:cNvPr>
          <p:cNvSpPr>
            <a:spLocks noGrp="1"/>
          </p:cNvSpPr>
          <p:nvPr>
            <p:ph type="title"/>
          </p:nvPr>
        </p:nvSpPr>
        <p:spPr>
          <a:xfrm>
            <a:off x="125572" y="-62853"/>
            <a:ext cx="10515600" cy="1383653"/>
          </a:xfrm>
        </p:spPr>
        <p:txBody>
          <a:bodyPr/>
          <a:lstStyle>
            <a:lvl1pPr>
              <a:defRPr b="1">
                <a:solidFill>
                  <a:schemeClr val="bg1"/>
                </a:solidFill>
              </a:defRPr>
            </a:lvl1pPr>
          </a:lstStyle>
          <a:p>
            <a:r>
              <a:rPr lang="de-DE"/>
              <a:t>Mastertitelformat bearbeiten</a:t>
            </a:r>
          </a:p>
        </p:txBody>
      </p:sp>
      <p:sp>
        <p:nvSpPr>
          <p:cNvPr id="3" name="Inhaltsplatzhalter 2">
            <a:extLst>
              <a:ext uri="{FF2B5EF4-FFF2-40B4-BE49-F238E27FC236}">
                <a16:creationId xmlns:a16="http://schemas.microsoft.com/office/drawing/2014/main" id="{250D0D7F-9A4D-41FC-B7B5-A11D2CC8AF58}"/>
              </a:ext>
            </a:extLst>
          </p:cNvPr>
          <p:cNvSpPr>
            <a:spLocks noGrp="1"/>
          </p:cNvSpPr>
          <p:nvPr>
            <p:ph idx="1"/>
          </p:nvPr>
        </p:nvSpPr>
        <p:spPr>
          <a:xfrm>
            <a:off x="838200" y="1562100"/>
            <a:ext cx="10515600" cy="46148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813634B-AF95-4DE1-8DD9-B02859725E00}"/>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5" name="Fußzeilenplatzhalter 4">
            <a:extLst>
              <a:ext uri="{FF2B5EF4-FFF2-40B4-BE49-F238E27FC236}">
                <a16:creationId xmlns:a16="http://schemas.microsoft.com/office/drawing/2014/main" id="{F52BFCFB-6DB6-408D-94E7-6959D70AF2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191E67-1629-4670-86A9-4CC72D0AB65D}"/>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399407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D76C1-2F49-4DE1-B798-0DE6E3DBAC3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EC4DE92-458D-45A3-B721-48DFF06330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29FFC4D-FA4C-40DF-9A00-581C5C206993}"/>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5" name="Fußzeilenplatzhalter 4">
            <a:extLst>
              <a:ext uri="{FF2B5EF4-FFF2-40B4-BE49-F238E27FC236}">
                <a16:creationId xmlns:a16="http://schemas.microsoft.com/office/drawing/2014/main" id="{EC37BC5E-1326-4A78-B5F9-C60CB3E27A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F38E818-EF12-4C71-958E-E9CE1AED7076}"/>
              </a:ext>
            </a:extLst>
          </p:cNvPr>
          <p:cNvSpPr>
            <a:spLocks noGrp="1"/>
          </p:cNvSpPr>
          <p:nvPr>
            <p:ph type="sldNum" sz="quarter" idx="12"/>
          </p:nvPr>
        </p:nvSpPr>
        <p:spPr/>
        <p:txBody>
          <a:bodyPr/>
          <a:lstStyle/>
          <a:p>
            <a:fld id="{AF29BA25-18B4-4897-AC4E-81499D0734BA}" type="slidenum">
              <a:rPr lang="de-DE" smtClean="0"/>
              <a:t>‹Nr.›</a:t>
            </a:fld>
            <a:endParaRPr lang="de-DE" dirty="0"/>
          </a:p>
        </p:txBody>
      </p:sp>
    </p:spTree>
    <p:extLst>
      <p:ext uri="{BB962C8B-B14F-4D97-AF65-F5344CB8AC3E}">
        <p14:creationId xmlns:p14="http://schemas.microsoft.com/office/powerpoint/2010/main" val="425816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099B0-12F8-421A-8B88-2EE57B19B6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9536EB-1DAC-4A6B-BCC4-4FC48A5F28E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04DBF33-29F9-4CAD-94C2-2F609443A2B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45E67B1-C91C-4010-A144-D95C06949558}"/>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6" name="Fußzeilenplatzhalter 5">
            <a:extLst>
              <a:ext uri="{FF2B5EF4-FFF2-40B4-BE49-F238E27FC236}">
                <a16:creationId xmlns:a16="http://schemas.microsoft.com/office/drawing/2014/main" id="{66723D41-390B-42F6-AD09-D627D13738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0618E7-A753-4E07-8D4A-DE083FD9AB99}"/>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226435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FEB73-0F2F-4FAC-9019-4A6E85C2180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831A3E7-26F2-416E-AC5F-A758A02E8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E9C7AC0-4B08-4F51-B7F0-950A94AC196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8DEBD2C-03D6-4FFF-91A5-A924A2AC3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B11E6E0-C552-4679-877B-18120B018A8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D1F3389-2A82-4F5D-9E55-AED6BA0522CB}"/>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8" name="Fußzeilenplatzhalter 7">
            <a:extLst>
              <a:ext uri="{FF2B5EF4-FFF2-40B4-BE49-F238E27FC236}">
                <a16:creationId xmlns:a16="http://schemas.microsoft.com/office/drawing/2014/main" id="{AA6F35E7-05FE-49C9-9405-FC12D6F4C57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F18DF9B-8A08-4F07-89C5-88F1AED2DCAF}"/>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111514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5747F-7D74-438A-AAD6-BE791929AB9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749E0A4-7950-404E-9A8B-4245A2CE246D}"/>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4" name="Fußzeilenplatzhalter 3">
            <a:extLst>
              <a:ext uri="{FF2B5EF4-FFF2-40B4-BE49-F238E27FC236}">
                <a16:creationId xmlns:a16="http://schemas.microsoft.com/office/drawing/2014/main" id="{168F0870-F1CF-479C-A60D-E865CBD83DA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9B88547-D854-43EE-B469-4FD9055B6AE5}"/>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357123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13614D7-D9D2-43D1-8127-FA46649C1977}"/>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3" name="Fußzeilenplatzhalter 2">
            <a:extLst>
              <a:ext uri="{FF2B5EF4-FFF2-40B4-BE49-F238E27FC236}">
                <a16:creationId xmlns:a16="http://schemas.microsoft.com/office/drawing/2014/main" id="{544DCBA8-C91F-4424-B6BB-0CF02AF67F7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3A1E374-E900-4331-BB7C-4CF8865E2FA1}"/>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116672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33FAA-7EB6-4D3C-8980-7CF2F40C71F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E5C7CA1-BA86-4A50-8CA5-63129268D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809C6DA-B096-4CC1-B4CD-FAA579DF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905EB18-152C-4075-923F-978AFFD58C75}"/>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6" name="Fußzeilenplatzhalter 5">
            <a:extLst>
              <a:ext uri="{FF2B5EF4-FFF2-40B4-BE49-F238E27FC236}">
                <a16:creationId xmlns:a16="http://schemas.microsoft.com/office/drawing/2014/main" id="{0BD44338-CFA3-4CC2-8DE7-3C62845CB84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87A90A8-240E-4701-BA64-14AB35B6A55E}"/>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296646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DE78F-5AA5-4D9C-94E5-0136496AC31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7694F8A-BA7F-46D6-9C67-961195C10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B8FDD05-4FD1-49F2-8177-36C3A3D3A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73698D-9498-4044-A6D3-ACFD81D73E31}"/>
              </a:ext>
            </a:extLst>
          </p:cNvPr>
          <p:cNvSpPr>
            <a:spLocks noGrp="1"/>
          </p:cNvSpPr>
          <p:nvPr>
            <p:ph type="dt" sz="half" idx="10"/>
          </p:nvPr>
        </p:nvSpPr>
        <p:spPr/>
        <p:txBody>
          <a:bodyPr/>
          <a:lstStyle/>
          <a:p>
            <a:fld id="{CFA204F1-BBB4-4F69-A57B-C2D5EDDC874E}" type="datetimeFigureOut">
              <a:rPr lang="de-DE" smtClean="0"/>
              <a:t>04.10.2022</a:t>
            </a:fld>
            <a:endParaRPr lang="de-DE"/>
          </a:p>
        </p:txBody>
      </p:sp>
      <p:sp>
        <p:nvSpPr>
          <p:cNvPr id="6" name="Fußzeilenplatzhalter 5">
            <a:extLst>
              <a:ext uri="{FF2B5EF4-FFF2-40B4-BE49-F238E27FC236}">
                <a16:creationId xmlns:a16="http://schemas.microsoft.com/office/drawing/2014/main" id="{D256EC2A-A2AB-429A-9B62-15A1591CA2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4AB6C9-FD04-42FC-BB91-2E43D03E568C}"/>
              </a:ext>
            </a:extLst>
          </p:cNvPr>
          <p:cNvSpPr>
            <a:spLocks noGrp="1"/>
          </p:cNvSpPr>
          <p:nvPr>
            <p:ph type="sldNum" sz="quarter" idx="12"/>
          </p:nvPr>
        </p:nvSpPr>
        <p:spPr/>
        <p:txBody>
          <a:bodyPr/>
          <a:lstStyle/>
          <a:p>
            <a:fld id="{AF29BA25-18B4-4897-AC4E-81499D0734BA}" type="slidenum">
              <a:rPr lang="de-DE" smtClean="0"/>
              <a:t>‹Nr.›</a:t>
            </a:fld>
            <a:endParaRPr lang="de-DE"/>
          </a:p>
        </p:txBody>
      </p:sp>
    </p:spTree>
    <p:extLst>
      <p:ext uri="{BB962C8B-B14F-4D97-AF65-F5344CB8AC3E}">
        <p14:creationId xmlns:p14="http://schemas.microsoft.com/office/powerpoint/2010/main" val="147557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9DA8481-2B59-47F5-AA70-4FCEE296D65E}"/>
              </a:ext>
            </a:extLst>
          </p:cNvPr>
          <p:cNvSpPr>
            <a:spLocks noGrp="1"/>
          </p:cNvSpPr>
          <p:nvPr>
            <p:ph type="title"/>
          </p:nvPr>
        </p:nvSpPr>
        <p:spPr>
          <a:xfrm>
            <a:off x="125572" y="89547"/>
            <a:ext cx="10515600" cy="812153"/>
          </a:xfrm>
          <a:prstGeom prst="rect">
            <a:avLst/>
          </a:prstGeom>
        </p:spPr>
        <p:txBody>
          <a:bodyPr vert="horz" lIns="91440" tIns="45720" rIns="91440" bIns="45720" rtlCol="0" anchor="ctr">
            <a:noAutofit/>
          </a:bodyPr>
          <a:lstStyle/>
          <a:p>
            <a:r>
              <a:rPr lang="de-DE"/>
              <a:t>Mastertitelformat bearbeiten</a:t>
            </a:r>
          </a:p>
        </p:txBody>
      </p:sp>
      <p:sp>
        <p:nvSpPr>
          <p:cNvPr id="3" name="Textplatzhalter 2">
            <a:extLst>
              <a:ext uri="{FF2B5EF4-FFF2-40B4-BE49-F238E27FC236}">
                <a16:creationId xmlns:a16="http://schemas.microsoft.com/office/drawing/2014/main" id="{482307B0-FF4E-40F0-98E4-F60449183186}"/>
              </a:ext>
            </a:extLst>
          </p:cNvPr>
          <p:cNvSpPr>
            <a:spLocks noGrp="1"/>
          </p:cNvSpPr>
          <p:nvPr>
            <p:ph type="body" idx="1"/>
          </p:nvPr>
        </p:nvSpPr>
        <p:spPr>
          <a:xfrm>
            <a:off x="838200" y="1050644"/>
            <a:ext cx="10515600" cy="5126319"/>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BE6126-2EFE-44AE-A7C7-DDDE5C00F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204F1-BBB4-4F69-A57B-C2D5EDDC874E}" type="datetimeFigureOut">
              <a:rPr lang="de-DE" smtClean="0"/>
              <a:t>04.10.2022</a:t>
            </a:fld>
            <a:endParaRPr lang="de-DE"/>
          </a:p>
        </p:txBody>
      </p:sp>
      <p:sp>
        <p:nvSpPr>
          <p:cNvPr id="5" name="Fußzeilenplatzhalter 4">
            <a:extLst>
              <a:ext uri="{FF2B5EF4-FFF2-40B4-BE49-F238E27FC236}">
                <a16:creationId xmlns:a16="http://schemas.microsoft.com/office/drawing/2014/main" id="{0B5DA1A1-D0E7-4C33-971A-F53DD1ECF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1EBFE30-B99D-4CC4-BF9F-D149F6D2D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9BA25-18B4-4897-AC4E-81499D0734BA}" type="slidenum">
              <a:rPr lang="de-DE" smtClean="0"/>
              <a:t>‹Nr.›</a:t>
            </a:fld>
            <a:endParaRPr lang="de-DE"/>
          </a:p>
        </p:txBody>
      </p:sp>
      <p:sp>
        <p:nvSpPr>
          <p:cNvPr id="7" name="Foliennummernplatzhalter 3">
            <a:extLst>
              <a:ext uri="{FF2B5EF4-FFF2-40B4-BE49-F238E27FC236}">
                <a16:creationId xmlns:a16="http://schemas.microsoft.com/office/drawing/2014/main" id="{2765B615-E1D5-43C5-A74A-F215957BC4D3}"/>
              </a:ext>
            </a:extLst>
          </p:cNvPr>
          <p:cNvSpPr txBox="1">
            <a:spLocks/>
          </p:cNvSpPr>
          <p:nvPr userDrawn="1"/>
        </p:nvSpPr>
        <p:spPr>
          <a:xfrm>
            <a:off x="4742723" y="6505294"/>
            <a:ext cx="2706556" cy="527050"/>
          </a:xfrm>
          <a:prstGeom prst="rect">
            <a:avLst/>
          </a:prstGeom>
        </p:spPr>
        <p:txBody>
          <a:bodyPr/>
          <a:lstStyle>
            <a:defPPr>
              <a:defRPr lang="de-DE"/>
            </a:defPPr>
            <a:lvl1pPr marL="0" algn="ctr" defTabSz="914400" rtl="0" eaLnBrk="1" latinLnBrk="0" hangingPunct="1">
              <a:defRPr sz="1050" kern="1200">
                <a:solidFill>
                  <a:srgbClr val="EF572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AD9B64-A470-4044-B8E3-154DD75EA547}" type="slidenum">
              <a:rPr lang="de-DE" smtClean="0"/>
              <a:pPr/>
              <a:t>‹Nr.›</a:t>
            </a:fld>
            <a:endParaRPr lang="de-DE"/>
          </a:p>
        </p:txBody>
      </p:sp>
      <p:pic>
        <p:nvPicPr>
          <p:cNvPr id="8" name="Grafik 7" descr="Ein Bild, das Text enthält.&#10;&#10;Automatisch generierte Beschreibung">
            <a:extLst>
              <a:ext uri="{FF2B5EF4-FFF2-40B4-BE49-F238E27FC236}">
                <a16:creationId xmlns:a16="http://schemas.microsoft.com/office/drawing/2014/main" id="{DDEE3CA4-20E3-458D-A8BE-ABB725909E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16998" y="136525"/>
            <a:ext cx="749430" cy="522137"/>
          </a:xfrm>
          <a:prstGeom prst="rect">
            <a:avLst/>
          </a:prstGeom>
        </p:spPr>
      </p:pic>
      <p:cxnSp>
        <p:nvCxnSpPr>
          <p:cNvPr id="10" name="Gerader Verbinder 9">
            <a:extLst>
              <a:ext uri="{FF2B5EF4-FFF2-40B4-BE49-F238E27FC236}">
                <a16:creationId xmlns:a16="http://schemas.microsoft.com/office/drawing/2014/main" id="{5C380666-63AB-4A2E-9467-7E65D026CBCE}"/>
              </a:ext>
            </a:extLst>
          </p:cNvPr>
          <p:cNvCxnSpPr>
            <a:cxnSpLocks/>
          </p:cNvCxnSpPr>
          <p:nvPr userDrawn="1"/>
        </p:nvCxnSpPr>
        <p:spPr>
          <a:xfrm>
            <a:off x="4742722" y="6721475"/>
            <a:ext cx="2706556" cy="1"/>
          </a:xfrm>
          <a:prstGeom prst="line">
            <a:avLst/>
          </a:prstGeom>
          <a:ln w="12700">
            <a:solidFill>
              <a:srgbClr val="F75344"/>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E586CEB0-ED50-DEBC-800A-90FD485513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95059" y="6213123"/>
            <a:ext cx="3633566" cy="584342"/>
          </a:xfrm>
          <a:prstGeom prst="rect">
            <a:avLst/>
          </a:prstGeom>
        </p:spPr>
      </p:pic>
    </p:spTree>
    <p:extLst>
      <p:ext uri="{BB962C8B-B14F-4D97-AF65-F5344CB8AC3E}">
        <p14:creationId xmlns:p14="http://schemas.microsoft.com/office/powerpoint/2010/main" val="270685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DBC9DC-0AC4-4543-9988-B96ED5A85F97}"/>
              </a:ext>
            </a:extLst>
          </p:cNvPr>
          <p:cNvSpPr txBox="1">
            <a:spLocks/>
          </p:cNvSpPr>
          <p:nvPr/>
        </p:nvSpPr>
        <p:spPr>
          <a:xfrm>
            <a:off x="1130489" y="2992187"/>
            <a:ext cx="10020774" cy="280574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bg1"/>
                </a:solidFill>
                <a:latin typeface="Raleway" panose="020B0503030101060003" pitchFamily="34" charset="0"/>
                <a:ea typeface="+mj-ea"/>
                <a:cs typeface="+mj-cs"/>
              </a:defRPr>
            </a:lvl1pPr>
          </a:lstStyle>
          <a:p>
            <a:pPr algn="ctr"/>
            <a:r>
              <a:rPr lang="de-DE" sz="2800" i="1" dirty="0">
                <a:solidFill>
                  <a:schemeClr val="tx1"/>
                </a:solidFill>
                <a:ea typeface="+mn-ea"/>
                <a:cs typeface="+mn-cs"/>
              </a:rPr>
              <a:t>Back </a:t>
            </a:r>
            <a:r>
              <a:rPr lang="de-DE" sz="2800" i="1" dirty="0" err="1">
                <a:solidFill>
                  <a:schemeClr val="tx1"/>
                </a:solidFill>
                <a:ea typeface="+mn-ea"/>
                <a:cs typeface="+mn-cs"/>
              </a:rPr>
              <a:t>to</a:t>
            </a:r>
            <a:r>
              <a:rPr lang="de-DE" sz="2800" i="1" dirty="0">
                <a:solidFill>
                  <a:schemeClr val="tx1"/>
                </a:solidFill>
                <a:ea typeface="+mn-ea"/>
                <a:cs typeface="+mn-cs"/>
              </a:rPr>
              <a:t> </a:t>
            </a:r>
            <a:r>
              <a:rPr lang="de-DE" sz="2800" i="1" dirty="0" err="1">
                <a:solidFill>
                  <a:schemeClr val="tx1"/>
                </a:solidFill>
                <a:ea typeface="+mn-ea"/>
                <a:cs typeface="+mn-cs"/>
              </a:rPr>
              <a:t>the</a:t>
            </a:r>
            <a:r>
              <a:rPr lang="de-DE" sz="2800" i="1" dirty="0">
                <a:solidFill>
                  <a:schemeClr val="tx1"/>
                </a:solidFill>
                <a:ea typeface="+mn-ea"/>
                <a:cs typeface="+mn-cs"/>
              </a:rPr>
              <a:t> Roots: </a:t>
            </a:r>
          </a:p>
          <a:p>
            <a:pPr algn="ctr"/>
            <a:r>
              <a:rPr lang="de-DE" sz="2800" b="0" i="1" dirty="0">
                <a:solidFill>
                  <a:schemeClr val="tx1"/>
                </a:solidFill>
                <a:ea typeface="+mn-ea"/>
                <a:cs typeface="+mn-cs"/>
              </a:rPr>
              <a:t>Die Bedeutung der Feldbodenkunde für Praxis und moderne Wissenschaft</a:t>
            </a:r>
          </a:p>
          <a:p>
            <a:pPr algn="ctr"/>
            <a:endParaRPr lang="de-DE" sz="2800" i="1" dirty="0">
              <a:solidFill>
                <a:schemeClr val="tx1"/>
              </a:solidFill>
              <a:ea typeface="+mn-ea"/>
              <a:cs typeface="+mn-cs"/>
            </a:endParaRPr>
          </a:p>
          <a:p>
            <a:pPr algn="ctr"/>
            <a:r>
              <a:rPr lang="de-DE" sz="2800" dirty="0">
                <a:solidFill>
                  <a:schemeClr val="tx1"/>
                </a:solidFill>
                <a:ea typeface="+mn-ea"/>
                <a:cs typeface="+mn-cs"/>
              </a:rPr>
              <a:t>Vermittlung von Wissen zwischen Wissenschaft und Praxis – </a:t>
            </a:r>
          </a:p>
          <a:p>
            <a:pPr algn="ctr"/>
            <a:r>
              <a:rPr lang="de-DE" sz="2800" dirty="0">
                <a:solidFill>
                  <a:schemeClr val="tx1"/>
                </a:solidFill>
                <a:ea typeface="+mn-ea"/>
                <a:cs typeface="+mn-cs"/>
              </a:rPr>
              <a:t>die Implementierung des „</a:t>
            </a:r>
            <a:r>
              <a:rPr lang="de-DE" sz="2800" dirty="0" err="1">
                <a:solidFill>
                  <a:schemeClr val="tx1"/>
                </a:solidFill>
                <a:ea typeface="+mn-ea"/>
                <a:cs typeface="+mn-cs"/>
              </a:rPr>
              <a:t>Agricultural</a:t>
            </a:r>
            <a:r>
              <a:rPr lang="de-DE" sz="2800" dirty="0">
                <a:solidFill>
                  <a:schemeClr val="tx1"/>
                </a:solidFill>
                <a:ea typeface="+mn-ea"/>
                <a:cs typeface="+mn-cs"/>
              </a:rPr>
              <a:t> Knowledge and Innovation Systems“ (AKIS) in der Gemeinsamen Agrarpolitik</a:t>
            </a:r>
          </a:p>
        </p:txBody>
      </p:sp>
      <p:sp>
        <p:nvSpPr>
          <p:cNvPr id="5" name="Untertitel 2">
            <a:extLst>
              <a:ext uri="{FF2B5EF4-FFF2-40B4-BE49-F238E27FC236}">
                <a16:creationId xmlns:a16="http://schemas.microsoft.com/office/drawing/2014/main" id="{8FD58C79-4FEC-4EC9-ADEE-BDAA03EF5317}"/>
              </a:ext>
            </a:extLst>
          </p:cNvPr>
          <p:cNvSpPr txBox="1">
            <a:spLocks/>
          </p:cNvSpPr>
          <p:nvPr/>
        </p:nvSpPr>
        <p:spPr>
          <a:xfrm>
            <a:off x="1484811" y="5379787"/>
            <a:ext cx="9144000" cy="905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de-DE" sz="2400" i="1" dirty="0">
                <a:solidFill>
                  <a:schemeClr val="bg1"/>
                </a:solidFill>
              </a:rPr>
            </a:br>
            <a:r>
              <a:rPr lang="de-DE" sz="2400" i="1" dirty="0"/>
              <a:t>05.10.2022</a:t>
            </a:r>
          </a:p>
          <a:p>
            <a:pPr marL="0" indent="0" algn="ctr">
              <a:buNone/>
            </a:pPr>
            <a:r>
              <a:rPr lang="de-DE" sz="2400" i="1" dirty="0"/>
              <a:t>Wieselburg</a:t>
            </a:r>
            <a:endParaRPr lang="de-DE" dirty="0"/>
          </a:p>
        </p:txBody>
      </p:sp>
      <p:grpSp>
        <p:nvGrpSpPr>
          <p:cNvPr id="52" name="Gruppieren 51">
            <a:extLst>
              <a:ext uri="{FF2B5EF4-FFF2-40B4-BE49-F238E27FC236}">
                <a16:creationId xmlns:a16="http://schemas.microsoft.com/office/drawing/2014/main" id="{48B04A46-F36A-42A1-A6F2-77F6AC40D80E}"/>
              </a:ext>
            </a:extLst>
          </p:cNvPr>
          <p:cNvGrpSpPr/>
          <p:nvPr/>
        </p:nvGrpSpPr>
        <p:grpSpPr>
          <a:xfrm>
            <a:off x="4876800" y="135482"/>
            <a:ext cx="2656114" cy="2856705"/>
            <a:chOff x="10316501" y="3755661"/>
            <a:chExt cx="714644" cy="818123"/>
          </a:xfrm>
        </p:grpSpPr>
        <p:sp>
          <p:nvSpPr>
            <p:cNvPr id="53" name="Freihandform: Form 52">
              <a:extLst>
                <a:ext uri="{FF2B5EF4-FFF2-40B4-BE49-F238E27FC236}">
                  <a16:creationId xmlns:a16="http://schemas.microsoft.com/office/drawing/2014/main" id="{DC152C2A-2CC5-4423-A5C1-5213E6AB41D5}"/>
                </a:ext>
              </a:extLst>
            </p:cNvPr>
            <p:cNvSpPr/>
            <p:nvPr/>
          </p:nvSpPr>
          <p:spPr>
            <a:xfrm>
              <a:off x="10488244" y="4471249"/>
              <a:ext cx="542901" cy="102535"/>
            </a:xfrm>
            <a:custGeom>
              <a:avLst/>
              <a:gdLst>
                <a:gd name="connsiteX0" fmla="*/ 542901 w 542901"/>
                <a:gd name="connsiteY0" fmla="*/ 51268 h 102535"/>
                <a:gd name="connsiteX1" fmla="*/ 271451 w 542901"/>
                <a:gd name="connsiteY1" fmla="*/ 102535 h 102535"/>
                <a:gd name="connsiteX2" fmla="*/ 0 w 542901"/>
                <a:gd name="connsiteY2" fmla="*/ 51268 h 102535"/>
                <a:gd name="connsiteX3" fmla="*/ 271451 w 542901"/>
                <a:gd name="connsiteY3" fmla="*/ 0 h 102535"/>
                <a:gd name="connsiteX4" fmla="*/ 542901 w 542901"/>
                <a:gd name="connsiteY4" fmla="*/ 51268 h 10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01" h="102535">
                  <a:moveTo>
                    <a:pt x="542901" y="51268"/>
                  </a:moveTo>
                  <a:cubicBezTo>
                    <a:pt x="542901" y="79582"/>
                    <a:pt x="421368" y="102535"/>
                    <a:pt x="271451" y="102535"/>
                  </a:cubicBezTo>
                  <a:cubicBezTo>
                    <a:pt x="121533" y="102535"/>
                    <a:pt x="0" y="79582"/>
                    <a:pt x="0" y="51268"/>
                  </a:cubicBezTo>
                  <a:cubicBezTo>
                    <a:pt x="0" y="22953"/>
                    <a:pt x="121533" y="0"/>
                    <a:pt x="271451" y="0"/>
                  </a:cubicBezTo>
                  <a:cubicBezTo>
                    <a:pt x="421368" y="0"/>
                    <a:pt x="542901" y="22953"/>
                    <a:pt x="542901" y="51268"/>
                  </a:cubicBezTo>
                  <a:close/>
                </a:path>
              </a:pathLst>
            </a:custGeom>
            <a:solidFill>
              <a:srgbClr val="FFF3E2"/>
            </a:solidFill>
            <a:ln w="6377" cap="flat">
              <a:noFill/>
              <a:prstDash val="solid"/>
              <a:miter/>
            </a:ln>
          </p:spPr>
          <p:txBody>
            <a:bodyPr rtlCol="0" anchor="ctr"/>
            <a:lstStyle/>
            <a:p>
              <a:endParaRPr lang="de-AT"/>
            </a:p>
          </p:txBody>
        </p:sp>
        <p:sp>
          <p:nvSpPr>
            <p:cNvPr id="54" name="Freihandform: Form 53">
              <a:extLst>
                <a:ext uri="{FF2B5EF4-FFF2-40B4-BE49-F238E27FC236}">
                  <a16:creationId xmlns:a16="http://schemas.microsoft.com/office/drawing/2014/main" id="{BE726F1C-3564-4B67-B2EA-7018507505A9}"/>
                </a:ext>
              </a:extLst>
            </p:cNvPr>
            <p:cNvSpPr/>
            <p:nvPr/>
          </p:nvSpPr>
          <p:spPr>
            <a:xfrm>
              <a:off x="10704568" y="4200306"/>
              <a:ext cx="52076" cy="24452"/>
            </a:xfrm>
            <a:custGeom>
              <a:avLst/>
              <a:gdLst>
                <a:gd name="connsiteX0" fmla="*/ 49707 w 52076"/>
                <a:gd name="connsiteY0" fmla="*/ 8930 h 24452"/>
                <a:gd name="connsiteX1" fmla="*/ 15209 w 52076"/>
                <a:gd name="connsiteY1" fmla="*/ 1278 h 24452"/>
                <a:gd name="connsiteX2" fmla="*/ 24073 w 52076"/>
                <a:gd name="connsiteY2" fmla="*/ 22512 h 24452"/>
                <a:gd name="connsiteX3" fmla="*/ 49707 w 52076"/>
                <a:gd name="connsiteY3" fmla="*/ 8930 h 24452"/>
              </a:gdLst>
              <a:ahLst/>
              <a:cxnLst>
                <a:cxn ang="0">
                  <a:pos x="connsiteX0" y="connsiteY0"/>
                </a:cxn>
                <a:cxn ang="0">
                  <a:pos x="connsiteX1" y="connsiteY1"/>
                </a:cxn>
                <a:cxn ang="0">
                  <a:pos x="connsiteX2" y="connsiteY2"/>
                </a:cxn>
                <a:cxn ang="0">
                  <a:pos x="connsiteX3" y="connsiteY3"/>
                </a:cxn>
              </a:cxnLst>
              <a:rect l="l" t="t" r="r" b="b"/>
              <a:pathLst>
                <a:path w="52076" h="24452">
                  <a:moveTo>
                    <a:pt x="49707" y="8930"/>
                  </a:moveTo>
                  <a:cubicBezTo>
                    <a:pt x="37768" y="9106"/>
                    <a:pt x="25954" y="6485"/>
                    <a:pt x="15209" y="1278"/>
                  </a:cubicBezTo>
                  <a:cubicBezTo>
                    <a:pt x="2775" y="-5099"/>
                    <a:pt x="-15461" y="14031"/>
                    <a:pt x="24073" y="22512"/>
                  </a:cubicBezTo>
                  <a:cubicBezTo>
                    <a:pt x="63607" y="30993"/>
                    <a:pt x="49707" y="8930"/>
                    <a:pt x="49707" y="8930"/>
                  </a:cubicBezTo>
                  <a:close/>
                </a:path>
              </a:pathLst>
            </a:custGeom>
            <a:solidFill>
              <a:srgbClr val="F7D5A0"/>
            </a:solidFill>
            <a:ln w="6377" cap="flat">
              <a:noFill/>
              <a:prstDash val="solid"/>
              <a:miter/>
            </a:ln>
          </p:spPr>
          <p:txBody>
            <a:bodyPr rtlCol="0" anchor="ctr"/>
            <a:lstStyle/>
            <a:p>
              <a:endParaRPr lang="de-AT"/>
            </a:p>
          </p:txBody>
        </p:sp>
        <p:sp>
          <p:nvSpPr>
            <p:cNvPr id="55" name="Freihandform: Form 54">
              <a:extLst>
                <a:ext uri="{FF2B5EF4-FFF2-40B4-BE49-F238E27FC236}">
                  <a16:creationId xmlns:a16="http://schemas.microsoft.com/office/drawing/2014/main" id="{27F03312-3E46-4DAD-AD44-6CE09D28BEBE}"/>
                </a:ext>
              </a:extLst>
            </p:cNvPr>
            <p:cNvSpPr/>
            <p:nvPr/>
          </p:nvSpPr>
          <p:spPr>
            <a:xfrm>
              <a:off x="10348852" y="4479028"/>
              <a:ext cx="135184" cy="33030"/>
            </a:xfrm>
            <a:custGeom>
              <a:avLst/>
              <a:gdLst>
                <a:gd name="connsiteX0" fmla="*/ 52416 w 135184"/>
                <a:gd name="connsiteY0" fmla="*/ 383 h 33030"/>
                <a:gd name="connsiteX1" fmla="*/ 0 w 135184"/>
                <a:gd name="connsiteY1" fmla="*/ 14985 h 33030"/>
                <a:gd name="connsiteX2" fmla="*/ 12753 w 135184"/>
                <a:gd name="connsiteY2" fmla="*/ 33031 h 33030"/>
                <a:gd name="connsiteX3" fmla="*/ 66316 w 135184"/>
                <a:gd name="connsiteY3" fmla="*/ 32265 h 33030"/>
                <a:gd name="connsiteX4" fmla="*/ 111463 w 135184"/>
                <a:gd name="connsiteY4" fmla="*/ 30161 h 33030"/>
                <a:gd name="connsiteX5" fmla="*/ 135184 w 135184"/>
                <a:gd name="connsiteY5" fmla="*/ 30161 h 33030"/>
                <a:gd name="connsiteX6" fmla="*/ 87423 w 135184"/>
                <a:gd name="connsiteY6" fmla="*/ 0 h 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84" h="33030">
                  <a:moveTo>
                    <a:pt x="52416" y="383"/>
                  </a:moveTo>
                  <a:cubicBezTo>
                    <a:pt x="52416" y="383"/>
                    <a:pt x="19959" y="13136"/>
                    <a:pt x="0" y="14985"/>
                  </a:cubicBezTo>
                  <a:lnTo>
                    <a:pt x="12753" y="33031"/>
                  </a:lnTo>
                  <a:lnTo>
                    <a:pt x="66316" y="32265"/>
                  </a:lnTo>
                  <a:lnTo>
                    <a:pt x="111463" y="30161"/>
                  </a:lnTo>
                  <a:cubicBezTo>
                    <a:pt x="111463" y="30161"/>
                    <a:pt x="135311" y="32712"/>
                    <a:pt x="135184" y="30161"/>
                  </a:cubicBezTo>
                  <a:cubicBezTo>
                    <a:pt x="135056" y="27611"/>
                    <a:pt x="87423" y="0"/>
                    <a:pt x="87423" y="0"/>
                  </a:cubicBezTo>
                  <a:close/>
                </a:path>
              </a:pathLst>
            </a:custGeom>
            <a:solidFill>
              <a:srgbClr val="F7D5A0"/>
            </a:solidFill>
            <a:ln w="6377" cap="flat">
              <a:noFill/>
              <a:prstDash val="solid"/>
              <a:miter/>
            </a:ln>
          </p:spPr>
          <p:txBody>
            <a:bodyPr rtlCol="0" anchor="ctr"/>
            <a:lstStyle/>
            <a:p>
              <a:endParaRPr lang="de-AT"/>
            </a:p>
          </p:txBody>
        </p:sp>
        <p:sp>
          <p:nvSpPr>
            <p:cNvPr id="56" name="Freihandform: Form 55">
              <a:extLst>
                <a:ext uri="{FF2B5EF4-FFF2-40B4-BE49-F238E27FC236}">
                  <a16:creationId xmlns:a16="http://schemas.microsoft.com/office/drawing/2014/main" id="{6126061B-3B1F-449C-B2CF-D3207D1A3036}"/>
                </a:ext>
              </a:extLst>
            </p:cNvPr>
            <p:cNvSpPr/>
            <p:nvPr/>
          </p:nvSpPr>
          <p:spPr>
            <a:xfrm>
              <a:off x="10348852" y="4479028"/>
              <a:ext cx="135184" cy="33030"/>
            </a:xfrm>
            <a:custGeom>
              <a:avLst/>
              <a:gdLst>
                <a:gd name="connsiteX0" fmla="*/ 52416 w 135184"/>
                <a:gd name="connsiteY0" fmla="*/ 383 h 33030"/>
                <a:gd name="connsiteX1" fmla="*/ 0 w 135184"/>
                <a:gd name="connsiteY1" fmla="*/ 14985 h 33030"/>
                <a:gd name="connsiteX2" fmla="*/ 12753 w 135184"/>
                <a:gd name="connsiteY2" fmla="*/ 33031 h 33030"/>
                <a:gd name="connsiteX3" fmla="*/ 66316 w 135184"/>
                <a:gd name="connsiteY3" fmla="*/ 32265 h 33030"/>
                <a:gd name="connsiteX4" fmla="*/ 111463 w 135184"/>
                <a:gd name="connsiteY4" fmla="*/ 30161 h 33030"/>
                <a:gd name="connsiteX5" fmla="*/ 135184 w 135184"/>
                <a:gd name="connsiteY5" fmla="*/ 30161 h 33030"/>
                <a:gd name="connsiteX6" fmla="*/ 87423 w 135184"/>
                <a:gd name="connsiteY6" fmla="*/ 0 h 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84" h="33030">
                  <a:moveTo>
                    <a:pt x="52416" y="383"/>
                  </a:moveTo>
                  <a:cubicBezTo>
                    <a:pt x="52416" y="383"/>
                    <a:pt x="19959" y="13136"/>
                    <a:pt x="0" y="14985"/>
                  </a:cubicBezTo>
                  <a:lnTo>
                    <a:pt x="12753" y="33031"/>
                  </a:lnTo>
                  <a:lnTo>
                    <a:pt x="66316" y="32265"/>
                  </a:lnTo>
                  <a:lnTo>
                    <a:pt x="111463" y="30161"/>
                  </a:lnTo>
                  <a:cubicBezTo>
                    <a:pt x="111463" y="30161"/>
                    <a:pt x="135311" y="32712"/>
                    <a:pt x="135184" y="30161"/>
                  </a:cubicBezTo>
                  <a:cubicBezTo>
                    <a:pt x="135056" y="27611"/>
                    <a:pt x="87423" y="0"/>
                    <a:pt x="87423" y="0"/>
                  </a:cubicBezTo>
                  <a:close/>
                </a:path>
              </a:pathLst>
            </a:custGeom>
            <a:solidFill>
              <a:srgbClr val="F7D5A0"/>
            </a:solidFill>
            <a:ln w="6377" cap="flat">
              <a:noFill/>
              <a:prstDash val="solid"/>
              <a:miter/>
            </a:ln>
          </p:spPr>
          <p:txBody>
            <a:bodyPr rtlCol="0" anchor="ctr"/>
            <a:lstStyle/>
            <a:p>
              <a:endParaRPr lang="de-AT"/>
            </a:p>
          </p:txBody>
        </p:sp>
        <p:sp>
          <p:nvSpPr>
            <p:cNvPr id="57" name="Freihandform: Form 56">
              <a:extLst>
                <a:ext uri="{FF2B5EF4-FFF2-40B4-BE49-F238E27FC236}">
                  <a16:creationId xmlns:a16="http://schemas.microsoft.com/office/drawing/2014/main" id="{FCA1F24C-DE36-468A-B4E0-1477B822BA92}"/>
                </a:ext>
              </a:extLst>
            </p:cNvPr>
            <p:cNvSpPr/>
            <p:nvPr/>
          </p:nvSpPr>
          <p:spPr>
            <a:xfrm>
              <a:off x="10317014" y="4491635"/>
              <a:ext cx="37896" cy="23773"/>
            </a:xfrm>
            <a:custGeom>
              <a:avLst/>
              <a:gdLst>
                <a:gd name="connsiteX0" fmla="*/ 37896 w 37896"/>
                <a:gd name="connsiteY0" fmla="*/ 8628 h 23773"/>
                <a:gd name="connsiteX1" fmla="*/ 32603 w 37896"/>
                <a:gd name="connsiteY1" fmla="*/ 83 h 23773"/>
                <a:gd name="connsiteX2" fmla="*/ 14622 w 37896"/>
                <a:gd name="connsiteY2" fmla="*/ 12071 h 23773"/>
                <a:gd name="connsiteX3" fmla="*/ 19 w 37896"/>
                <a:gd name="connsiteY3" fmla="*/ 19404 h 23773"/>
                <a:gd name="connsiteX4" fmla="*/ 18002 w 37896"/>
                <a:gd name="connsiteY4" fmla="*/ 22529 h 23773"/>
                <a:gd name="connsiteX5" fmla="*/ 36366 w 37896"/>
                <a:gd name="connsiteY5" fmla="*/ 13601 h 23773"/>
                <a:gd name="connsiteX6" fmla="*/ 37896 w 37896"/>
                <a:gd name="connsiteY6" fmla="*/ 8627 h 2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6" h="23773">
                  <a:moveTo>
                    <a:pt x="37896" y="8628"/>
                  </a:moveTo>
                  <a:cubicBezTo>
                    <a:pt x="37896" y="7671"/>
                    <a:pt x="37896" y="721"/>
                    <a:pt x="32603" y="83"/>
                  </a:cubicBezTo>
                  <a:cubicBezTo>
                    <a:pt x="23485" y="-1001"/>
                    <a:pt x="26992" y="8819"/>
                    <a:pt x="14622" y="12071"/>
                  </a:cubicBezTo>
                  <a:cubicBezTo>
                    <a:pt x="2252" y="15323"/>
                    <a:pt x="848" y="12517"/>
                    <a:pt x="19" y="19404"/>
                  </a:cubicBezTo>
                  <a:cubicBezTo>
                    <a:pt x="-491" y="23676"/>
                    <a:pt x="9266" y="25016"/>
                    <a:pt x="18002" y="22529"/>
                  </a:cubicBezTo>
                  <a:cubicBezTo>
                    <a:pt x="24563" y="20559"/>
                    <a:pt x="30764" y="17544"/>
                    <a:pt x="36366" y="13601"/>
                  </a:cubicBezTo>
                  <a:cubicBezTo>
                    <a:pt x="36772" y="11913"/>
                    <a:pt x="37284" y="10252"/>
                    <a:pt x="37896" y="8627"/>
                  </a:cubicBezTo>
                  <a:close/>
                </a:path>
              </a:pathLst>
            </a:custGeom>
            <a:solidFill>
              <a:srgbClr val="1E3340"/>
            </a:solidFill>
            <a:ln w="6377" cap="flat">
              <a:noFill/>
              <a:prstDash val="solid"/>
              <a:miter/>
            </a:ln>
          </p:spPr>
          <p:txBody>
            <a:bodyPr rtlCol="0" anchor="ctr"/>
            <a:lstStyle/>
            <a:p>
              <a:endParaRPr lang="de-AT"/>
            </a:p>
          </p:txBody>
        </p:sp>
        <p:sp>
          <p:nvSpPr>
            <p:cNvPr id="58" name="Freihandform: Form 57">
              <a:extLst>
                <a:ext uri="{FF2B5EF4-FFF2-40B4-BE49-F238E27FC236}">
                  <a16:creationId xmlns:a16="http://schemas.microsoft.com/office/drawing/2014/main" id="{F2FE045E-C700-4781-8C92-994ED51CFCD6}"/>
                </a:ext>
              </a:extLst>
            </p:cNvPr>
            <p:cNvSpPr/>
            <p:nvPr/>
          </p:nvSpPr>
          <p:spPr>
            <a:xfrm>
              <a:off x="10352104" y="4425720"/>
              <a:ext cx="172700" cy="107757"/>
            </a:xfrm>
            <a:custGeom>
              <a:avLst/>
              <a:gdLst>
                <a:gd name="connsiteX0" fmla="*/ 33477 w 172700"/>
                <a:gd name="connsiteY0" fmla="*/ 0 h 107757"/>
                <a:gd name="connsiteX1" fmla="*/ 29524 w 172700"/>
                <a:gd name="connsiteY1" fmla="*/ 45784 h 107757"/>
                <a:gd name="connsiteX2" fmla="*/ 119497 w 172700"/>
                <a:gd name="connsiteY2" fmla="*/ 82321 h 107757"/>
                <a:gd name="connsiteX3" fmla="*/ 3316 w 172700"/>
                <a:gd name="connsiteY3" fmla="*/ 75945 h 107757"/>
                <a:gd name="connsiteX4" fmla="*/ 0 w 172700"/>
                <a:gd name="connsiteY4" fmla="*/ 89909 h 107757"/>
                <a:gd name="connsiteX5" fmla="*/ 170637 w 172700"/>
                <a:gd name="connsiteY5" fmla="*/ 82640 h 107757"/>
                <a:gd name="connsiteX6" fmla="*/ 73458 w 172700"/>
                <a:gd name="connsiteY6" fmla="*/ 39279 h 107757"/>
                <a:gd name="connsiteX7" fmla="*/ 36347 w 172700"/>
                <a:gd name="connsiteY7" fmla="*/ 12881 h 10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0" h="107757">
                  <a:moveTo>
                    <a:pt x="33477" y="0"/>
                  </a:moveTo>
                  <a:cubicBezTo>
                    <a:pt x="23516" y="13251"/>
                    <a:pt x="21981" y="31022"/>
                    <a:pt x="29524" y="45784"/>
                  </a:cubicBezTo>
                  <a:cubicBezTo>
                    <a:pt x="42277" y="72310"/>
                    <a:pt x="119497" y="82321"/>
                    <a:pt x="119497" y="82321"/>
                  </a:cubicBezTo>
                  <a:cubicBezTo>
                    <a:pt x="119497" y="82321"/>
                    <a:pt x="49355" y="71800"/>
                    <a:pt x="3316" y="75945"/>
                  </a:cubicBezTo>
                  <a:lnTo>
                    <a:pt x="0" y="89909"/>
                  </a:lnTo>
                  <a:cubicBezTo>
                    <a:pt x="0" y="89909"/>
                    <a:pt x="151826" y="134545"/>
                    <a:pt x="170637" y="82640"/>
                  </a:cubicBezTo>
                  <a:cubicBezTo>
                    <a:pt x="189448" y="30735"/>
                    <a:pt x="73458" y="39279"/>
                    <a:pt x="73458" y="39279"/>
                  </a:cubicBezTo>
                  <a:lnTo>
                    <a:pt x="36347" y="12881"/>
                  </a:lnTo>
                  <a:close/>
                </a:path>
              </a:pathLst>
            </a:custGeom>
            <a:solidFill>
              <a:srgbClr val="F7D5A0"/>
            </a:solidFill>
            <a:ln w="6377" cap="flat">
              <a:noFill/>
              <a:prstDash val="solid"/>
              <a:miter/>
            </a:ln>
          </p:spPr>
          <p:txBody>
            <a:bodyPr rtlCol="0" anchor="ctr"/>
            <a:lstStyle/>
            <a:p>
              <a:endParaRPr lang="de-AT"/>
            </a:p>
          </p:txBody>
        </p:sp>
        <p:sp>
          <p:nvSpPr>
            <p:cNvPr id="59" name="Freihandform: Form 58">
              <a:extLst>
                <a:ext uri="{FF2B5EF4-FFF2-40B4-BE49-F238E27FC236}">
                  <a16:creationId xmlns:a16="http://schemas.microsoft.com/office/drawing/2014/main" id="{1B26C960-85FD-42C0-ABD4-A902128FD9CB}"/>
                </a:ext>
              </a:extLst>
            </p:cNvPr>
            <p:cNvSpPr/>
            <p:nvPr/>
          </p:nvSpPr>
          <p:spPr>
            <a:xfrm>
              <a:off x="10375342" y="4423297"/>
              <a:ext cx="124881" cy="82865"/>
            </a:xfrm>
            <a:custGeom>
              <a:avLst/>
              <a:gdLst>
                <a:gd name="connsiteX0" fmla="*/ 12089 w 124881"/>
                <a:gd name="connsiteY0" fmla="*/ 0 h 82865"/>
                <a:gd name="connsiteX1" fmla="*/ 1249 w 124881"/>
                <a:gd name="connsiteY1" fmla="*/ 41703 h 82865"/>
                <a:gd name="connsiteX2" fmla="*/ 100851 w 124881"/>
                <a:gd name="connsiteY2" fmla="*/ 81493 h 82865"/>
                <a:gd name="connsiteX3" fmla="*/ 123487 w 124881"/>
                <a:gd name="connsiteY3" fmla="*/ 47187 h 82865"/>
                <a:gd name="connsiteX4" fmla="*/ 50284 w 124881"/>
                <a:gd name="connsiteY4" fmla="*/ 18875 h 82865"/>
                <a:gd name="connsiteX5" fmla="*/ 12089 w 124881"/>
                <a:gd name="connsiteY5" fmla="*/ 0 h 8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81" h="82865">
                  <a:moveTo>
                    <a:pt x="12089" y="0"/>
                  </a:moveTo>
                  <a:cubicBezTo>
                    <a:pt x="12089" y="0"/>
                    <a:pt x="-4618" y="12753"/>
                    <a:pt x="1249" y="41703"/>
                  </a:cubicBezTo>
                  <a:cubicBezTo>
                    <a:pt x="11004" y="89655"/>
                    <a:pt x="80892" y="83469"/>
                    <a:pt x="100851" y="81493"/>
                  </a:cubicBezTo>
                  <a:cubicBezTo>
                    <a:pt x="100851" y="81493"/>
                    <a:pt x="131713" y="69696"/>
                    <a:pt x="123487" y="47187"/>
                  </a:cubicBezTo>
                  <a:cubicBezTo>
                    <a:pt x="123487" y="47187"/>
                    <a:pt x="80127" y="24422"/>
                    <a:pt x="50284" y="18875"/>
                  </a:cubicBezTo>
                  <a:cubicBezTo>
                    <a:pt x="32940" y="15750"/>
                    <a:pt x="12089" y="0"/>
                    <a:pt x="12089" y="0"/>
                  </a:cubicBezTo>
                  <a:close/>
                </a:path>
              </a:pathLst>
            </a:custGeom>
            <a:solidFill>
              <a:srgbClr val="28495C"/>
            </a:solidFill>
            <a:ln w="6377" cap="flat">
              <a:noFill/>
              <a:prstDash val="solid"/>
              <a:miter/>
            </a:ln>
          </p:spPr>
          <p:txBody>
            <a:bodyPr rtlCol="0" anchor="ctr"/>
            <a:lstStyle/>
            <a:p>
              <a:endParaRPr lang="de-AT"/>
            </a:p>
          </p:txBody>
        </p:sp>
        <p:sp>
          <p:nvSpPr>
            <p:cNvPr id="60" name="Freihandform: Form 59">
              <a:extLst>
                <a:ext uri="{FF2B5EF4-FFF2-40B4-BE49-F238E27FC236}">
                  <a16:creationId xmlns:a16="http://schemas.microsoft.com/office/drawing/2014/main" id="{9A6A15AA-30BB-4994-A01A-E150C169674E}"/>
                </a:ext>
              </a:extLst>
            </p:cNvPr>
            <p:cNvSpPr/>
            <p:nvPr/>
          </p:nvSpPr>
          <p:spPr>
            <a:xfrm>
              <a:off x="10316501" y="4497692"/>
              <a:ext cx="44625" cy="24858"/>
            </a:xfrm>
            <a:custGeom>
              <a:avLst/>
              <a:gdLst>
                <a:gd name="connsiteX0" fmla="*/ 26294 w 44625"/>
                <a:gd name="connsiteY0" fmla="*/ 10159 h 24858"/>
                <a:gd name="connsiteX1" fmla="*/ 42936 w 44625"/>
                <a:gd name="connsiteY1" fmla="*/ 1870 h 24858"/>
                <a:gd name="connsiteX2" fmla="*/ 29801 w 44625"/>
                <a:gd name="connsiteY2" fmla="*/ 22721 h 24858"/>
                <a:gd name="connsiteX3" fmla="*/ 341 w 44625"/>
                <a:gd name="connsiteY3" fmla="*/ 15834 h 24858"/>
                <a:gd name="connsiteX4" fmla="*/ 26294 w 44625"/>
                <a:gd name="connsiteY4" fmla="*/ 10159 h 2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5" h="24858">
                  <a:moveTo>
                    <a:pt x="26294" y="10159"/>
                  </a:moveTo>
                  <a:cubicBezTo>
                    <a:pt x="31969" y="7481"/>
                    <a:pt x="35285" y="-4571"/>
                    <a:pt x="42936" y="1870"/>
                  </a:cubicBezTo>
                  <a:cubicBezTo>
                    <a:pt x="47273" y="5568"/>
                    <a:pt x="43383" y="17619"/>
                    <a:pt x="29801" y="22721"/>
                  </a:cubicBezTo>
                  <a:cubicBezTo>
                    <a:pt x="16219" y="27822"/>
                    <a:pt x="-2784" y="23103"/>
                    <a:pt x="341" y="15834"/>
                  </a:cubicBezTo>
                  <a:cubicBezTo>
                    <a:pt x="5187" y="4994"/>
                    <a:pt x="14370" y="15898"/>
                    <a:pt x="26294" y="10159"/>
                  </a:cubicBezTo>
                  <a:close/>
                </a:path>
              </a:pathLst>
            </a:custGeom>
            <a:solidFill>
              <a:srgbClr val="28495C"/>
            </a:solidFill>
            <a:ln w="6377" cap="flat">
              <a:noFill/>
              <a:prstDash val="solid"/>
              <a:miter/>
            </a:ln>
          </p:spPr>
          <p:txBody>
            <a:bodyPr rtlCol="0" anchor="ctr"/>
            <a:lstStyle/>
            <a:p>
              <a:endParaRPr lang="de-AT"/>
            </a:p>
          </p:txBody>
        </p:sp>
        <p:sp>
          <p:nvSpPr>
            <p:cNvPr id="61" name="Freihandform: Form 60">
              <a:extLst>
                <a:ext uri="{FF2B5EF4-FFF2-40B4-BE49-F238E27FC236}">
                  <a16:creationId xmlns:a16="http://schemas.microsoft.com/office/drawing/2014/main" id="{08034FFA-2767-415B-9A2C-A312C842B3EE}"/>
                </a:ext>
              </a:extLst>
            </p:cNvPr>
            <p:cNvSpPr/>
            <p:nvPr/>
          </p:nvSpPr>
          <p:spPr>
            <a:xfrm>
              <a:off x="10449008" y="4355323"/>
              <a:ext cx="136204" cy="48589"/>
            </a:xfrm>
            <a:custGeom>
              <a:avLst/>
              <a:gdLst>
                <a:gd name="connsiteX0" fmla="*/ 403 w 136204"/>
                <a:gd name="connsiteY0" fmla="*/ 0 h 48589"/>
                <a:gd name="connsiteX1" fmla="*/ 100706 w 136204"/>
                <a:gd name="connsiteY1" fmla="*/ 21808 h 48589"/>
                <a:gd name="connsiteX2" fmla="*/ 136160 w 136204"/>
                <a:gd name="connsiteY2" fmla="*/ 37430 h 48589"/>
                <a:gd name="connsiteX3" fmla="*/ 124555 w 136204"/>
                <a:gd name="connsiteY3" fmla="*/ 48589 h 48589"/>
                <a:gd name="connsiteX4" fmla="*/ 10925 w 136204"/>
                <a:gd name="connsiteY4" fmla="*/ 37175 h 48589"/>
                <a:gd name="connsiteX5" fmla="*/ 403 w 136204"/>
                <a:gd name="connsiteY5" fmla="*/ 0 h 4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04" h="48589">
                  <a:moveTo>
                    <a:pt x="403" y="0"/>
                  </a:moveTo>
                  <a:cubicBezTo>
                    <a:pt x="403" y="0"/>
                    <a:pt x="62702" y="13454"/>
                    <a:pt x="100706" y="21808"/>
                  </a:cubicBezTo>
                  <a:cubicBezTo>
                    <a:pt x="138711" y="30161"/>
                    <a:pt x="136160" y="37430"/>
                    <a:pt x="136160" y="37430"/>
                  </a:cubicBezTo>
                  <a:cubicBezTo>
                    <a:pt x="136160" y="37430"/>
                    <a:pt x="137563" y="48015"/>
                    <a:pt x="124555" y="48589"/>
                  </a:cubicBezTo>
                  <a:cubicBezTo>
                    <a:pt x="124555" y="48589"/>
                    <a:pt x="55051" y="28822"/>
                    <a:pt x="10925" y="37175"/>
                  </a:cubicBezTo>
                  <a:cubicBezTo>
                    <a:pt x="10925" y="37175"/>
                    <a:pt x="-2466" y="6886"/>
                    <a:pt x="403" y="0"/>
                  </a:cubicBezTo>
                  <a:close/>
                </a:path>
              </a:pathLst>
            </a:custGeom>
            <a:solidFill>
              <a:srgbClr val="93D8FF"/>
            </a:solidFill>
            <a:ln w="6377" cap="flat">
              <a:noFill/>
              <a:prstDash val="solid"/>
              <a:miter/>
            </a:ln>
          </p:spPr>
          <p:txBody>
            <a:bodyPr rtlCol="0" anchor="ctr"/>
            <a:lstStyle/>
            <a:p>
              <a:endParaRPr lang="de-AT"/>
            </a:p>
          </p:txBody>
        </p:sp>
        <p:sp>
          <p:nvSpPr>
            <p:cNvPr id="62" name="Freihandform: Form 61">
              <a:extLst>
                <a:ext uri="{FF2B5EF4-FFF2-40B4-BE49-F238E27FC236}">
                  <a16:creationId xmlns:a16="http://schemas.microsoft.com/office/drawing/2014/main" id="{215247A3-66EE-4F0F-90F0-B9A9062E44D6}"/>
                </a:ext>
              </a:extLst>
            </p:cNvPr>
            <p:cNvSpPr/>
            <p:nvPr/>
          </p:nvSpPr>
          <p:spPr>
            <a:xfrm>
              <a:off x="10426610" y="4313684"/>
              <a:ext cx="41514" cy="98968"/>
            </a:xfrm>
            <a:custGeom>
              <a:avLst/>
              <a:gdLst>
                <a:gd name="connsiteX0" fmla="*/ 34342 w 41514"/>
                <a:gd name="connsiteY0" fmla="*/ 18875 h 98968"/>
                <a:gd name="connsiteX1" fmla="*/ 32812 w 41514"/>
                <a:gd name="connsiteY1" fmla="*/ 61024 h 98968"/>
                <a:gd name="connsiteX2" fmla="*/ 30134 w 41514"/>
                <a:gd name="connsiteY2" fmla="*/ 97817 h 98968"/>
                <a:gd name="connsiteX3" fmla="*/ 36 w 41514"/>
                <a:gd name="connsiteY3" fmla="*/ 73331 h 98968"/>
                <a:gd name="connsiteX4" fmla="*/ 3416 w 41514"/>
                <a:gd name="connsiteY4" fmla="*/ 35581 h 98968"/>
                <a:gd name="connsiteX5" fmla="*/ 23311 w 41514"/>
                <a:gd name="connsiteY5" fmla="*/ 0 h 9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14" h="98968">
                  <a:moveTo>
                    <a:pt x="34342" y="18875"/>
                  </a:moveTo>
                  <a:cubicBezTo>
                    <a:pt x="32620" y="18875"/>
                    <a:pt x="24458" y="44381"/>
                    <a:pt x="32812" y="61024"/>
                  </a:cubicBezTo>
                  <a:cubicBezTo>
                    <a:pt x="41165" y="77667"/>
                    <a:pt x="48370" y="90356"/>
                    <a:pt x="30134" y="97817"/>
                  </a:cubicBezTo>
                  <a:cubicBezTo>
                    <a:pt x="11897" y="105277"/>
                    <a:pt x="482" y="74096"/>
                    <a:pt x="36" y="73331"/>
                  </a:cubicBezTo>
                  <a:cubicBezTo>
                    <a:pt x="-411" y="72565"/>
                    <a:pt x="3416" y="35581"/>
                    <a:pt x="3416" y="35581"/>
                  </a:cubicBezTo>
                  <a:lnTo>
                    <a:pt x="23311" y="0"/>
                  </a:lnTo>
                  <a:close/>
                </a:path>
              </a:pathLst>
            </a:custGeom>
            <a:solidFill>
              <a:srgbClr val="F7D5A0"/>
            </a:solidFill>
            <a:ln w="6377" cap="flat">
              <a:noFill/>
              <a:prstDash val="solid"/>
              <a:miter/>
            </a:ln>
          </p:spPr>
          <p:txBody>
            <a:bodyPr rtlCol="0" anchor="ctr"/>
            <a:lstStyle/>
            <a:p>
              <a:endParaRPr lang="de-AT"/>
            </a:p>
          </p:txBody>
        </p:sp>
        <p:sp>
          <p:nvSpPr>
            <p:cNvPr id="63" name="Freihandform: Form 62">
              <a:extLst>
                <a:ext uri="{FF2B5EF4-FFF2-40B4-BE49-F238E27FC236}">
                  <a16:creationId xmlns:a16="http://schemas.microsoft.com/office/drawing/2014/main" id="{A90C8441-2C03-44AE-97AA-9C8DEFE6080D}"/>
                </a:ext>
              </a:extLst>
            </p:cNvPr>
            <p:cNvSpPr/>
            <p:nvPr/>
          </p:nvSpPr>
          <p:spPr>
            <a:xfrm>
              <a:off x="10381666" y="4344788"/>
              <a:ext cx="88899" cy="98544"/>
            </a:xfrm>
            <a:custGeom>
              <a:avLst/>
              <a:gdLst>
                <a:gd name="connsiteX0" fmla="*/ 53844 w 88899"/>
                <a:gd name="connsiteY0" fmla="*/ 72579 h 98544"/>
                <a:gd name="connsiteX1" fmla="*/ 46256 w 88899"/>
                <a:gd name="connsiteY1" fmla="*/ 98086 h 98544"/>
                <a:gd name="connsiteX2" fmla="*/ 26 w 88899"/>
                <a:gd name="connsiteY2" fmla="*/ 84822 h 98544"/>
                <a:gd name="connsiteX3" fmla="*/ 55693 w 88899"/>
                <a:gd name="connsiteY3" fmla="*/ 1927 h 98544"/>
                <a:gd name="connsiteX4" fmla="*/ 70487 w 88899"/>
                <a:gd name="connsiteY4" fmla="*/ 35468 h 98544"/>
                <a:gd name="connsiteX5" fmla="*/ 74058 w 88899"/>
                <a:gd name="connsiteY5" fmla="*/ 14106 h 98544"/>
                <a:gd name="connsiteX6" fmla="*/ 88469 w 88899"/>
                <a:gd name="connsiteY6" fmla="*/ 48923 h 98544"/>
                <a:gd name="connsiteX7" fmla="*/ 67873 w 88899"/>
                <a:gd name="connsiteY7" fmla="*/ 71623 h 98544"/>
                <a:gd name="connsiteX8" fmla="*/ 53844 w 88899"/>
                <a:gd name="connsiteY8" fmla="*/ 72579 h 9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899" h="98544">
                  <a:moveTo>
                    <a:pt x="53844" y="72579"/>
                  </a:moveTo>
                  <a:cubicBezTo>
                    <a:pt x="53844" y="73345"/>
                    <a:pt x="44917" y="86863"/>
                    <a:pt x="46256" y="98086"/>
                  </a:cubicBezTo>
                  <a:cubicBezTo>
                    <a:pt x="46256" y="98086"/>
                    <a:pt x="12524" y="102358"/>
                    <a:pt x="26" y="84822"/>
                  </a:cubicBezTo>
                  <a:cubicBezTo>
                    <a:pt x="26" y="84822"/>
                    <a:pt x="-2971" y="-14971"/>
                    <a:pt x="55693" y="1927"/>
                  </a:cubicBezTo>
                  <a:cubicBezTo>
                    <a:pt x="55693" y="1927"/>
                    <a:pt x="62580" y="38082"/>
                    <a:pt x="70487" y="35468"/>
                  </a:cubicBezTo>
                  <a:cubicBezTo>
                    <a:pt x="75907" y="33619"/>
                    <a:pt x="74058" y="14106"/>
                    <a:pt x="74058" y="14106"/>
                  </a:cubicBezTo>
                  <a:cubicBezTo>
                    <a:pt x="79777" y="25311"/>
                    <a:pt x="84596" y="36953"/>
                    <a:pt x="88469" y="48923"/>
                  </a:cubicBezTo>
                  <a:cubicBezTo>
                    <a:pt x="90764" y="59380"/>
                    <a:pt x="83878" y="69200"/>
                    <a:pt x="67873" y="71623"/>
                  </a:cubicBezTo>
                  <a:cubicBezTo>
                    <a:pt x="51867" y="74046"/>
                    <a:pt x="53844" y="72579"/>
                    <a:pt x="53844" y="72579"/>
                  </a:cubicBezTo>
                  <a:close/>
                </a:path>
              </a:pathLst>
            </a:custGeom>
            <a:solidFill>
              <a:srgbClr val="78CEFF"/>
            </a:solidFill>
            <a:ln w="6377" cap="flat">
              <a:noFill/>
              <a:prstDash val="solid"/>
              <a:miter/>
            </a:ln>
          </p:spPr>
          <p:txBody>
            <a:bodyPr rtlCol="0" anchor="ctr"/>
            <a:lstStyle/>
            <a:p>
              <a:endParaRPr lang="de-AT"/>
            </a:p>
          </p:txBody>
        </p:sp>
        <p:sp>
          <p:nvSpPr>
            <p:cNvPr id="64" name="Freihandform: Form 63">
              <a:extLst>
                <a:ext uri="{FF2B5EF4-FFF2-40B4-BE49-F238E27FC236}">
                  <a16:creationId xmlns:a16="http://schemas.microsoft.com/office/drawing/2014/main" id="{1F78E191-5272-491D-BAD2-94A13FE566B4}"/>
                </a:ext>
              </a:extLst>
            </p:cNvPr>
            <p:cNvSpPr/>
            <p:nvPr/>
          </p:nvSpPr>
          <p:spPr>
            <a:xfrm>
              <a:off x="10442396" y="4315852"/>
              <a:ext cx="18556" cy="27801"/>
            </a:xfrm>
            <a:custGeom>
              <a:avLst/>
              <a:gdLst>
                <a:gd name="connsiteX0" fmla="*/ 6313 w 18556"/>
                <a:gd name="connsiteY0" fmla="*/ 0 h 27801"/>
                <a:gd name="connsiteX1" fmla="*/ 9884 w 18556"/>
                <a:gd name="connsiteY1" fmla="*/ 1849 h 27801"/>
                <a:gd name="connsiteX2" fmla="*/ 18556 w 18556"/>
                <a:gd name="connsiteY2" fmla="*/ 16707 h 27801"/>
                <a:gd name="connsiteX3" fmla="*/ 14666 w 18556"/>
                <a:gd name="connsiteY3" fmla="*/ 27802 h 27801"/>
                <a:gd name="connsiteX4" fmla="*/ 0 w 18556"/>
                <a:gd name="connsiteY4" fmla="*/ 11286 h 27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6" h="27801">
                  <a:moveTo>
                    <a:pt x="6313" y="0"/>
                  </a:moveTo>
                  <a:cubicBezTo>
                    <a:pt x="7549" y="524"/>
                    <a:pt x="8742" y="1142"/>
                    <a:pt x="9884" y="1849"/>
                  </a:cubicBezTo>
                  <a:lnTo>
                    <a:pt x="18556" y="16707"/>
                  </a:lnTo>
                  <a:cubicBezTo>
                    <a:pt x="16434" y="20062"/>
                    <a:pt x="15104" y="23856"/>
                    <a:pt x="14666" y="27802"/>
                  </a:cubicBezTo>
                  <a:cubicBezTo>
                    <a:pt x="7578" y="24733"/>
                    <a:pt x="2209" y="18688"/>
                    <a:pt x="0" y="11286"/>
                  </a:cubicBezTo>
                  <a:close/>
                </a:path>
              </a:pathLst>
            </a:custGeom>
            <a:solidFill>
              <a:srgbClr val="F7D5A0"/>
            </a:solidFill>
            <a:ln w="6377" cap="flat">
              <a:noFill/>
              <a:prstDash val="solid"/>
              <a:miter/>
            </a:ln>
          </p:spPr>
          <p:txBody>
            <a:bodyPr rtlCol="0" anchor="ctr"/>
            <a:lstStyle/>
            <a:p>
              <a:endParaRPr lang="de-AT"/>
            </a:p>
          </p:txBody>
        </p:sp>
        <p:sp>
          <p:nvSpPr>
            <p:cNvPr id="65" name="Freihandform: Form 64">
              <a:extLst>
                <a:ext uri="{FF2B5EF4-FFF2-40B4-BE49-F238E27FC236}">
                  <a16:creationId xmlns:a16="http://schemas.microsoft.com/office/drawing/2014/main" id="{87CEC62B-1325-4BE0-AC4A-9FC2427E6971}"/>
                </a:ext>
              </a:extLst>
            </p:cNvPr>
            <p:cNvSpPr/>
            <p:nvPr/>
          </p:nvSpPr>
          <p:spPr>
            <a:xfrm>
              <a:off x="10435660" y="4279295"/>
              <a:ext cx="60724" cy="64029"/>
            </a:xfrm>
            <a:custGeom>
              <a:avLst/>
              <a:gdLst>
                <a:gd name="connsiteX0" fmla="*/ 51946 w 60724"/>
                <a:gd name="connsiteY0" fmla="*/ 5121 h 64029"/>
                <a:gd name="connsiteX1" fmla="*/ 55899 w 60724"/>
                <a:gd name="connsiteY1" fmla="*/ 51861 h 64029"/>
                <a:gd name="connsiteX2" fmla="*/ 48503 w 60724"/>
                <a:gd name="connsiteY2" fmla="*/ 49438 h 64029"/>
                <a:gd name="connsiteX3" fmla="*/ 10244 w 60724"/>
                <a:gd name="connsiteY3" fmla="*/ 45803 h 64029"/>
                <a:gd name="connsiteX4" fmla="*/ 14898 w 60724"/>
                <a:gd name="connsiteY4" fmla="*/ 6396 h 64029"/>
                <a:gd name="connsiteX5" fmla="*/ 26440 w 60724"/>
                <a:gd name="connsiteY5" fmla="*/ 19 h 64029"/>
                <a:gd name="connsiteX6" fmla="*/ 51946 w 60724"/>
                <a:gd name="connsiteY6" fmla="*/ 5121 h 6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4" h="64029">
                  <a:moveTo>
                    <a:pt x="51946" y="5121"/>
                  </a:moveTo>
                  <a:cubicBezTo>
                    <a:pt x="51946" y="5121"/>
                    <a:pt x="68716" y="28012"/>
                    <a:pt x="55899" y="51861"/>
                  </a:cubicBezTo>
                  <a:lnTo>
                    <a:pt x="48503" y="49438"/>
                  </a:lnTo>
                  <a:cubicBezTo>
                    <a:pt x="48503" y="49438"/>
                    <a:pt x="35750" y="84572"/>
                    <a:pt x="10244" y="45803"/>
                  </a:cubicBezTo>
                  <a:cubicBezTo>
                    <a:pt x="-15263" y="7034"/>
                    <a:pt x="14898" y="6396"/>
                    <a:pt x="14898" y="6396"/>
                  </a:cubicBezTo>
                  <a:cubicBezTo>
                    <a:pt x="18546" y="3927"/>
                    <a:pt x="22409" y="1793"/>
                    <a:pt x="26440" y="19"/>
                  </a:cubicBezTo>
                  <a:cubicBezTo>
                    <a:pt x="28863" y="-363"/>
                    <a:pt x="51946" y="5121"/>
                    <a:pt x="51946" y="5121"/>
                  </a:cubicBezTo>
                  <a:close/>
                </a:path>
              </a:pathLst>
            </a:custGeom>
            <a:solidFill>
              <a:srgbClr val="F7D5A0"/>
            </a:solidFill>
            <a:ln w="6377" cap="flat">
              <a:noFill/>
              <a:prstDash val="solid"/>
              <a:miter/>
            </a:ln>
          </p:spPr>
          <p:txBody>
            <a:bodyPr rtlCol="0" anchor="ctr"/>
            <a:lstStyle/>
            <a:p>
              <a:endParaRPr lang="de-AT"/>
            </a:p>
          </p:txBody>
        </p:sp>
        <p:sp>
          <p:nvSpPr>
            <p:cNvPr id="66" name="Freihandform: Form 65">
              <a:extLst>
                <a:ext uri="{FF2B5EF4-FFF2-40B4-BE49-F238E27FC236}">
                  <a16:creationId xmlns:a16="http://schemas.microsoft.com/office/drawing/2014/main" id="{86595AC4-1C9A-4777-A5FF-C5AF2CD796CE}"/>
                </a:ext>
              </a:extLst>
            </p:cNvPr>
            <p:cNvSpPr/>
            <p:nvPr/>
          </p:nvSpPr>
          <p:spPr>
            <a:xfrm>
              <a:off x="10358661" y="4256693"/>
              <a:ext cx="155645" cy="123625"/>
            </a:xfrm>
            <a:custGeom>
              <a:avLst/>
              <a:gdLst>
                <a:gd name="connsiteX0" fmla="*/ 143994 w 155645"/>
                <a:gd name="connsiteY0" fmla="*/ 12036 h 123625"/>
                <a:gd name="connsiteX1" fmla="*/ 133154 w 155645"/>
                <a:gd name="connsiteY1" fmla="*/ 47107 h 123625"/>
                <a:gd name="connsiteX2" fmla="*/ 96872 w 155645"/>
                <a:gd name="connsiteY2" fmla="*/ 39711 h 123625"/>
                <a:gd name="connsiteX3" fmla="*/ 71366 w 155645"/>
                <a:gd name="connsiteY3" fmla="*/ 92572 h 123625"/>
                <a:gd name="connsiteX4" fmla="*/ 30683 w 155645"/>
                <a:gd name="connsiteY4" fmla="*/ 123626 h 123625"/>
                <a:gd name="connsiteX5" fmla="*/ 1350 w 155645"/>
                <a:gd name="connsiteY5" fmla="*/ 67640 h 123625"/>
                <a:gd name="connsiteX6" fmla="*/ 63140 w 155645"/>
                <a:gd name="connsiteY6" fmla="*/ 43600 h 123625"/>
                <a:gd name="connsiteX7" fmla="*/ 84692 w 155645"/>
                <a:gd name="connsiteY7" fmla="*/ 4001 h 123625"/>
                <a:gd name="connsiteX8" fmla="*/ 143994 w 155645"/>
                <a:gd name="connsiteY8" fmla="*/ 12036 h 12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645" h="123625">
                  <a:moveTo>
                    <a:pt x="143994" y="12036"/>
                  </a:moveTo>
                  <a:cubicBezTo>
                    <a:pt x="154261" y="12036"/>
                    <a:pt x="168353" y="39455"/>
                    <a:pt x="133154" y="47107"/>
                  </a:cubicBezTo>
                  <a:cubicBezTo>
                    <a:pt x="97955" y="54759"/>
                    <a:pt x="96872" y="39711"/>
                    <a:pt x="96872" y="39711"/>
                  </a:cubicBezTo>
                  <a:cubicBezTo>
                    <a:pt x="96872" y="39711"/>
                    <a:pt x="98593" y="92253"/>
                    <a:pt x="71366" y="92572"/>
                  </a:cubicBezTo>
                  <a:cubicBezTo>
                    <a:pt x="44137" y="92891"/>
                    <a:pt x="30683" y="123626"/>
                    <a:pt x="30683" y="123626"/>
                  </a:cubicBezTo>
                  <a:cubicBezTo>
                    <a:pt x="30683" y="123626"/>
                    <a:pt x="-7576" y="100670"/>
                    <a:pt x="1350" y="67640"/>
                  </a:cubicBezTo>
                  <a:cubicBezTo>
                    <a:pt x="10277" y="34609"/>
                    <a:pt x="44328" y="60817"/>
                    <a:pt x="63140" y="43600"/>
                  </a:cubicBezTo>
                  <a:cubicBezTo>
                    <a:pt x="81950" y="26383"/>
                    <a:pt x="63713" y="16244"/>
                    <a:pt x="84692" y="4001"/>
                  </a:cubicBezTo>
                  <a:cubicBezTo>
                    <a:pt x="105671" y="-8241"/>
                    <a:pt x="93109" y="11462"/>
                    <a:pt x="143994" y="12036"/>
                  </a:cubicBezTo>
                  <a:close/>
                </a:path>
              </a:pathLst>
            </a:custGeom>
            <a:solidFill>
              <a:srgbClr val="28495C"/>
            </a:solidFill>
            <a:ln w="6377" cap="flat">
              <a:noFill/>
              <a:prstDash val="solid"/>
              <a:miter/>
            </a:ln>
          </p:spPr>
          <p:txBody>
            <a:bodyPr rtlCol="0" anchor="ctr"/>
            <a:lstStyle/>
            <a:p>
              <a:endParaRPr lang="de-AT"/>
            </a:p>
          </p:txBody>
        </p:sp>
        <p:sp>
          <p:nvSpPr>
            <p:cNvPr id="67" name="Freihandform: Form 66">
              <a:extLst>
                <a:ext uri="{FF2B5EF4-FFF2-40B4-BE49-F238E27FC236}">
                  <a16:creationId xmlns:a16="http://schemas.microsoft.com/office/drawing/2014/main" id="{444C500B-7C9E-4CF8-8D60-9D5F469D6675}"/>
                </a:ext>
              </a:extLst>
            </p:cNvPr>
            <p:cNvSpPr/>
            <p:nvPr/>
          </p:nvSpPr>
          <p:spPr>
            <a:xfrm>
              <a:off x="10450300" y="4294846"/>
              <a:ext cx="11526" cy="18104"/>
            </a:xfrm>
            <a:custGeom>
              <a:avLst/>
              <a:gdLst>
                <a:gd name="connsiteX0" fmla="*/ 10780 w 11526"/>
                <a:gd name="connsiteY0" fmla="*/ 9592 h 18104"/>
                <a:gd name="connsiteX1" fmla="*/ 5105 w 11526"/>
                <a:gd name="connsiteY1" fmla="*/ 218 h 18104"/>
                <a:gd name="connsiteX2" fmla="*/ 6316 w 11526"/>
                <a:gd name="connsiteY2" fmla="*/ 18073 h 18104"/>
                <a:gd name="connsiteX3" fmla="*/ 10780 w 11526"/>
                <a:gd name="connsiteY3" fmla="*/ 9592 h 18104"/>
              </a:gdLst>
              <a:ahLst/>
              <a:cxnLst>
                <a:cxn ang="0">
                  <a:pos x="connsiteX0" y="connsiteY0"/>
                </a:cxn>
                <a:cxn ang="0">
                  <a:pos x="connsiteX1" y="connsiteY1"/>
                </a:cxn>
                <a:cxn ang="0">
                  <a:pos x="connsiteX2" y="connsiteY2"/>
                </a:cxn>
                <a:cxn ang="0">
                  <a:pos x="connsiteX3" y="connsiteY3"/>
                </a:cxn>
              </a:cxnLst>
              <a:rect l="l" t="t" r="r" b="b"/>
              <a:pathLst>
                <a:path w="11526" h="18104">
                  <a:moveTo>
                    <a:pt x="10780" y="9592"/>
                  </a:moveTo>
                  <a:cubicBezTo>
                    <a:pt x="10780" y="9592"/>
                    <a:pt x="12375" y="-1695"/>
                    <a:pt x="5105" y="218"/>
                  </a:cubicBezTo>
                  <a:cubicBezTo>
                    <a:pt x="-2164" y="2131"/>
                    <a:pt x="-1591" y="17435"/>
                    <a:pt x="6316" y="18073"/>
                  </a:cubicBezTo>
                  <a:cubicBezTo>
                    <a:pt x="14223" y="18710"/>
                    <a:pt x="10780" y="9592"/>
                    <a:pt x="10780" y="9592"/>
                  </a:cubicBezTo>
                  <a:close/>
                </a:path>
              </a:pathLst>
            </a:custGeom>
            <a:solidFill>
              <a:srgbClr val="F7D5A0"/>
            </a:solidFill>
            <a:ln w="6377" cap="flat">
              <a:noFill/>
              <a:prstDash val="solid"/>
              <a:miter/>
            </a:ln>
          </p:spPr>
          <p:txBody>
            <a:bodyPr rtlCol="0" anchor="ctr"/>
            <a:lstStyle/>
            <a:p>
              <a:endParaRPr lang="de-AT"/>
            </a:p>
          </p:txBody>
        </p:sp>
        <p:sp>
          <p:nvSpPr>
            <p:cNvPr id="68" name="Freihandform: Form 67">
              <a:extLst>
                <a:ext uri="{FF2B5EF4-FFF2-40B4-BE49-F238E27FC236}">
                  <a16:creationId xmlns:a16="http://schemas.microsoft.com/office/drawing/2014/main" id="{8E36B583-C75D-422A-A97E-81869CF706EE}"/>
                </a:ext>
              </a:extLst>
            </p:cNvPr>
            <p:cNvSpPr/>
            <p:nvPr/>
          </p:nvSpPr>
          <p:spPr>
            <a:xfrm>
              <a:off x="10369194" y="3755661"/>
              <a:ext cx="480770" cy="617273"/>
            </a:xfrm>
            <a:custGeom>
              <a:avLst/>
              <a:gdLst>
                <a:gd name="connsiteX0" fmla="*/ 170446 w 480770"/>
                <a:gd name="connsiteY0" fmla="*/ 592457 h 617273"/>
                <a:gd name="connsiteX1" fmla="*/ 325843 w 480770"/>
                <a:gd name="connsiteY1" fmla="*/ 598834 h 617273"/>
                <a:gd name="connsiteX2" fmla="*/ 373986 w 480770"/>
                <a:gd name="connsiteY2" fmla="*/ 452173 h 617273"/>
                <a:gd name="connsiteX3" fmla="*/ 480730 w 480770"/>
                <a:gd name="connsiteY3" fmla="*/ 215347 h 617273"/>
                <a:gd name="connsiteX4" fmla="*/ 235168 w 480770"/>
                <a:gd name="connsiteY4" fmla="*/ 10 h 617273"/>
                <a:gd name="connsiteX5" fmla="*/ 0 w 480770"/>
                <a:gd name="connsiteY5" fmla="*/ 242639 h 617273"/>
                <a:gd name="connsiteX6" fmla="*/ 138371 w 480770"/>
                <a:gd name="connsiteY6" fmla="*/ 456955 h 617273"/>
                <a:gd name="connsiteX7" fmla="*/ 170446 w 480770"/>
                <a:gd name="connsiteY7" fmla="*/ 592457 h 61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770" h="617273">
                  <a:moveTo>
                    <a:pt x="170446" y="592457"/>
                  </a:moveTo>
                  <a:cubicBezTo>
                    <a:pt x="191425" y="621470"/>
                    <a:pt x="295426" y="626890"/>
                    <a:pt x="325843" y="598834"/>
                  </a:cubicBezTo>
                  <a:cubicBezTo>
                    <a:pt x="356259" y="570777"/>
                    <a:pt x="323292" y="535451"/>
                    <a:pt x="373986" y="452173"/>
                  </a:cubicBezTo>
                  <a:cubicBezTo>
                    <a:pt x="424679" y="368895"/>
                    <a:pt x="477796" y="383624"/>
                    <a:pt x="480730" y="215347"/>
                  </a:cubicBezTo>
                  <a:cubicBezTo>
                    <a:pt x="483471" y="57527"/>
                    <a:pt x="346822" y="-883"/>
                    <a:pt x="235168" y="10"/>
                  </a:cubicBezTo>
                  <a:cubicBezTo>
                    <a:pt x="160881" y="584"/>
                    <a:pt x="0" y="55167"/>
                    <a:pt x="0" y="242639"/>
                  </a:cubicBezTo>
                  <a:cubicBezTo>
                    <a:pt x="0" y="345811"/>
                    <a:pt x="86849" y="394273"/>
                    <a:pt x="138371" y="456955"/>
                  </a:cubicBezTo>
                  <a:cubicBezTo>
                    <a:pt x="187853" y="517150"/>
                    <a:pt x="146789" y="559681"/>
                    <a:pt x="170446" y="592457"/>
                  </a:cubicBezTo>
                  <a:close/>
                </a:path>
              </a:pathLst>
            </a:custGeom>
            <a:solidFill>
              <a:srgbClr val="FFAB3B"/>
            </a:solidFill>
            <a:ln w="6377" cap="flat">
              <a:noFill/>
              <a:prstDash val="solid"/>
              <a:miter/>
            </a:ln>
          </p:spPr>
          <p:txBody>
            <a:bodyPr rtlCol="0" anchor="ctr"/>
            <a:lstStyle/>
            <a:p>
              <a:endParaRPr lang="de-AT"/>
            </a:p>
          </p:txBody>
        </p:sp>
        <p:sp>
          <p:nvSpPr>
            <p:cNvPr id="69" name="Freihandform: Form 68">
              <a:extLst>
                <a:ext uri="{FF2B5EF4-FFF2-40B4-BE49-F238E27FC236}">
                  <a16:creationId xmlns:a16="http://schemas.microsoft.com/office/drawing/2014/main" id="{38C233FC-FEE6-4DA2-B9A0-A8FDFB252CA9}"/>
                </a:ext>
              </a:extLst>
            </p:cNvPr>
            <p:cNvSpPr/>
            <p:nvPr/>
          </p:nvSpPr>
          <p:spPr>
            <a:xfrm>
              <a:off x="10532880" y="4367375"/>
              <a:ext cx="174658" cy="169813"/>
            </a:xfrm>
            <a:custGeom>
              <a:avLst/>
              <a:gdLst>
                <a:gd name="connsiteX0" fmla="*/ 0 w 174658"/>
                <a:gd name="connsiteY0" fmla="*/ 0 h 169813"/>
                <a:gd name="connsiteX1" fmla="*/ 172167 w 174658"/>
                <a:gd name="connsiteY1" fmla="*/ 3061 h 169813"/>
                <a:gd name="connsiteX2" fmla="*/ 130783 w 174658"/>
                <a:gd name="connsiteY2" fmla="*/ 163814 h 169813"/>
                <a:gd name="connsiteX3" fmla="*/ 8289 w 174658"/>
                <a:gd name="connsiteY3" fmla="*/ 137670 h 169813"/>
                <a:gd name="connsiteX4" fmla="*/ 0 w 174658"/>
                <a:gd name="connsiteY4" fmla="*/ 0 h 16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8" h="169813">
                  <a:moveTo>
                    <a:pt x="0" y="0"/>
                  </a:moveTo>
                  <a:cubicBezTo>
                    <a:pt x="0" y="2487"/>
                    <a:pt x="105596" y="30608"/>
                    <a:pt x="172167" y="3061"/>
                  </a:cubicBezTo>
                  <a:cubicBezTo>
                    <a:pt x="172167" y="3061"/>
                    <a:pt x="189894" y="149722"/>
                    <a:pt x="130783" y="163814"/>
                  </a:cubicBezTo>
                  <a:cubicBezTo>
                    <a:pt x="71673" y="177906"/>
                    <a:pt x="14220" y="166365"/>
                    <a:pt x="8289" y="137670"/>
                  </a:cubicBezTo>
                  <a:cubicBezTo>
                    <a:pt x="2359" y="108976"/>
                    <a:pt x="0" y="0"/>
                    <a:pt x="0" y="0"/>
                  </a:cubicBezTo>
                  <a:close/>
                </a:path>
              </a:pathLst>
            </a:custGeom>
            <a:solidFill>
              <a:srgbClr val="96BDD4"/>
            </a:solidFill>
            <a:ln w="6377" cap="flat">
              <a:noFill/>
              <a:prstDash val="solid"/>
              <a:miter/>
            </a:ln>
          </p:spPr>
          <p:txBody>
            <a:bodyPr rtlCol="0" anchor="ctr"/>
            <a:lstStyle/>
            <a:p>
              <a:endParaRPr lang="de-AT"/>
            </a:p>
          </p:txBody>
        </p:sp>
        <p:sp>
          <p:nvSpPr>
            <p:cNvPr id="70" name="Freihandform: Form 69">
              <a:extLst>
                <a:ext uri="{FF2B5EF4-FFF2-40B4-BE49-F238E27FC236}">
                  <a16:creationId xmlns:a16="http://schemas.microsoft.com/office/drawing/2014/main" id="{A8300CE2-2A2A-40E6-98E2-06330F618BF2}"/>
                </a:ext>
              </a:extLst>
            </p:cNvPr>
            <p:cNvSpPr/>
            <p:nvPr/>
          </p:nvSpPr>
          <p:spPr>
            <a:xfrm>
              <a:off x="10497375" y="3873161"/>
              <a:ext cx="234382" cy="498358"/>
            </a:xfrm>
            <a:custGeom>
              <a:avLst/>
              <a:gdLst>
                <a:gd name="connsiteX0" fmla="*/ 214751 w 234382"/>
                <a:gd name="connsiteY0" fmla="*/ 141526 h 498358"/>
                <a:gd name="connsiteX1" fmla="*/ 168202 w 234382"/>
                <a:gd name="connsiteY1" fmla="*/ 236537 h 498358"/>
                <a:gd name="connsiteX2" fmla="*/ 126754 w 234382"/>
                <a:gd name="connsiteY2" fmla="*/ 213581 h 498358"/>
                <a:gd name="connsiteX3" fmla="*/ 167373 w 234382"/>
                <a:gd name="connsiteY3" fmla="*/ 24771 h 498358"/>
                <a:gd name="connsiteX4" fmla="*/ 141866 w 234382"/>
                <a:gd name="connsiteY4" fmla="*/ 157 h 498358"/>
                <a:gd name="connsiteX5" fmla="*/ 92576 w 234382"/>
                <a:gd name="connsiteY5" fmla="*/ 140442 h 498358"/>
                <a:gd name="connsiteX6" fmla="*/ 109410 w 234382"/>
                <a:gd name="connsiteY6" fmla="*/ 211541 h 498358"/>
                <a:gd name="connsiteX7" fmla="*/ 91237 w 234382"/>
                <a:gd name="connsiteY7" fmla="*/ 224294 h 498358"/>
                <a:gd name="connsiteX8" fmla="*/ 87283 w 234382"/>
                <a:gd name="connsiteY8" fmla="*/ 226143 h 498358"/>
                <a:gd name="connsiteX9" fmla="*/ 48641 w 234382"/>
                <a:gd name="connsiteY9" fmla="*/ 87325 h 498358"/>
                <a:gd name="connsiteX10" fmla="*/ 26960 w 234382"/>
                <a:gd name="connsiteY10" fmla="*/ 79864 h 498358"/>
                <a:gd name="connsiteX11" fmla="*/ 2092 w 234382"/>
                <a:gd name="connsiteY11" fmla="*/ 103458 h 498358"/>
                <a:gd name="connsiteX12" fmla="*/ 49789 w 234382"/>
                <a:gd name="connsiteY12" fmla="*/ 230288 h 498358"/>
                <a:gd name="connsiteX13" fmla="*/ 75295 w 234382"/>
                <a:gd name="connsiteY13" fmla="*/ 241192 h 498358"/>
                <a:gd name="connsiteX14" fmla="*/ 81162 w 234382"/>
                <a:gd name="connsiteY14" fmla="*/ 494342 h 498358"/>
                <a:gd name="connsiteX15" fmla="*/ 87538 w 234382"/>
                <a:gd name="connsiteY15" fmla="*/ 495744 h 498358"/>
                <a:gd name="connsiteX16" fmla="*/ 94297 w 234382"/>
                <a:gd name="connsiteY16" fmla="*/ 495744 h 498358"/>
                <a:gd name="connsiteX17" fmla="*/ 88431 w 234382"/>
                <a:gd name="connsiteY17" fmla="*/ 239725 h 498358"/>
                <a:gd name="connsiteX18" fmla="*/ 97740 w 234382"/>
                <a:gd name="connsiteY18" fmla="*/ 235772 h 498358"/>
                <a:gd name="connsiteX19" fmla="*/ 116870 w 234382"/>
                <a:gd name="connsiteY19" fmla="*/ 222381 h 498358"/>
                <a:gd name="connsiteX20" fmla="*/ 164567 w 234382"/>
                <a:gd name="connsiteY20" fmla="*/ 249099 h 498358"/>
                <a:gd name="connsiteX21" fmla="*/ 157234 w 234382"/>
                <a:gd name="connsiteY21" fmla="*/ 278750 h 498358"/>
                <a:gd name="connsiteX22" fmla="*/ 143460 w 234382"/>
                <a:gd name="connsiteY22" fmla="*/ 498359 h 498358"/>
                <a:gd name="connsiteX23" fmla="*/ 156915 w 234382"/>
                <a:gd name="connsiteY23" fmla="*/ 496765 h 498358"/>
                <a:gd name="connsiteX24" fmla="*/ 170433 w 234382"/>
                <a:gd name="connsiteY24" fmla="*/ 281683 h 498358"/>
                <a:gd name="connsiteX25" fmla="*/ 178787 w 234382"/>
                <a:gd name="connsiteY25" fmla="*/ 247951 h 498358"/>
                <a:gd name="connsiteX26" fmla="*/ 223423 w 234382"/>
                <a:gd name="connsiteY26" fmla="*/ 198979 h 498358"/>
                <a:gd name="connsiteX27" fmla="*/ 229799 w 234382"/>
                <a:gd name="connsiteY27" fmla="*/ 143502 h 498358"/>
                <a:gd name="connsiteX28" fmla="*/ 214751 w 234382"/>
                <a:gd name="connsiteY28" fmla="*/ 141526 h 498358"/>
                <a:gd name="connsiteX29" fmla="*/ 58142 w 234382"/>
                <a:gd name="connsiteY29" fmla="*/ 220085 h 498358"/>
                <a:gd name="connsiteX30" fmla="*/ 15228 w 234382"/>
                <a:gd name="connsiteY30" fmla="*/ 107539 h 498358"/>
                <a:gd name="connsiteX31" fmla="*/ 28746 w 234382"/>
                <a:gd name="connsiteY31" fmla="*/ 93765 h 498358"/>
                <a:gd name="connsiteX32" fmla="*/ 30276 w 234382"/>
                <a:gd name="connsiteY32" fmla="*/ 93765 h 498358"/>
                <a:gd name="connsiteX33" fmla="*/ 39586 w 234382"/>
                <a:gd name="connsiteY33" fmla="*/ 97910 h 498358"/>
                <a:gd name="connsiteX34" fmla="*/ 73892 w 234382"/>
                <a:gd name="connsiteY34" fmla="*/ 227865 h 498358"/>
                <a:gd name="connsiteX35" fmla="*/ 58142 w 234382"/>
                <a:gd name="connsiteY35" fmla="*/ 220086 h 498358"/>
                <a:gd name="connsiteX36" fmla="*/ 119612 w 234382"/>
                <a:gd name="connsiteY36" fmla="*/ 201529 h 498358"/>
                <a:gd name="connsiteX37" fmla="*/ 106158 w 234382"/>
                <a:gd name="connsiteY37" fmla="*/ 140059 h 498358"/>
                <a:gd name="connsiteX38" fmla="*/ 143652 w 234382"/>
                <a:gd name="connsiteY38" fmla="*/ 13548 h 498358"/>
                <a:gd name="connsiteX39" fmla="*/ 143652 w 234382"/>
                <a:gd name="connsiteY39" fmla="*/ 13548 h 498358"/>
                <a:gd name="connsiteX40" fmla="*/ 154300 w 234382"/>
                <a:gd name="connsiteY40" fmla="*/ 29107 h 498358"/>
                <a:gd name="connsiteX41" fmla="*/ 119612 w 234382"/>
                <a:gd name="connsiteY41" fmla="*/ 201529 h 498358"/>
                <a:gd name="connsiteX42" fmla="*/ 208884 w 234382"/>
                <a:gd name="connsiteY42" fmla="*/ 199553 h 498358"/>
                <a:gd name="connsiteX43" fmla="*/ 184015 w 234382"/>
                <a:gd name="connsiteY43" fmla="*/ 231436 h 498358"/>
                <a:gd name="connsiteX44" fmla="*/ 219724 w 234382"/>
                <a:gd name="connsiteY44" fmla="*/ 154470 h 498358"/>
                <a:gd name="connsiteX45" fmla="*/ 220744 w 234382"/>
                <a:gd name="connsiteY45" fmla="*/ 154152 h 498358"/>
                <a:gd name="connsiteX46" fmla="*/ 208884 w 234382"/>
                <a:gd name="connsiteY46" fmla="*/ 199871 h 49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4382" h="498358">
                  <a:moveTo>
                    <a:pt x="214751" y="141526"/>
                  </a:moveTo>
                  <a:cubicBezTo>
                    <a:pt x="197917" y="147902"/>
                    <a:pt x="180509" y="193814"/>
                    <a:pt x="168202" y="236537"/>
                  </a:cubicBezTo>
                  <a:cubicBezTo>
                    <a:pt x="151490" y="236026"/>
                    <a:pt x="136053" y="227476"/>
                    <a:pt x="126754" y="213581"/>
                  </a:cubicBezTo>
                  <a:cubicBezTo>
                    <a:pt x="176364" y="160337"/>
                    <a:pt x="181401" y="66920"/>
                    <a:pt x="167373" y="24771"/>
                  </a:cubicBezTo>
                  <a:cubicBezTo>
                    <a:pt x="159593" y="1497"/>
                    <a:pt x="148243" y="-735"/>
                    <a:pt x="141866" y="157"/>
                  </a:cubicBezTo>
                  <a:cubicBezTo>
                    <a:pt x="110366" y="4111"/>
                    <a:pt x="89897" y="77633"/>
                    <a:pt x="92576" y="140442"/>
                  </a:cubicBezTo>
                  <a:cubicBezTo>
                    <a:pt x="92830" y="165098"/>
                    <a:pt x="98581" y="189388"/>
                    <a:pt x="109410" y="211541"/>
                  </a:cubicBezTo>
                  <a:cubicBezTo>
                    <a:pt x="103799" y="216396"/>
                    <a:pt x="97711" y="220669"/>
                    <a:pt x="91237" y="224294"/>
                  </a:cubicBezTo>
                  <a:cubicBezTo>
                    <a:pt x="89957" y="224988"/>
                    <a:pt x="88637" y="225606"/>
                    <a:pt x="87283" y="226143"/>
                  </a:cubicBezTo>
                  <a:cubicBezTo>
                    <a:pt x="80907" y="161548"/>
                    <a:pt x="68919" y="105817"/>
                    <a:pt x="48641" y="87325"/>
                  </a:cubicBezTo>
                  <a:cubicBezTo>
                    <a:pt x="42917" y="81682"/>
                    <a:pt x="34944" y="78939"/>
                    <a:pt x="26960" y="79864"/>
                  </a:cubicBezTo>
                  <a:cubicBezTo>
                    <a:pt x="14469" y="81581"/>
                    <a:pt x="4463" y="91074"/>
                    <a:pt x="2092" y="103458"/>
                  </a:cubicBezTo>
                  <a:cubicBezTo>
                    <a:pt x="-7536" y="138784"/>
                    <a:pt x="17396" y="205164"/>
                    <a:pt x="49789" y="230288"/>
                  </a:cubicBezTo>
                  <a:cubicBezTo>
                    <a:pt x="57065" y="236302"/>
                    <a:pt x="65921" y="240088"/>
                    <a:pt x="75295" y="241192"/>
                  </a:cubicBezTo>
                  <a:cubicBezTo>
                    <a:pt x="81712" y="325413"/>
                    <a:pt x="83670" y="409914"/>
                    <a:pt x="81162" y="494342"/>
                  </a:cubicBezTo>
                  <a:cubicBezTo>
                    <a:pt x="83330" y="494852"/>
                    <a:pt x="85562" y="495362"/>
                    <a:pt x="87538" y="495744"/>
                  </a:cubicBezTo>
                  <a:lnTo>
                    <a:pt x="94297" y="495744"/>
                  </a:lnTo>
                  <a:cubicBezTo>
                    <a:pt x="96861" y="410361"/>
                    <a:pt x="94904" y="324902"/>
                    <a:pt x="88431" y="239725"/>
                  </a:cubicBezTo>
                  <a:cubicBezTo>
                    <a:pt x="91677" y="238774"/>
                    <a:pt x="94802" y="237447"/>
                    <a:pt x="97740" y="235772"/>
                  </a:cubicBezTo>
                  <a:cubicBezTo>
                    <a:pt x="104549" y="231959"/>
                    <a:pt x="110957" y="227473"/>
                    <a:pt x="116870" y="222381"/>
                  </a:cubicBezTo>
                  <a:cubicBezTo>
                    <a:pt x="128061" y="237874"/>
                    <a:pt x="145510" y="247649"/>
                    <a:pt x="164567" y="249099"/>
                  </a:cubicBezTo>
                  <a:cubicBezTo>
                    <a:pt x="161697" y="259748"/>
                    <a:pt x="159274" y="269822"/>
                    <a:pt x="157234" y="278750"/>
                  </a:cubicBezTo>
                  <a:cubicBezTo>
                    <a:pt x="148307" y="318603"/>
                    <a:pt x="129177" y="419034"/>
                    <a:pt x="143460" y="498359"/>
                  </a:cubicBezTo>
                  <a:cubicBezTo>
                    <a:pt x="148051" y="497976"/>
                    <a:pt x="152579" y="497466"/>
                    <a:pt x="156915" y="496765"/>
                  </a:cubicBezTo>
                  <a:cubicBezTo>
                    <a:pt x="146968" y="442691"/>
                    <a:pt x="151878" y="364387"/>
                    <a:pt x="170433" y="281683"/>
                  </a:cubicBezTo>
                  <a:cubicBezTo>
                    <a:pt x="173112" y="269695"/>
                    <a:pt x="175917" y="258408"/>
                    <a:pt x="178787" y="247951"/>
                  </a:cubicBezTo>
                  <a:cubicBezTo>
                    <a:pt x="202508" y="240937"/>
                    <a:pt x="218768" y="209691"/>
                    <a:pt x="223423" y="198979"/>
                  </a:cubicBezTo>
                  <a:cubicBezTo>
                    <a:pt x="232350" y="179849"/>
                    <a:pt x="239364" y="153641"/>
                    <a:pt x="229799" y="143502"/>
                  </a:cubicBezTo>
                  <a:cubicBezTo>
                    <a:pt x="225654" y="139841"/>
                    <a:pt x="219701" y="139059"/>
                    <a:pt x="214751" y="141526"/>
                  </a:cubicBezTo>
                  <a:close/>
                  <a:moveTo>
                    <a:pt x="58142" y="220085"/>
                  </a:moveTo>
                  <a:cubicBezTo>
                    <a:pt x="29703" y="198086"/>
                    <a:pt x="7129" y="138083"/>
                    <a:pt x="15228" y="107539"/>
                  </a:cubicBezTo>
                  <a:cubicBezTo>
                    <a:pt x="18608" y="94786"/>
                    <a:pt x="26259" y="94084"/>
                    <a:pt x="28746" y="93765"/>
                  </a:cubicBezTo>
                  <a:lnTo>
                    <a:pt x="30276" y="93765"/>
                  </a:lnTo>
                  <a:cubicBezTo>
                    <a:pt x="33802" y="93880"/>
                    <a:pt x="37143" y="95367"/>
                    <a:pt x="39586" y="97910"/>
                  </a:cubicBezTo>
                  <a:cubicBezTo>
                    <a:pt x="56995" y="113724"/>
                    <a:pt x="67643" y="165438"/>
                    <a:pt x="73892" y="227865"/>
                  </a:cubicBezTo>
                  <a:cubicBezTo>
                    <a:pt x="68101" y="226551"/>
                    <a:pt x="62704" y="223885"/>
                    <a:pt x="58142" y="220086"/>
                  </a:cubicBezTo>
                  <a:close/>
                  <a:moveTo>
                    <a:pt x="119612" y="201529"/>
                  </a:moveTo>
                  <a:cubicBezTo>
                    <a:pt x="111244" y="182086"/>
                    <a:pt x="106677" y="161221"/>
                    <a:pt x="106158" y="140059"/>
                  </a:cubicBezTo>
                  <a:cubicBezTo>
                    <a:pt x="103479" y="77696"/>
                    <a:pt x="124968" y="15907"/>
                    <a:pt x="143652" y="13548"/>
                  </a:cubicBezTo>
                  <a:lnTo>
                    <a:pt x="143652" y="13548"/>
                  </a:lnTo>
                  <a:cubicBezTo>
                    <a:pt x="146330" y="13548"/>
                    <a:pt x="150666" y="18267"/>
                    <a:pt x="154300" y="29107"/>
                  </a:cubicBezTo>
                  <a:cubicBezTo>
                    <a:pt x="167373" y="67494"/>
                    <a:pt x="163292" y="152047"/>
                    <a:pt x="119612" y="201529"/>
                  </a:cubicBezTo>
                  <a:close/>
                  <a:moveTo>
                    <a:pt x="208884" y="199553"/>
                  </a:moveTo>
                  <a:cubicBezTo>
                    <a:pt x="203049" y="211885"/>
                    <a:pt x="194556" y="222773"/>
                    <a:pt x="184015" y="231436"/>
                  </a:cubicBezTo>
                  <a:cubicBezTo>
                    <a:pt x="198235" y="184376"/>
                    <a:pt x="212710" y="157085"/>
                    <a:pt x="219724" y="154470"/>
                  </a:cubicBezTo>
                  <a:lnTo>
                    <a:pt x="220744" y="154152"/>
                  </a:lnTo>
                  <a:cubicBezTo>
                    <a:pt x="222530" y="158169"/>
                    <a:pt x="220362" y="176725"/>
                    <a:pt x="208884" y="199871"/>
                  </a:cubicBezTo>
                  <a:close/>
                </a:path>
              </a:pathLst>
            </a:custGeom>
            <a:solidFill>
              <a:srgbClr val="FFFFFF"/>
            </a:solidFill>
            <a:ln w="6377" cap="flat">
              <a:noFill/>
              <a:prstDash val="solid"/>
              <a:miter/>
            </a:ln>
          </p:spPr>
          <p:txBody>
            <a:bodyPr rtlCol="0" anchor="ctr"/>
            <a:lstStyle/>
            <a:p>
              <a:endParaRPr lang="de-AT"/>
            </a:p>
          </p:txBody>
        </p:sp>
        <p:sp>
          <p:nvSpPr>
            <p:cNvPr id="71" name="Freihandform: Form 70">
              <a:extLst>
                <a:ext uri="{FF2B5EF4-FFF2-40B4-BE49-F238E27FC236}">
                  <a16:creationId xmlns:a16="http://schemas.microsoft.com/office/drawing/2014/main" id="{FDC8826B-C9E1-4E10-8B92-C308D8016F43}"/>
                </a:ext>
              </a:extLst>
            </p:cNvPr>
            <p:cNvSpPr/>
            <p:nvPr/>
          </p:nvSpPr>
          <p:spPr>
            <a:xfrm>
              <a:off x="10507535" y="4409090"/>
              <a:ext cx="213413" cy="38311"/>
            </a:xfrm>
            <a:custGeom>
              <a:avLst/>
              <a:gdLst>
                <a:gd name="connsiteX0" fmla="*/ 131196 w 213413"/>
                <a:gd name="connsiteY0" fmla="*/ 38311 h 38311"/>
                <a:gd name="connsiteX1" fmla="*/ 3665 w 213413"/>
                <a:gd name="connsiteY1" fmla="*/ 12805 h 38311"/>
                <a:gd name="connsiteX2" fmla="*/ 732 w 213413"/>
                <a:gd name="connsiteY2" fmla="*/ 3687 h 38311"/>
                <a:gd name="connsiteX3" fmla="*/ 9826 w 213413"/>
                <a:gd name="connsiteY3" fmla="*/ 741 h 38311"/>
                <a:gd name="connsiteX4" fmla="*/ 9851 w 213413"/>
                <a:gd name="connsiteY4" fmla="*/ 754 h 38311"/>
                <a:gd name="connsiteX5" fmla="*/ 9850 w 213413"/>
                <a:gd name="connsiteY5" fmla="*/ 753 h 38311"/>
                <a:gd name="connsiteX6" fmla="*/ 205292 w 213413"/>
                <a:gd name="connsiteY6" fmla="*/ 17013 h 38311"/>
                <a:gd name="connsiteX7" fmla="*/ 213263 w 213413"/>
                <a:gd name="connsiteY7" fmla="*/ 22306 h 38311"/>
                <a:gd name="connsiteX8" fmla="*/ 208123 w 213413"/>
                <a:gd name="connsiteY8" fmla="*/ 30259 h 38311"/>
                <a:gd name="connsiteX9" fmla="*/ 208034 w 213413"/>
                <a:gd name="connsiteY9" fmla="*/ 30277 h 38311"/>
                <a:gd name="connsiteX10" fmla="*/ 131196 w 213413"/>
                <a:gd name="connsiteY10" fmla="*/ 38311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413" h="38311">
                  <a:moveTo>
                    <a:pt x="131196" y="38311"/>
                  </a:moveTo>
                  <a:cubicBezTo>
                    <a:pt x="54677" y="38311"/>
                    <a:pt x="6279" y="14272"/>
                    <a:pt x="3665" y="12805"/>
                  </a:cubicBezTo>
                  <a:cubicBezTo>
                    <a:pt x="359" y="11078"/>
                    <a:pt x="-947" y="7017"/>
                    <a:pt x="732" y="3687"/>
                  </a:cubicBezTo>
                  <a:cubicBezTo>
                    <a:pt x="2430" y="362"/>
                    <a:pt x="6501" y="-957"/>
                    <a:pt x="9826" y="741"/>
                  </a:cubicBezTo>
                  <a:cubicBezTo>
                    <a:pt x="9834" y="745"/>
                    <a:pt x="9842" y="749"/>
                    <a:pt x="9851" y="754"/>
                  </a:cubicBezTo>
                  <a:lnTo>
                    <a:pt x="9850" y="753"/>
                  </a:lnTo>
                  <a:cubicBezTo>
                    <a:pt x="10615" y="1136"/>
                    <a:pt x="89876" y="40479"/>
                    <a:pt x="205292" y="17013"/>
                  </a:cubicBezTo>
                  <a:cubicBezTo>
                    <a:pt x="208948" y="16307"/>
                    <a:pt x="212495" y="18662"/>
                    <a:pt x="213263" y="22306"/>
                  </a:cubicBezTo>
                  <a:cubicBezTo>
                    <a:pt x="214039" y="25921"/>
                    <a:pt x="211738" y="29482"/>
                    <a:pt x="208123" y="30259"/>
                  </a:cubicBezTo>
                  <a:cubicBezTo>
                    <a:pt x="208093" y="30265"/>
                    <a:pt x="208064" y="30271"/>
                    <a:pt x="208034" y="30277"/>
                  </a:cubicBezTo>
                  <a:cubicBezTo>
                    <a:pt x="182755" y="35523"/>
                    <a:pt x="157014" y="38214"/>
                    <a:pt x="131196" y="38311"/>
                  </a:cubicBezTo>
                  <a:close/>
                </a:path>
              </a:pathLst>
            </a:custGeom>
            <a:solidFill>
              <a:srgbClr val="28495C"/>
            </a:solidFill>
            <a:ln w="6377" cap="flat">
              <a:noFill/>
              <a:prstDash val="solid"/>
              <a:miter/>
            </a:ln>
          </p:spPr>
          <p:txBody>
            <a:bodyPr rtlCol="0" anchor="ctr"/>
            <a:lstStyle/>
            <a:p>
              <a:endParaRPr lang="de-AT"/>
            </a:p>
          </p:txBody>
        </p:sp>
        <p:sp>
          <p:nvSpPr>
            <p:cNvPr id="72" name="Freihandform: Form 71">
              <a:extLst>
                <a:ext uri="{FF2B5EF4-FFF2-40B4-BE49-F238E27FC236}">
                  <a16:creationId xmlns:a16="http://schemas.microsoft.com/office/drawing/2014/main" id="{CEB346C0-71F4-406B-894B-35DC7F550275}"/>
                </a:ext>
              </a:extLst>
            </p:cNvPr>
            <p:cNvSpPr/>
            <p:nvPr/>
          </p:nvSpPr>
          <p:spPr>
            <a:xfrm>
              <a:off x="10517650" y="4467835"/>
              <a:ext cx="203318" cy="28397"/>
            </a:xfrm>
            <a:custGeom>
              <a:avLst/>
              <a:gdLst>
                <a:gd name="connsiteX0" fmla="*/ 128478 w 203318"/>
                <a:gd name="connsiteY0" fmla="*/ 28346 h 28397"/>
                <a:gd name="connsiteX1" fmla="*/ 4772 w 203318"/>
                <a:gd name="connsiteY1" fmla="*/ 13234 h 28397"/>
                <a:gd name="connsiteX2" fmla="*/ 284 w 203318"/>
                <a:gd name="connsiteY2" fmla="*/ 4896 h 28397"/>
                <a:gd name="connsiteX3" fmla="*/ 308 w 203318"/>
                <a:gd name="connsiteY3" fmla="*/ 4817 h 28397"/>
                <a:gd name="connsiteX4" fmla="*/ 8789 w 203318"/>
                <a:gd name="connsiteY4" fmla="*/ 289 h 28397"/>
                <a:gd name="connsiteX5" fmla="*/ 195751 w 203318"/>
                <a:gd name="connsiteY5" fmla="*/ 10747 h 28397"/>
                <a:gd name="connsiteX6" fmla="*/ 203276 w 203318"/>
                <a:gd name="connsiteY6" fmla="*/ 16677 h 28397"/>
                <a:gd name="connsiteX7" fmla="*/ 197345 w 203318"/>
                <a:gd name="connsiteY7" fmla="*/ 24201 h 28397"/>
                <a:gd name="connsiteX8" fmla="*/ 128478 w 203318"/>
                <a:gd name="connsiteY8" fmla="*/ 28346 h 2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18" h="28397">
                  <a:moveTo>
                    <a:pt x="128478" y="28346"/>
                  </a:moveTo>
                  <a:cubicBezTo>
                    <a:pt x="86747" y="28971"/>
                    <a:pt x="45126" y="23886"/>
                    <a:pt x="4772" y="13234"/>
                  </a:cubicBezTo>
                  <a:cubicBezTo>
                    <a:pt x="1231" y="12171"/>
                    <a:pt x="-778" y="8438"/>
                    <a:pt x="284" y="4896"/>
                  </a:cubicBezTo>
                  <a:cubicBezTo>
                    <a:pt x="292" y="4870"/>
                    <a:pt x="301" y="4843"/>
                    <a:pt x="308" y="4817"/>
                  </a:cubicBezTo>
                  <a:cubicBezTo>
                    <a:pt x="1411" y="1234"/>
                    <a:pt x="5198" y="-788"/>
                    <a:pt x="8789" y="289"/>
                  </a:cubicBezTo>
                  <a:cubicBezTo>
                    <a:pt x="9556" y="290"/>
                    <a:pt x="87669" y="23947"/>
                    <a:pt x="195751" y="10747"/>
                  </a:cubicBezTo>
                  <a:cubicBezTo>
                    <a:pt x="199448" y="10369"/>
                    <a:pt x="202778" y="12994"/>
                    <a:pt x="203276" y="16677"/>
                  </a:cubicBezTo>
                  <a:cubicBezTo>
                    <a:pt x="203688" y="20385"/>
                    <a:pt x="201047" y="23736"/>
                    <a:pt x="197345" y="24201"/>
                  </a:cubicBezTo>
                  <a:cubicBezTo>
                    <a:pt x="174494" y="26966"/>
                    <a:pt x="151497" y="28351"/>
                    <a:pt x="128478" y="28346"/>
                  </a:cubicBezTo>
                  <a:close/>
                </a:path>
              </a:pathLst>
            </a:custGeom>
            <a:solidFill>
              <a:srgbClr val="28495C"/>
            </a:solidFill>
            <a:ln w="6377" cap="flat">
              <a:noFill/>
              <a:prstDash val="solid"/>
              <a:miter/>
            </a:ln>
          </p:spPr>
          <p:txBody>
            <a:bodyPr rtlCol="0" anchor="ctr"/>
            <a:lstStyle/>
            <a:p>
              <a:endParaRPr lang="de-AT"/>
            </a:p>
          </p:txBody>
        </p:sp>
        <p:sp>
          <p:nvSpPr>
            <p:cNvPr id="73" name="Freihandform: Form 72">
              <a:extLst>
                <a:ext uri="{FF2B5EF4-FFF2-40B4-BE49-F238E27FC236}">
                  <a16:creationId xmlns:a16="http://schemas.microsoft.com/office/drawing/2014/main" id="{5DF95042-E215-4E31-9A34-108FD32A9299}"/>
                </a:ext>
              </a:extLst>
            </p:cNvPr>
            <p:cNvSpPr/>
            <p:nvPr/>
          </p:nvSpPr>
          <p:spPr>
            <a:xfrm>
              <a:off x="10956348" y="4483492"/>
              <a:ext cx="16642" cy="15750"/>
            </a:xfrm>
            <a:custGeom>
              <a:avLst/>
              <a:gdLst>
                <a:gd name="connsiteX0" fmla="*/ 12179 w 16642"/>
                <a:gd name="connsiteY0" fmla="*/ 0 h 15750"/>
                <a:gd name="connsiteX1" fmla="*/ 16643 w 16642"/>
                <a:gd name="connsiteY1" fmla="*/ 10202 h 15750"/>
                <a:gd name="connsiteX2" fmla="*/ 10202 w 16642"/>
                <a:gd name="connsiteY2" fmla="*/ 15750 h 15750"/>
                <a:gd name="connsiteX3" fmla="*/ 6185 w 16642"/>
                <a:gd name="connsiteY3" fmla="*/ 15750 h 15750"/>
                <a:gd name="connsiteX4" fmla="*/ 0 w 16642"/>
                <a:gd name="connsiteY4" fmla="*/ 5165 h 15750"/>
                <a:gd name="connsiteX5" fmla="*/ 12179 w 16642"/>
                <a:gd name="connsiteY5" fmla="*/ 0 h 1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2" h="15750">
                  <a:moveTo>
                    <a:pt x="12179" y="0"/>
                  </a:moveTo>
                  <a:lnTo>
                    <a:pt x="16643" y="10202"/>
                  </a:lnTo>
                  <a:lnTo>
                    <a:pt x="10202" y="15750"/>
                  </a:lnTo>
                  <a:lnTo>
                    <a:pt x="6185" y="15750"/>
                  </a:lnTo>
                  <a:lnTo>
                    <a:pt x="0" y="5165"/>
                  </a:lnTo>
                  <a:lnTo>
                    <a:pt x="12179" y="0"/>
                  </a:lnTo>
                  <a:close/>
                </a:path>
              </a:pathLst>
            </a:custGeom>
            <a:solidFill>
              <a:srgbClr val="F7D5A0"/>
            </a:solidFill>
            <a:ln w="6377" cap="flat">
              <a:noFill/>
              <a:prstDash val="solid"/>
              <a:miter/>
            </a:ln>
          </p:spPr>
          <p:txBody>
            <a:bodyPr rtlCol="0" anchor="ctr"/>
            <a:lstStyle/>
            <a:p>
              <a:endParaRPr lang="de-AT"/>
            </a:p>
          </p:txBody>
        </p:sp>
        <p:sp>
          <p:nvSpPr>
            <p:cNvPr id="74" name="Freihandform: Form 73">
              <a:extLst>
                <a:ext uri="{FF2B5EF4-FFF2-40B4-BE49-F238E27FC236}">
                  <a16:creationId xmlns:a16="http://schemas.microsoft.com/office/drawing/2014/main" id="{7253FD65-B421-498B-AEB0-AC649F8F205C}"/>
                </a:ext>
              </a:extLst>
            </p:cNvPr>
            <p:cNvSpPr/>
            <p:nvPr/>
          </p:nvSpPr>
          <p:spPr>
            <a:xfrm>
              <a:off x="10956348" y="4483492"/>
              <a:ext cx="16642" cy="15750"/>
            </a:xfrm>
            <a:custGeom>
              <a:avLst/>
              <a:gdLst>
                <a:gd name="connsiteX0" fmla="*/ 12179 w 16642"/>
                <a:gd name="connsiteY0" fmla="*/ 0 h 15750"/>
                <a:gd name="connsiteX1" fmla="*/ 16643 w 16642"/>
                <a:gd name="connsiteY1" fmla="*/ 10202 h 15750"/>
                <a:gd name="connsiteX2" fmla="*/ 10202 w 16642"/>
                <a:gd name="connsiteY2" fmla="*/ 15750 h 15750"/>
                <a:gd name="connsiteX3" fmla="*/ 6185 w 16642"/>
                <a:gd name="connsiteY3" fmla="*/ 15750 h 15750"/>
                <a:gd name="connsiteX4" fmla="*/ 0 w 16642"/>
                <a:gd name="connsiteY4" fmla="*/ 5165 h 15750"/>
                <a:gd name="connsiteX5" fmla="*/ 12179 w 16642"/>
                <a:gd name="connsiteY5" fmla="*/ 0 h 1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2" h="15750">
                  <a:moveTo>
                    <a:pt x="12179" y="0"/>
                  </a:moveTo>
                  <a:lnTo>
                    <a:pt x="16643" y="10202"/>
                  </a:lnTo>
                  <a:lnTo>
                    <a:pt x="10202" y="15750"/>
                  </a:lnTo>
                  <a:lnTo>
                    <a:pt x="6185" y="15750"/>
                  </a:lnTo>
                  <a:lnTo>
                    <a:pt x="0" y="5165"/>
                  </a:lnTo>
                  <a:lnTo>
                    <a:pt x="12179" y="0"/>
                  </a:lnTo>
                  <a:close/>
                </a:path>
              </a:pathLst>
            </a:custGeom>
            <a:solidFill>
              <a:srgbClr val="F7D5A0"/>
            </a:solidFill>
            <a:ln w="6377" cap="flat">
              <a:noFill/>
              <a:prstDash val="solid"/>
              <a:miter/>
            </a:ln>
          </p:spPr>
          <p:txBody>
            <a:bodyPr rtlCol="0" anchor="ctr"/>
            <a:lstStyle/>
            <a:p>
              <a:endParaRPr lang="de-AT"/>
            </a:p>
          </p:txBody>
        </p:sp>
        <p:sp>
          <p:nvSpPr>
            <p:cNvPr id="75" name="Freihandform: Form 74">
              <a:extLst>
                <a:ext uri="{FF2B5EF4-FFF2-40B4-BE49-F238E27FC236}">
                  <a16:creationId xmlns:a16="http://schemas.microsoft.com/office/drawing/2014/main" id="{EBDC1A0C-9B91-41DE-AE1D-8485C854E8EA}"/>
                </a:ext>
              </a:extLst>
            </p:cNvPr>
            <p:cNvSpPr/>
            <p:nvPr/>
          </p:nvSpPr>
          <p:spPr>
            <a:xfrm>
              <a:off x="10922233" y="4493886"/>
              <a:ext cx="59748" cy="36002"/>
            </a:xfrm>
            <a:custGeom>
              <a:avLst/>
              <a:gdLst>
                <a:gd name="connsiteX0" fmla="*/ 50757 w 59748"/>
                <a:gd name="connsiteY0" fmla="*/ 0 h 36002"/>
                <a:gd name="connsiteX1" fmla="*/ 59748 w 59748"/>
                <a:gd name="connsiteY1" fmla="*/ 15941 h 36002"/>
                <a:gd name="connsiteX2" fmla="*/ 32329 w 59748"/>
                <a:gd name="connsiteY2" fmla="*/ 32010 h 36002"/>
                <a:gd name="connsiteX3" fmla="*/ 0 w 59748"/>
                <a:gd name="connsiteY3" fmla="*/ 32967 h 36002"/>
                <a:gd name="connsiteX4" fmla="*/ 17855 w 59748"/>
                <a:gd name="connsiteY4" fmla="*/ 19831 h 36002"/>
                <a:gd name="connsiteX5" fmla="*/ 40300 w 59748"/>
                <a:gd name="connsiteY5" fmla="*/ 5548 h 36002"/>
                <a:gd name="connsiteX6" fmla="*/ 50757 w 59748"/>
                <a:gd name="connsiteY6" fmla="*/ 0 h 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48" h="36002">
                  <a:moveTo>
                    <a:pt x="50757" y="0"/>
                  </a:moveTo>
                  <a:cubicBezTo>
                    <a:pt x="50757" y="0"/>
                    <a:pt x="57134" y="2742"/>
                    <a:pt x="59748" y="15941"/>
                  </a:cubicBezTo>
                  <a:cubicBezTo>
                    <a:pt x="51582" y="22808"/>
                    <a:pt x="42311" y="28242"/>
                    <a:pt x="32329" y="32010"/>
                  </a:cubicBezTo>
                  <a:cubicBezTo>
                    <a:pt x="15112" y="38387"/>
                    <a:pt x="0" y="35900"/>
                    <a:pt x="0" y="32967"/>
                  </a:cubicBezTo>
                  <a:cubicBezTo>
                    <a:pt x="0" y="30034"/>
                    <a:pt x="1020" y="25188"/>
                    <a:pt x="17855" y="19831"/>
                  </a:cubicBezTo>
                  <a:cubicBezTo>
                    <a:pt x="34689" y="14475"/>
                    <a:pt x="38515" y="8927"/>
                    <a:pt x="40300" y="5548"/>
                  </a:cubicBezTo>
                  <a:cubicBezTo>
                    <a:pt x="44274" y="4822"/>
                    <a:pt x="47927" y="2884"/>
                    <a:pt x="50757" y="0"/>
                  </a:cubicBezTo>
                  <a:close/>
                </a:path>
              </a:pathLst>
            </a:custGeom>
            <a:solidFill>
              <a:srgbClr val="115C71"/>
            </a:solidFill>
            <a:ln w="6377" cap="flat">
              <a:noFill/>
              <a:prstDash val="solid"/>
              <a:miter/>
            </a:ln>
          </p:spPr>
          <p:txBody>
            <a:bodyPr rtlCol="0" anchor="ctr"/>
            <a:lstStyle/>
            <a:p>
              <a:endParaRPr lang="de-AT"/>
            </a:p>
          </p:txBody>
        </p:sp>
        <p:sp>
          <p:nvSpPr>
            <p:cNvPr id="76" name="Freihandform: Form 75">
              <a:extLst>
                <a:ext uri="{FF2B5EF4-FFF2-40B4-BE49-F238E27FC236}">
                  <a16:creationId xmlns:a16="http://schemas.microsoft.com/office/drawing/2014/main" id="{6D489A1D-571B-4999-AEBB-CFD5BBC11FF2}"/>
                </a:ext>
              </a:extLst>
            </p:cNvPr>
            <p:cNvSpPr/>
            <p:nvPr/>
          </p:nvSpPr>
          <p:spPr>
            <a:xfrm>
              <a:off x="10922233" y="4493886"/>
              <a:ext cx="59748" cy="36002"/>
            </a:xfrm>
            <a:custGeom>
              <a:avLst/>
              <a:gdLst>
                <a:gd name="connsiteX0" fmla="*/ 50757 w 59748"/>
                <a:gd name="connsiteY0" fmla="*/ 0 h 36002"/>
                <a:gd name="connsiteX1" fmla="*/ 59748 w 59748"/>
                <a:gd name="connsiteY1" fmla="*/ 15941 h 36002"/>
                <a:gd name="connsiteX2" fmla="*/ 32329 w 59748"/>
                <a:gd name="connsiteY2" fmla="*/ 32010 h 36002"/>
                <a:gd name="connsiteX3" fmla="*/ 0 w 59748"/>
                <a:gd name="connsiteY3" fmla="*/ 32967 h 36002"/>
                <a:gd name="connsiteX4" fmla="*/ 17855 w 59748"/>
                <a:gd name="connsiteY4" fmla="*/ 19831 h 36002"/>
                <a:gd name="connsiteX5" fmla="*/ 40300 w 59748"/>
                <a:gd name="connsiteY5" fmla="*/ 5548 h 36002"/>
                <a:gd name="connsiteX6" fmla="*/ 50757 w 59748"/>
                <a:gd name="connsiteY6" fmla="*/ 0 h 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48" h="36002">
                  <a:moveTo>
                    <a:pt x="50757" y="0"/>
                  </a:moveTo>
                  <a:cubicBezTo>
                    <a:pt x="50757" y="0"/>
                    <a:pt x="57134" y="2742"/>
                    <a:pt x="59748" y="15941"/>
                  </a:cubicBezTo>
                  <a:cubicBezTo>
                    <a:pt x="51582" y="22808"/>
                    <a:pt x="42311" y="28242"/>
                    <a:pt x="32329" y="32010"/>
                  </a:cubicBezTo>
                  <a:cubicBezTo>
                    <a:pt x="15112" y="38387"/>
                    <a:pt x="0" y="35900"/>
                    <a:pt x="0" y="32967"/>
                  </a:cubicBezTo>
                  <a:cubicBezTo>
                    <a:pt x="0" y="30034"/>
                    <a:pt x="1020" y="25188"/>
                    <a:pt x="17855" y="19831"/>
                  </a:cubicBezTo>
                  <a:cubicBezTo>
                    <a:pt x="34689" y="14475"/>
                    <a:pt x="38515" y="8927"/>
                    <a:pt x="40300" y="5548"/>
                  </a:cubicBezTo>
                  <a:cubicBezTo>
                    <a:pt x="44274" y="4822"/>
                    <a:pt x="47927" y="2884"/>
                    <a:pt x="50757" y="0"/>
                  </a:cubicBezTo>
                  <a:close/>
                </a:path>
              </a:pathLst>
            </a:custGeom>
            <a:solidFill>
              <a:srgbClr val="115C71"/>
            </a:solidFill>
            <a:ln w="6377" cap="flat">
              <a:noFill/>
              <a:prstDash val="solid"/>
              <a:miter/>
            </a:ln>
          </p:spPr>
          <p:txBody>
            <a:bodyPr rtlCol="0" anchor="ctr"/>
            <a:lstStyle/>
            <a:p>
              <a:endParaRPr lang="de-AT"/>
            </a:p>
          </p:txBody>
        </p:sp>
        <p:sp>
          <p:nvSpPr>
            <p:cNvPr id="77" name="Freihandform: Form 76">
              <a:extLst>
                <a:ext uri="{FF2B5EF4-FFF2-40B4-BE49-F238E27FC236}">
                  <a16:creationId xmlns:a16="http://schemas.microsoft.com/office/drawing/2014/main" id="{09A1CF38-4B1F-4678-A98D-D992CFA72936}"/>
                </a:ext>
              </a:extLst>
            </p:cNvPr>
            <p:cNvSpPr/>
            <p:nvPr/>
          </p:nvSpPr>
          <p:spPr>
            <a:xfrm>
              <a:off x="10808794" y="4491335"/>
              <a:ext cx="16642" cy="21935"/>
            </a:xfrm>
            <a:custGeom>
              <a:avLst/>
              <a:gdLst>
                <a:gd name="connsiteX0" fmla="*/ 16643 w 16642"/>
                <a:gd name="connsiteY0" fmla="*/ 8991 h 21935"/>
                <a:gd name="connsiteX1" fmla="*/ 11159 w 16642"/>
                <a:gd name="connsiteY1" fmla="*/ 21935 h 21935"/>
                <a:gd name="connsiteX2" fmla="*/ 0 w 16642"/>
                <a:gd name="connsiteY2" fmla="*/ 16643 h 21935"/>
                <a:gd name="connsiteX3" fmla="*/ 6568 w 16642"/>
                <a:gd name="connsiteY3" fmla="*/ 0 h 21935"/>
                <a:gd name="connsiteX4" fmla="*/ 16643 w 16642"/>
                <a:gd name="connsiteY4" fmla="*/ 8991 h 21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 h="21935">
                  <a:moveTo>
                    <a:pt x="16643" y="8991"/>
                  </a:moveTo>
                  <a:lnTo>
                    <a:pt x="11159" y="21935"/>
                  </a:lnTo>
                  <a:lnTo>
                    <a:pt x="0" y="16643"/>
                  </a:lnTo>
                  <a:lnTo>
                    <a:pt x="6568" y="0"/>
                  </a:lnTo>
                  <a:lnTo>
                    <a:pt x="16643" y="8991"/>
                  </a:lnTo>
                  <a:close/>
                </a:path>
              </a:pathLst>
            </a:custGeom>
            <a:solidFill>
              <a:srgbClr val="F7D5A0"/>
            </a:solidFill>
            <a:ln w="6377" cap="flat">
              <a:noFill/>
              <a:prstDash val="solid"/>
              <a:miter/>
            </a:ln>
          </p:spPr>
          <p:txBody>
            <a:bodyPr rtlCol="0" anchor="ctr"/>
            <a:lstStyle/>
            <a:p>
              <a:endParaRPr lang="de-AT"/>
            </a:p>
          </p:txBody>
        </p:sp>
        <p:sp>
          <p:nvSpPr>
            <p:cNvPr id="78" name="Freihandform: Form 77">
              <a:extLst>
                <a:ext uri="{FF2B5EF4-FFF2-40B4-BE49-F238E27FC236}">
                  <a16:creationId xmlns:a16="http://schemas.microsoft.com/office/drawing/2014/main" id="{743A0C70-3FBB-4609-874C-80CA2276B95E}"/>
                </a:ext>
              </a:extLst>
            </p:cNvPr>
            <p:cNvSpPr/>
            <p:nvPr/>
          </p:nvSpPr>
          <p:spPr>
            <a:xfrm>
              <a:off x="10881487" y="4268337"/>
              <a:ext cx="93161" cy="228035"/>
            </a:xfrm>
            <a:custGeom>
              <a:avLst/>
              <a:gdLst>
                <a:gd name="connsiteX0" fmla="*/ 50821 w 93161"/>
                <a:gd name="connsiteY0" fmla="*/ 10 h 228035"/>
                <a:gd name="connsiteX1" fmla="*/ 93162 w 93161"/>
                <a:gd name="connsiteY1" fmla="*/ 215283 h 228035"/>
                <a:gd name="connsiteX2" fmla="*/ 71992 w 93161"/>
                <a:gd name="connsiteY2" fmla="*/ 228036 h 228035"/>
                <a:gd name="connsiteX3" fmla="*/ 0 w 93161"/>
                <a:gd name="connsiteY3" fmla="*/ 48280 h 228035"/>
                <a:gd name="connsiteX4" fmla="*/ 50821 w 93161"/>
                <a:gd name="connsiteY4" fmla="*/ 10 h 22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1" h="228035">
                  <a:moveTo>
                    <a:pt x="50821" y="10"/>
                  </a:moveTo>
                  <a:cubicBezTo>
                    <a:pt x="50821" y="14739"/>
                    <a:pt x="53500" y="161464"/>
                    <a:pt x="93162" y="215283"/>
                  </a:cubicBezTo>
                  <a:cubicBezTo>
                    <a:pt x="87246" y="221190"/>
                    <a:pt x="79980" y="225567"/>
                    <a:pt x="71992" y="228036"/>
                  </a:cubicBezTo>
                  <a:cubicBezTo>
                    <a:pt x="71992" y="228036"/>
                    <a:pt x="0" y="98464"/>
                    <a:pt x="0" y="48280"/>
                  </a:cubicBezTo>
                  <a:cubicBezTo>
                    <a:pt x="0" y="-1903"/>
                    <a:pt x="50821" y="10"/>
                    <a:pt x="50821" y="10"/>
                  </a:cubicBezTo>
                  <a:close/>
                </a:path>
              </a:pathLst>
            </a:custGeom>
            <a:solidFill>
              <a:srgbClr val="3C6D8A"/>
            </a:solidFill>
            <a:ln w="6377" cap="flat">
              <a:noFill/>
              <a:prstDash val="solid"/>
              <a:miter/>
            </a:ln>
          </p:spPr>
          <p:txBody>
            <a:bodyPr rtlCol="0" anchor="ctr"/>
            <a:lstStyle/>
            <a:p>
              <a:endParaRPr lang="de-AT"/>
            </a:p>
          </p:txBody>
        </p:sp>
        <p:sp>
          <p:nvSpPr>
            <p:cNvPr id="79" name="Freihandform: Form 78">
              <a:extLst>
                <a:ext uri="{FF2B5EF4-FFF2-40B4-BE49-F238E27FC236}">
                  <a16:creationId xmlns:a16="http://schemas.microsoft.com/office/drawing/2014/main" id="{D5DD7B61-5379-4484-8201-9938AD66A9A0}"/>
                </a:ext>
              </a:extLst>
            </p:cNvPr>
            <p:cNvSpPr/>
            <p:nvPr/>
          </p:nvSpPr>
          <p:spPr>
            <a:xfrm>
              <a:off x="10881487" y="4268337"/>
              <a:ext cx="93161" cy="228035"/>
            </a:xfrm>
            <a:custGeom>
              <a:avLst/>
              <a:gdLst>
                <a:gd name="connsiteX0" fmla="*/ 50821 w 93161"/>
                <a:gd name="connsiteY0" fmla="*/ 10 h 228035"/>
                <a:gd name="connsiteX1" fmla="*/ 93162 w 93161"/>
                <a:gd name="connsiteY1" fmla="*/ 215283 h 228035"/>
                <a:gd name="connsiteX2" fmla="*/ 71992 w 93161"/>
                <a:gd name="connsiteY2" fmla="*/ 228036 h 228035"/>
                <a:gd name="connsiteX3" fmla="*/ 0 w 93161"/>
                <a:gd name="connsiteY3" fmla="*/ 48280 h 228035"/>
                <a:gd name="connsiteX4" fmla="*/ 50821 w 93161"/>
                <a:gd name="connsiteY4" fmla="*/ 10 h 22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1" h="228035">
                  <a:moveTo>
                    <a:pt x="50821" y="10"/>
                  </a:moveTo>
                  <a:cubicBezTo>
                    <a:pt x="50821" y="14739"/>
                    <a:pt x="53500" y="161464"/>
                    <a:pt x="93162" y="215283"/>
                  </a:cubicBezTo>
                  <a:cubicBezTo>
                    <a:pt x="87246" y="221190"/>
                    <a:pt x="79980" y="225567"/>
                    <a:pt x="71992" y="228036"/>
                  </a:cubicBezTo>
                  <a:cubicBezTo>
                    <a:pt x="71992" y="228036"/>
                    <a:pt x="0" y="98464"/>
                    <a:pt x="0" y="48280"/>
                  </a:cubicBezTo>
                  <a:cubicBezTo>
                    <a:pt x="0" y="-1903"/>
                    <a:pt x="50821" y="10"/>
                    <a:pt x="50821" y="10"/>
                  </a:cubicBezTo>
                  <a:close/>
                </a:path>
              </a:pathLst>
            </a:custGeom>
            <a:solidFill>
              <a:srgbClr val="1E3745"/>
            </a:solidFill>
            <a:ln w="6377" cap="flat">
              <a:noFill/>
              <a:prstDash val="solid"/>
              <a:miter/>
            </a:ln>
          </p:spPr>
          <p:txBody>
            <a:bodyPr rtlCol="0" anchor="ctr"/>
            <a:lstStyle/>
            <a:p>
              <a:endParaRPr lang="de-AT"/>
            </a:p>
          </p:txBody>
        </p:sp>
        <p:sp>
          <p:nvSpPr>
            <p:cNvPr id="80" name="Freihandform: Form 79">
              <a:extLst>
                <a:ext uri="{FF2B5EF4-FFF2-40B4-BE49-F238E27FC236}">
                  <a16:creationId xmlns:a16="http://schemas.microsoft.com/office/drawing/2014/main" id="{74EEAA01-B5EC-418B-81FE-FB2679E329D7}"/>
                </a:ext>
              </a:extLst>
            </p:cNvPr>
            <p:cNvSpPr/>
            <p:nvPr/>
          </p:nvSpPr>
          <p:spPr>
            <a:xfrm>
              <a:off x="10759549" y="4505422"/>
              <a:ext cx="62339" cy="21606"/>
            </a:xfrm>
            <a:custGeom>
              <a:avLst/>
              <a:gdLst>
                <a:gd name="connsiteX0" fmla="*/ 50201 w 62339"/>
                <a:gd name="connsiteY0" fmla="*/ 133 h 21606"/>
                <a:gd name="connsiteX1" fmla="*/ 62189 w 62339"/>
                <a:gd name="connsiteY1" fmla="*/ 3640 h 21606"/>
                <a:gd name="connsiteX2" fmla="*/ 57534 w 62339"/>
                <a:gd name="connsiteY2" fmla="*/ 20219 h 21606"/>
                <a:gd name="connsiteX3" fmla="*/ 145 w 62339"/>
                <a:gd name="connsiteY3" fmla="*/ 11866 h 21606"/>
                <a:gd name="connsiteX4" fmla="*/ 7797 w 62339"/>
                <a:gd name="connsiteY4" fmla="*/ 133 h 21606"/>
                <a:gd name="connsiteX5" fmla="*/ 50201 w 62339"/>
                <a:gd name="connsiteY5" fmla="*/ 133 h 2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39" h="21606">
                  <a:moveTo>
                    <a:pt x="50201" y="133"/>
                  </a:moveTo>
                  <a:cubicBezTo>
                    <a:pt x="53845" y="2278"/>
                    <a:pt x="57964" y="3483"/>
                    <a:pt x="62189" y="3640"/>
                  </a:cubicBezTo>
                  <a:cubicBezTo>
                    <a:pt x="62875" y="9563"/>
                    <a:pt x="61203" y="15519"/>
                    <a:pt x="57534" y="20219"/>
                  </a:cubicBezTo>
                  <a:cubicBezTo>
                    <a:pt x="38004" y="23634"/>
                    <a:pt x="17893" y="20707"/>
                    <a:pt x="145" y="11866"/>
                  </a:cubicBezTo>
                  <a:cubicBezTo>
                    <a:pt x="145" y="11866"/>
                    <a:pt x="-1704" y="1600"/>
                    <a:pt x="7797" y="133"/>
                  </a:cubicBezTo>
                  <a:cubicBezTo>
                    <a:pt x="17298" y="-1334"/>
                    <a:pt x="32283" y="10017"/>
                    <a:pt x="50201" y="133"/>
                  </a:cubicBezTo>
                  <a:close/>
                </a:path>
              </a:pathLst>
            </a:custGeom>
            <a:solidFill>
              <a:srgbClr val="001618"/>
            </a:solidFill>
            <a:ln w="6377" cap="flat">
              <a:noFill/>
              <a:prstDash val="solid"/>
              <a:miter/>
            </a:ln>
          </p:spPr>
          <p:txBody>
            <a:bodyPr rtlCol="0" anchor="ctr"/>
            <a:lstStyle/>
            <a:p>
              <a:endParaRPr lang="de-AT"/>
            </a:p>
          </p:txBody>
        </p:sp>
        <p:sp>
          <p:nvSpPr>
            <p:cNvPr id="81" name="Freihandform: Form 80">
              <a:extLst>
                <a:ext uri="{FF2B5EF4-FFF2-40B4-BE49-F238E27FC236}">
                  <a16:creationId xmlns:a16="http://schemas.microsoft.com/office/drawing/2014/main" id="{E335054F-0D07-4747-B0BF-B746B66EEE18}"/>
                </a:ext>
              </a:extLst>
            </p:cNvPr>
            <p:cNvSpPr/>
            <p:nvPr/>
          </p:nvSpPr>
          <p:spPr>
            <a:xfrm>
              <a:off x="10805479" y="4232006"/>
              <a:ext cx="133188" cy="268954"/>
            </a:xfrm>
            <a:custGeom>
              <a:avLst/>
              <a:gdLst>
                <a:gd name="connsiteX0" fmla="*/ 130337 w 133188"/>
                <a:gd name="connsiteY0" fmla="*/ 1843 h 268954"/>
                <a:gd name="connsiteX1" fmla="*/ 119114 w 133188"/>
                <a:gd name="connsiteY1" fmla="*/ 76067 h 268954"/>
                <a:gd name="connsiteX2" fmla="*/ 47951 w 133188"/>
                <a:gd name="connsiteY2" fmla="*/ 157049 h 268954"/>
                <a:gd name="connsiteX3" fmla="*/ 23274 w 133188"/>
                <a:gd name="connsiteY3" fmla="*/ 268894 h 268954"/>
                <a:gd name="connsiteX4" fmla="*/ 0 w 133188"/>
                <a:gd name="connsiteY4" fmla="*/ 261689 h 268954"/>
                <a:gd name="connsiteX5" fmla="*/ 14092 w 133188"/>
                <a:gd name="connsiteY5" fmla="*/ 142574 h 268954"/>
                <a:gd name="connsiteX6" fmla="*/ 72628 w 133188"/>
                <a:gd name="connsiteY6" fmla="*/ 13895 h 268954"/>
                <a:gd name="connsiteX7" fmla="*/ 130337 w 133188"/>
                <a:gd name="connsiteY7" fmla="*/ 1843 h 26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88" h="268954">
                  <a:moveTo>
                    <a:pt x="130337" y="1843"/>
                  </a:moveTo>
                  <a:cubicBezTo>
                    <a:pt x="133206" y="7072"/>
                    <a:pt x="138371" y="41952"/>
                    <a:pt x="119114" y="76067"/>
                  </a:cubicBezTo>
                  <a:cubicBezTo>
                    <a:pt x="99857" y="110182"/>
                    <a:pt x="49355" y="150226"/>
                    <a:pt x="47951" y="157049"/>
                  </a:cubicBezTo>
                  <a:cubicBezTo>
                    <a:pt x="46548" y="163872"/>
                    <a:pt x="27291" y="256078"/>
                    <a:pt x="23274" y="268894"/>
                  </a:cubicBezTo>
                  <a:cubicBezTo>
                    <a:pt x="23274" y="268894"/>
                    <a:pt x="7269" y="270106"/>
                    <a:pt x="0" y="261689"/>
                  </a:cubicBezTo>
                  <a:cubicBezTo>
                    <a:pt x="0" y="261689"/>
                    <a:pt x="11669" y="179877"/>
                    <a:pt x="14092" y="142574"/>
                  </a:cubicBezTo>
                  <a:cubicBezTo>
                    <a:pt x="14092" y="142574"/>
                    <a:pt x="62554" y="34747"/>
                    <a:pt x="72628" y="13895"/>
                  </a:cubicBezTo>
                  <a:cubicBezTo>
                    <a:pt x="82704" y="-6956"/>
                    <a:pt x="130337" y="1843"/>
                    <a:pt x="130337" y="1843"/>
                  </a:cubicBezTo>
                  <a:close/>
                </a:path>
              </a:pathLst>
            </a:custGeom>
            <a:solidFill>
              <a:srgbClr val="28495C"/>
            </a:solidFill>
            <a:ln w="6377" cap="flat">
              <a:noFill/>
              <a:prstDash val="solid"/>
              <a:miter/>
            </a:ln>
          </p:spPr>
          <p:txBody>
            <a:bodyPr rtlCol="0" anchor="ctr"/>
            <a:lstStyle/>
            <a:p>
              <a:endParaRPr lang="de-AT"/>
            </a:p>
          </p:txBody>
        </p:sp>
        <p:sp>
          <p:nvSpPr>
            <p:cNvPr id="82" name="Freihandform: Form 81">
              <a:extLst>
                <a:ext uri="{FF2B5EF4-FFF2-40B4-BE49-F238E27FC236}">
                  <a16:creationId xmlns:a16="http://schemas.microsoft.com/office/drawing/2014/main" id="{280C3859-3DE8-4AFA-9393-7D188B2795B4}"/>
                </a:ext>
              </a:extLst>
            </p:cNvPr>
            <p:cNvSpPr/>
            <p:nvPr/>
          </p:nvSpPr>
          <p:spPr>
            <a:xfrm>
              <a:off x="10725007" y="4206798"/>
              <a:ext cx="69629" cy="30297"/>
            </a:xfrm>
            <a:custGeom>
              <a:avLst/>
              <a:gdLst>
                <a:gd name="connsiteX0" fmla="*/ 38641 w 69629"/>
                <a:gd name="connsiteY0" fmla="*/ 5818 h 30297"/>
                <a:gd name="connsiteX1" fmla="*/ 9373 w 69629"/>
                <a:gd name="connsiteY1" fmla="*/ 11429 h 30297"/>
                <a:gd name="connsiteX2" fmla="*/ 52032 w 69629"/>
                <a:gd name="connsiteY2" fmla="*/ 17806 h 30297"/>
                <a:gd name="connsiteX3" fmla="*/ 38641 w 69629"/>
                <a:gd name="connsiteY3" fmla="*/ 5818 h 30297"/>
              </a:gdLst>
              <a:ahLst/>
              <a:cxnLst>
                <a:cxn ang="0">
                  <a:pos x="connsiteX0" y="connsiteY0"/>
                </a:cxn>
                <a:cxn ang="0">
                  <a:pos x="connsiteX1" y="connsiteY1"/>
                </a:cxn>
                <a:cxn ang="0">
                  <a:pos x="connsiteX2" y="connsiteY2"/>
                </a:cxn>
                <a:cxn ang="0">
                  <a:pos x="connsiteX3" y="connsiteY3"/>
                </a:cxn>
              </a:cxnLst>
              <a:rect l="l" t="t" r="r" b="b"/>
              <a:pathLst>
                <a:path w="69629" h="30297">
                  <a:moveTo>
                    <a:pt x="38641" y="5818"/>
                  </a:moveTo>
                  <a:cubicBezTo>
                    <a:pt x="38641" y="5818"/>
                    <a:pt x="31627" y="10664"/>
                    <a:pt x="9373" y="11429"/>
                  </a:cubicBezTo>
                  <a:cubicBezTo>
                    <a:pt x="-12881" y="12194"/>
                    <a:pt x="5738" y="48923"/>
                    <a:pt x="52032" y="17806"/>
                  </a:cubicBezTo>
                  <a:cubicBezTo>
                    <a:pt x="98326" y="-13312"/>
                    <a:pt x="38641" y="5818"/>
                    <a:pt x="38641" y="5818"/>
                  </a:cubicBezTo>
                  <a:close/>
                </a:path>
              </a:pathLst>
            </a:custGeom>
            <a:solidFill>
              <a:srgbClr val="F7D5A0"/>
            </a:solidFill>
            <a:ln w="6377" cap="flat">
              <a:noFill/>
              <a:prstDash val="solid"/>
              <a:miter/>
            </a:ln>
          </p:spPr>
          <p:txBody>
            <a:bodyPr rtlCol="0" anchor="ctr"/>
            <a:lstStyle/>
            <a:p>
              <a:endParaRPr lang="de-AT"/>
            </a:p>
          </p:txBody>
        </p:sp>
        <p:sp>
          <p:nvSpPr>
            <p:cNvPr id="83" name="Freihandform: Form 82">
              <a:extLst>
                <a:ext uri="{FF2B5EF4-FFF2-40B4-BE49-F238E27FC236}">
                  <a16:creationId xmlns:a16="http://schemas.microsoft.com/office/drawing/2014/main" id="{32CAC5CC-0687-402A-ADCC-20EFD3D76388}"/>
                </a:ext>
              </a:extLst>
            </p:cNvPr>
            <p:cNvSpPr/>
            <p:nvPr/>
          </p:nvSpPr>
          <p:spPr>
            <a:xfrm>
              <a:off x="10747133" y="4085722"/>
              <a:ext cx="191266" cy="190882"/>
            </a:xfrm>
            <a:custGeom>
              <a:avLst/>
              <a:gdLst>
                <a:gd name="connsiteX0" fmla="*/ 129635 w 191266"/>
                <a:gd name="connsiteY0" fmla="*/ 64 h 190882"/>
                <a:gd name="connsiteX1" fmla="*/ 141241 w 191266"/>
                <a:gd name="connsiteY1" fmla="*/ 22382 h 190882"/>
                <a:gd name="connsiteX2" fmla="*/ 191169 w 191266"/>
                <a:gd name="connsiteY2" fmla="*/ 156290 h 190882"/>
                <a:gd name="connsiteX3" fmla="*/ 115097 w 191266"/>
                <a:gd name="connsiteY3" fmla="*/ 190596 h 190882"/>
                <a:gd name="connsiteX4" fmla="*/ 102343 w 191266"/>
                <a:gd name="connsiteY4" fmla="*/ 121793 h 190882"/>
                <a:gd name="connsiteX5" fmla="*/ 26973 w 191266"/>
                <a:gd name="connsiteY5" fmla="*/ 142644 h 190882"/>
                <a:gd name="connsiteX6" fmla="*/ 16196 w 191266"/>
                <a:gd name="connsiteY6" fmla="*/ 127021 h 190882"/>
                <a:gd name="connsiteX7" fmla="*/ 6377 w 191266"/>
                <a:gd name="connsiteY7" fmla="*/ 132824 h 190882"/>
                <a:gd name="connsiteX8" fmla="*/ 0 w 191266"/>
                <a:gd name="connsiteY8" fmla="*/ 122940 h 190882"/>
                <a:gd name="connsiteX9" fmla="*/ 122557 w 191266"/>
                <a:gd name="connsiteY9" fmla="*/ 35135 h 190882"/>
                <a:gd name="connsiteX10" fmla="*/ 112164 w 191266"/>
                <a:gd name="connsiteY10" fmla="*/ 14985 h 190882"/>
                <a:gd name="connsiteX11" fmla="*/ 127468 w 191266"/>
                <a:gd name="connsiteY11" fmla="*/ 0 h 19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266" h="190882">
                  <a:moveTo>
                    <a:pt x="129635" y="64"/>
                  </a:moveTo>
                  <a:cubicBezTo>
                    <a:pt x="129635" y="64"/>
                    <a:pt x="132505" y="15750"/>
                    <a:pt x="141241" y="22382"/>
                  </a:cubicBezTo>
                  <a:cubicBezTo>
                    <a:pt x="149977" y="29013"/>
                    <a:pt x="193593" y="32584"/>
                    <a:pt x="191169" y="156290"/>
                  </a:cubicBezTo>
                  <a:cubicBezTo>
                    <a:pt x="191169" y="156290"/>
                    <a:pt x="132824" y="194549"/>
                    <a:pt x="115097" y="190596"/>
                  </a:cubicBezTo>
                  <a:cubicBezTo>
                    <a:pt x="109249" y="167986"/>
                    <a:pt x="104988" y="144996"/>
                    <a:pt x="102343" y="121793"/>
                  </a:cubicBezTo>
                  <a:cubicBezTo>
                    <a:pt x="102343" y="121793"/>
                    <a:pt x="56688" y="139838"/>
                    <a:pt x="26973" y="142644"/>
                  </a:cubicBezTo>
                  <a:lnTo>
                    <a:pt x="16196" y="127021"/>
                  </a:lnTo>
                  <a:cubicBezTo>
                    <a:pt x="16196" y="127021"/>
                    <a:pt x="14793" y="130146"/>
                    <a:pt x="6377" y="132824"/>
                  </a:cubicBezTo>
                  <a:cubicBezTo>
                    <a:pt x="4649" y="129289"/>
                    <a:pt x="2509" y="125971"/>
                    <a:pt x="0" y="122940"/>
                  </a:cubicBezTo>
                  <a:cubicBezTo>
                    <a:pt x="0" y="122940"/>
                    <a:pt x="92396" y="74478"/>
                    <a:pt x="122557" y="35135"/>
                  </a:cubicBezTo>
                  <a:cubicBezTo>
                    <a:pt x="119696" y="28124"/>
                    <a:pt x="116217" y="21381"/>
                    <a:pt x="112164" y="14985"/>
                  </a:cubicBezTo>
                  <a:cubicBezTo>
                    <a:pt x="107062" y="7780"/>
                    <a:pt x="127468" y="0"/>
                    <a:pt x="127468" y="0"/>
                  </a:cubicBezTo>
                  <a:close/>
                </a:path>
              </a:pathLst>
            </a:custGeom>
            <a:solidFill>
              <a:srgbClr val="78CEFF"/>
            </a:solidFill>
            <a:ln w="6377" cap="flat">
              <a:noFill/>
              <a:prstDash val="solid"/>
              <a:miter/>
            </a:ln>
          </p:spPr>
          <p:txBody>
            <a:bodyPr rtlCol="0" anchor="ctr"/>
            <a:lstStyle/>
            <a:p>
              <a:endParaRPr lang="de-AT"/>
            </a:p>
          </p:txBody>
        </p:sp>
        <p:sp>
          <p:nvSpPr>
            <p:cNvPr id="84" name="Freihandform: Form 83">
              <a:extLst>
                <a:ext uri="{FF2B5EF4-FFF2-40B4-BE49-F238E27FC236}">
                  <a16:creationId xmlns:a16="http://schemas.microsoft.com/office/drawing/2014/main" id="{16C87A7B-3948-48EE-8F61-31F6000638FB}"/>
                </a:ext>
              </a:extLst>
            </p:cNvPr>
            <p:cNvSpPr/>
            <p:nvPr/>
          </p:nvSpPr>
          <p:spPr>
            <a:xfrm>
              <a:off x="10858414" y="4085467"/>
              <a:ext cx="29385" cy="35990"/>
            </a:xfrm>
            <a:custGeom>
              <a:avLst/>
              <a:gdLst>
                <a:gd name="connsiteX0" fmla="*/ 29386 w 29385"/>
                <a:gd name="connsiteY0" fmla="*/ 21872 h 35990"/>
                <a:gd name="connsiteX1" fmla="*/ 18354 w 29385"/>
                <a:gd name="connsiteY1" fmla="*/ 0 h 35990"/>
                <a:gd name="connsiteX2" fmla="*/ 16123 w 29385"/>
                <a:gd name="connsiteY2" fmla="*/ 0 h 35990"/>
                <a:gd name="connsiteX3" fmla="*/ 819 w 29385"/>
                <a:gd name="connsiteY3" fmla="*/ 14985 h 35990"/>
                <a:gd name="connsiteX4" fmla="*/ 11213 w 29385"/>
                <a:gd name="connsiteY4" fmla="*/ 35135 h 35990"/>
                <a:gd name="connsiteX5" fmla="*/ 29386 w 29385"/>
                <a:gd name="connsiteY5" fmla="*/ 21872 h 3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85" h="35990">
                  <a:moveTo>
                    <a:pt x="29386" y="21872"/>
                  </a:moveTo>
                  <a:cubicBezTo>
                    <a:pt x="23677" y="15797"/>
                    <a:pt x="19846" y="8202"/>
                    <a:pt x="18354" y="0"/>
                  </a:cubicBezTo>
                  <a:lnTo>
                    <a:pt x="16123" y="0"/>
                  </a:lnTo>
                  <a:cubicBezTo>
                    <a:pt x="16123" y="0"/>
                    <a:pt x="-4283" y="7779"/>
                    <a:pt x="819" y="14985"/>
                  </a:cubicBezTo>
                  <a:cubicBezTo>
                    <a:pt x="4873" y="21380"/>
                    <a:pt x="8351" y="28124"/>
                    <a:pt x="11213" y="35135"/>
                  </a:cubicBezTo>
                  <a:cubicBezTo>
                    <a:pt x="16760" y="38068"/>
                    <a:pt x="24667" y="33413"/>
                    <a:pt x="29386" y="21872"/>
                  </a:cubicBezTo>
                  <a:close/>
                </a:path>
              </a:pathLst>
            </a:custGeom>
            <a:solidFill>
              <a:srgbClr val="F7D5A0"/>
            </a:solidFill>
            <a:ln w="6377" cap="flat">
              <a:noFill/>
              <a:prstDash val="solid"/>
              <a:miter/>
            </a:ln>
          </p:spPr>
          <p:txBody>
            <a:bodyPr rtlCol="0" anchor="ctr"/>
            <a:lstStyle/>
            <a:p>
              <a:endParaRPr lang="de-AT"/>
            </a:p>
          </p:txBody>
        </p:sp>
        <p:sp>
          <p:nvSpPr>
            <p:cNvPr id="85" name="Freihandform: Form 84">
              <a:extLst>
                <a:ext uri="{FF2B5EF4-FFF2-40B4-BE49-F238E27FC236}">
                  <a16:creationId xmlns:a16="http://schemas.microsoft.com/office/drawing/2014/main" id="{51466AA0-6AC5-4085-BDA6-A8F7B4B759A0}"/>
                </a:ext>
              </a:extLst>
            </p:cNvPr>
            <p:cNvSpPr/>
            <p:nvPr/>
          </p:nvSpPr>
          <p:spPr>
            <a:xfrm>
              <a:off x="10860317" y="4085467"/>
              <a:ext cx="17981" cy="23146"/>
            </a:xfrm>
            <a:custGeom>
              <a:avLst/>
              <a:gdLst>
                <a:gd name="connsiteX0" fmla="*/ 3634 w 17981"/>
                <a:gd name="connsiteY0" fmla="*/ 23147 h 23146"/>
                <a:gd name="connsiteX1" fmla="*/ 17982 w 17981"/>
                <a:gd name="connsiteY1" fmla="*/ 5866 h 23146"/>
                <a:gd name="connsiteX2" fmla="*/ 16451 w 17981"/>
                <a:gd name="connsiteY2" fmla="*/ 0 h 23146"/>
                <a:gd name="connsiteX3" fmla="*/ 14220 w 17981"/>
                <a:gd name="connsiteY3" fmla="*/ 0 h 23146"/>
                <a:gd name="connsiteX4" fmla="*/ 7843 w 17981"/>
                <a:gd name="connsiteY4" fmla="*/ 2806 h 23146"/>
                <a:gd name="connsiteX5" fmla="*/ 6377 w 17981"/>
                <a:gd name="connsiteY5" fmla="*/ 6249 h 23146"/>
                <a:gd name="connsiteX6" fmla="*/ 0 w 17981"/>
                <a:gd name="connsiteY6" fmla="*/ 16579 h 23146"/>
                <a:gd name="connsiteX7" fmla="*/ 3634 w 17981"/>
                <a:gd name="connsiteY7" fmla="*/ 23147 h 2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81" h="23146">
                  <a:moveTo>
                    <a:pt x="3634" y="23147"/>
                  </a:moveTo>
                  <a:cubicBezTo>
                    <a:pt x="10201" y="19137"/>
                    <a:pt x="15248" y="13058"/>
                    <a:pt x="17982" y="5866"/>
                  </a:cubicBezTo>
                  <a:cubicBezTo>
                    <a:pt x="17354" y="3943"/>
                    <a:pt x="16844" y="1984"/>
                    <a:pt x="16451" y="0"/>
                  </a:cubicBezTo>
                  <a:lnTo>
                    <a:pt x="14220" y="0"/>
                  </a:lnTo>
                  <a:cubicBezTo>
                    <a:pt x="14220" y="0"/>
                    <a:pt x="11414" y="1084"/>
                    <a:pt x="7843" y="2806"/>
                  </a:cubicBezTo>
                  <a:lnTo>
                    <a:pt x="6377" y="6249"/>
                  </a:lnTo>
                  <a:lnTo>
                    <a:pt x="0" y="16579"/>
                  </a:lnTo>
                  <a:cubicBezTo>
                    <a:pt x="1211" y="18683"/>
                    <a:pt x="2487" y="20915"/>
                    <a:pt x="3634" y="23147"/>
                  </a:cubicBezTo>
                  <a:close/>
                </a:path>
              </a:pathLst>
            </a:custGeom>
            <a:solidFill>
              <a:srgbClr val="F7D5A0"/>
            </a:solidFill>
            <a:ln w="6377" cap="flat">
              <a:noFill/>
              <a:prstDash val="solid"/>
              <a:miter/>
            </a:ln>
          </p:spPr>
          <p:txBody>
            <a:bodyPr rtlCol="0" anchor="ctr"/>
            <a:lstStyle/>
            <a:p>
              <a:endParaRPr lang="de-AT"/>
            </a:p>
          </p:txBody>
        </p:sp>
        <p:sp>
          <p:nvSpPr>
            <p:cNvPr id="86" name="Freihandform: Form 85">
              <a:extLst>
                <a:ext uri="{FF2B5EF4-FFF2-40B4-BE49-F238E27FC236}">
                  <a16:creationId xmlns:a16="http://schemas.microsoft.com/office/drawing/2014/main" id="{7D1D175B-FF3B-49CB-861B-9F53D70B76DC}"/>
                </a:ext>
              </a:extLst>
            </p:cNvPr>
            <p:cNvSpPr/>
            <p:nvPr/>
          </p:nvSpPr>
          <p:spPr>
            <a:xfrm>
              <a:off x="10826286" y="4032983"/>
              <a:ext cx="57750" cy="75696"/>
            </a:xfrm>
            <a:custGeom>
              <a:avLst/>
              <a:gdLst>
                <a:gd name="connsiteX0" fmla="*/ 3679 w 57750"/>
                <a:gd name="connsiteY0" fmla="*/ 6509 h 75696"/>
                <a:gd name="connsiteX1" fmla="*/ 810 w 57750"/>
                <a:gd name="connsiteY1" fmla="*/ 56055 h 75696"/>
                <a:gd name="connsiteX2" fmla="*/ 8142 w 57750"/>
                <a:gd name="connsiteY2" fmla="*/ 53759 h 75696"/>
                <a:gd name="connsiteX3" fmla="*/ 53225 w 57750"/>
                <a:gd name="connsiteY3" fmla="*/ 45533 h 75696"/>
                <a:gd name="connsiteX4" fmla="*/ 17771 w 57750"/>
                <a:gd name="connsiteY4" fmla="*/ 3129 h 7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50" h="75696">
                  <a:moveTo>
                    <a:pt x="3679" y="6509"/>
                  </a:moveTo>
                  <a:cubicBezTo>
                    <a:pt x="84" y="22765"/>
                    <a:pt x="-885" y="39492"/>
                    <a:pt x="810" y="56055"/>
                  </a:cubicBezTo>
                  <a:lnTo>
                    <a:pt x="8142" y="53759"/>
                  </a:lnTo>
                  <a:cubicBezTo>
                    <a:pt x="8142" y="53759"/>
                    <a:pt x="32692" y="108215"/>
                    <a:pt x="53225" y="45533"/>
                  </a:cubicBezTo>
                  <a:cubicBezTo>
                    <a:pt x="73757" y="-17148"/>
                    <a:pt x="17771" y="3129"/>
                    <a:pt x="17771" y="3129"/>
                  </a:cubicBezTo>
                  <a:close/>
                </a:path>
              </a:pathLst>
            </a:custGeom>
            <a:solidFill>
              <a:srgbClr val="F7D5A0"/>
            </a:solidFill>
            <a:ln w="6377" cap="flat">
              <a:noFill/>
              <a:prstDash val="solid"/>
              <a:miter/>
            </a:ln>
          </p:spPr>
          <p:txBody>
            <a:bodyPr rtlCol="0" anchor="ctr"/>
            <a:lstStyle/>
            <a:p>
              <a:endParaRPr lang="de-AT"/>
            </a:p>
          </p:txBody>
        </p:sp>
        <p:sp>
          <p:nvSpPr>
            <p:cNvPr id="87" name="Freihandform: Form 86">
              <a:extLst>
                <a:ext uri="{FF2B5EF4-FFF2-40B4-BE49-F238E27FC236}">
                  <a16:creationId xmlns:a16="http://schemas.microsoft.com/office/drawing/2014/main" id="{C17DDF28-7DA6-45F4-B7F6-DD89E8431D3E}"/>
                </a:ext>
              </a:extLst>
            </p:cNvPr>
            <p:cNvSpPr/>
            <p:nvPr/>
          </p:nvSpPr>
          <p:spPr>
            <a:xfrm>
              <a:off x="10810860" y="4020450"/>
              <a:ext cx="78132" cy="64045"/>
            </a:xfrm>
            <a:custGeom>
              <a:avLst/>
              <a:gdLst>
                <a:gd name="connsiteX0" fmla="*/ 32814 w 78132"/>
                <a:gd name="connsiteY0" fmla="*/ 6289 h 64045"/>
                <a:gd name="connsiteX1" fmla="*/ 2780 w 78132"/>
                <a:gd name="connsiteY1" fmla="*/ 4567 h 64045"/>
                <a:gd name="connsiteX2" fmla="*/ 31220 w 78132"/>
                <a:gd name="connsiteY2" fmla="*/ 33580 h 64045"/>
                <a:gd name="connsiteX3" fmla="*/ 66610 w 78132"/>
                <a:gd name="connsiteY3" fmla="*/ 63933 h 64045"/>
                <a:gd name="connsiteX4" fmla="*/ 77896 w 78132"/>
                <a:gd name="connsiteY4" fmla="*/ 34154 h 64045"/>
                <a:gd name="connsiteX5" fmla="*/ 32814 w 78132"/>
                <a:gd name="connsiteY5" fmla="*/ 6289 h 6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2" h="64045">
                  <a:moveTo>
                    <a:pt x="32814" y="6289"/>
                  </a:moveTo>
                  <a:cubicBezTo>
                    <a:pt x="28478" y="7564"/>
                    <a:pt x="9221" y="-7166"/>
                    <a:pt x="2780" y="4567"/>
                  </a:cubicBezTo>
                  <a:cubicBezTo>
                    <a:pt x="-3660" y="16300"/>
                    <a:pt x="-726" y="44420"/>
                    <a:pt x="31220" y="33580"/>
                  </a:cubicBezTo>
                  <a:cubicBezTo>
                    <a:pt x="63167" y="22740"/>
                    <a:pt x="65653" y="66547"/>
                    <a:pt x="66610" y="63933"/>
                  </a:cubicBezTo>
                  <a:cubicBezTo>
                    <a:pt x="66610" y="63933"/>
                    <a:pt x="80064" y="63933"/>
                    <a:pt x="77896" y="34154"/>
                  </a:cubicBezTo>
                  <a:cubicBezTo>
                    <a:pt x="75729" y="4376"/>
                    <a:pt x="59787" y="-1491"/>
                    <a:pt x="32814" y="6289"/>
                  </a:cubicBezTo>
                  <a:close/>
                </a:path>
              </a:pathLst>
            </a:custGeom>
            <a:solidFill>
              <a:srgbClr val="28495C"/>
            </a:solidFill>
            <a:ln w="6377" cap="flat">
              <a:noFill/>
              <a:prstDash val="solid"/>
              <a:miter/>
            </a:ln>
          </p:spPr>
          <p:txBody>
            <a:bodyPr rtlCol="0" anchor="ctr"/>
            <a:lstStyle/>
            <a:p>
              <a:endParaRPr lang="de-AT"/>
            </a:p>
          </p:txBody>
        </p:sp>
        <p:sp>
          <p:nvSpPr>
            <p:cNvPr id="88" name="Freihandform: Form 87">
              <a:extLst>
                <a:ext uri="{FF2B5EF4-FFF2-40B4-BE49-F238E27FC236}">
                  <a16:creationId xmlns:a16="http://schemas.microsoft.com/office/drawing/2014/main" id="{FA1ECC8D-4A5B-436B-9A9C-487B7A444E05}"/>
                </a:ext>
              </a:extLst>
            </p:cNvPr>
            <p:cNvSpPr/>
            <p:nvPr/>
          </p:nvSpPr>
          <p:spPr>
            <a:xfrm>
              <a:off x="10864015" y="4058905"/>
              <a:ext cx="14584" cy="17943"/>
            </a:xfrm>
            <a:custGeom>
              <a:avLst/>
              <a:gdLst>
                <a:gd name="connsiteX0" fmla="*/ 0 w 14584"/>
                <a:gd name="connsiteY0" fmla="*/ 6348 h 17943"/>
                <a:gd name="connsiteX1" fmla="*/ 12753 w 14584"/>
                <a:gd name="connsiteY1" fmla="*/ 2586 h 17943"/>
                <a:gd name="connsiteX2" fmla="*/ 5548 w 14584"/>
                <a:gd name="connsiteY2" fmla="*/ 17570 h 17943"/>
                <a:gd name="connsiteX3" fmla="*/ 0 w 14584"/>
                <a:gd name="connsiteY3" fmla="*/ 6348 h 17943"/>
              </a:gdLst>
              <a:ahLst/>
              <a:cxnLst>
                <a:cxn ang="0">
                  <a:pos x="connsiteX0" y="connsiteY0"/>
                </a:cxn>
                <a:cxn ang="0">
                  <a:pos x="connsiteX1" y="connsiteY1"/>
                </a:cxn>
                <a:cxn ang="0">
                  <a:pos x="connsiteX2" y="connsiteY2"/>
                </a:cxn>
                <a:cxn ang="0">
                  <a:pos x="connsiteX3" y="connsiteY3"/>
                </a:cxn>
              </a:cxnLst>
              <a:rect l="l" t="t" r="r" b="b"/>
              <a:pathLst>
                <a:path w="14584" h="17943">
                  <a:moveTo>
                    <a:pt x="0" y="6348"/>
                  </a:moveTo>
                  <a:cubicBezTo>
                    <a:pt x="4081" y="1948"/>
                    <a:pt x="7206" y="-3217"/>
                    <a:pt x="12753" y="2586"/>
                  </a:cubicBezTo>
                  <a:cubicBezTo>
                    <a:pt x="18301" y="8388"/>
                    <a:pt x="9884" y="20185"/>
                    <a:pt x="5548" y="17570"/>
                  </a:cubicBezTo>
                  <a:cubicBezTo>
                    <a:pt x="1212" y="14956"/>
                    <a:pt x="0" y="6348"/>
                    <a:pt x="0" y="6348"/>
                  </a:cubicBezTo>
                  <a:close/>
                </a:path>
              </a:pathLst>
            </a:custGeom>
            <a:solidFill>
              <a:srgbClr val="F7D5A0"/>
            </a:solidFill>
            <a:ln w="6377" cap="flat">
              <a:noFill/>
              <a:prstDash val="solid"/>
              <a:miter/>
            </a:ln>
          </p:spPr>
          <p:txBody>
            <a:bodyPr rtlCol="0" anchor="ctr"/>
            <a:lstStyle/>
            <a:p>
              <a:endParaRPr lang="de-AT"/>
            </a:p>
          </p:txBody>
        </p:sp>
        <p:sp>
          <p:nvSpPr>
            <p:cNvPr id="89" name="Freihandform: Form 88">
              <a:extLst>
                <a:ext uri="{FF2B5EF4-FFF2-40B4-BE49-F238E27FC236}">
                  <a16:creationId xmlns:a16="http://schemas.microsoft.com/office/drawing/2014/main" id="{8C29E540-1160-46F5-9541-5DD606D4B3E2}"/>
                </a:ext>
              </a:extLst>
            </p:cNvPr>
            <p:cNvSpPr/>
            <p:nvPr/>
          </p:nvSpPr>
          <p:spPr>
            <a:xfrm>
              <a:off x="10866056" y="4104915"/>
              <a:ext cx="26016" cy="26845"/>
            </a:xfrm>
            <a:custGeom>
              <a:avLst/>
              <a:gdLst>
                <a:gd name="connsiteX0" fmla="*/ 19130 w 26016"/>
                <a:gd name="connsiteY0" fmla="*/ 0 h 26845"/>
                <a:gd name="connsiteX1" fmla="*/ 3570 w 26016"/>
                <a:gd name="connsiteY1" fmla="*/ 16005 h 26845"/>
                <a:gd name="connsiteX2" fmla="*/ 0 w 26016"/>
                <a:gd name="connsiteY2" fmla="*/ 26845 h 26845"/>
                <a:gd name="connsiteX3" fmla="*/ 26016 w 26016"/>
                <a:gd name="connsiteY3" fmla="*/ 5101 h 26845"/>
              </a:gdLst>
              <a:ahLst/>
              <a:cxnLst>
                <a:cxn ang="0">
                  <a:pos x="connsiteX0" y="connsiteY0"/>
                </a:cxn>
                <a:cxn ang="0">
                  <a:pos x="connsiteX1" y="connsiteY1"/>
                </a:cxn>
                <a:cxn ang="0">
                  <a:pos x="connsiteX2" y="connsiteY2"/>
                </a:cxn>
                <a:cxn ang="0">
                  <a:pos x="connsiteX3" y="connsiteY3"/>
                </a:cxn>
              </a:cxnLst>
              <a:rect l="l" t="t" r="r" b="b"/>
              <a:pathLst>
                <a:path w="26016" h="26845">
                  <a:moveTo>
                    <a:pt x="19130" y="0"/>
                  </a:moveTo>
                  <a:cubicBezTo>
                    <a:pt x="19130" y="0"/>
                    <a:pt x="19130" y="8353"/>
                    <a:pt x="3570" y="16005"/>
                  </a:cubicBezTo>
                  <a:lnTo>
                    <a:pt x="0" y="26845"/>
                  </a:lnTo>
                  <a:cubicBezTo>
                    <a:pt x="0" y="26845"/>
                    <a:pt x="15558" y="26271"/>
                    <a:pt x="26016" y="5101"/>
                  </a:cubicBezTo>
                  <a:close/>
                </a:path>
              </a:pathLst>
            </a:custGeom>
            <a:solidFill>
              <a:srgbClr val="AEE2FF"/>
            </a:solidFill>
            <a:ln w="6377" cap="flat">
              <a:noFill/>
              <a:prstDash val="solid"/>
              <a:miter/>
            </a:ln>
          </p:spPr>
          <p:txBody>
            <a:bodyPr rtlCol="0" anchor="ctr"/>
            <a:lstStyle/>
            <a:p>
              <a:endParaRPr lang="de-AT"/>
            </a:p>
          </p:txBody>
        </p:sp>
        <p:sp>
          <p:nvSpPr>
            <p:cNvPr id="90" name="Freihandform: Form 89">
              <a:extLst>
                <a:ext uri="{FF2B5EF4-FFF2-40B4-BE49-F238E27FC236}">
                  <a16:creationId xmlns:a16="http://schemas.microsoft.com/office/drawing/2014/main" id="{2B27EDA2-7870-4390-AFAC-9B56759619EB}"/>
                </a:ext>
              </a:extLst>
            </p:cNvPr>
            <p:cNvSpPr/>
            <p:nvPr/>
          </p:nvSpPr>
          <p:spPr>
            <a:xfrm>
              <a:off x="10861018" y="4116839"/>
              <a:ext cx="8608" cy="13773"/>
            </a:xfrm>
            <a:custGeom>
              <a:avLst/>
              <a:gdLst>
                <a:gd name="connsiteX0" fmla="*/ 6950 w 8608"/>
                <a:gd name="connsiteY0" fmla="*/ 0 h 13773"/>
                <a:gd name="connsiteX1" fmla="*/ 0 w 8608"/>
                <a:gd name="connsiteY1" fmla="*/ 13774 h 13773"/>
                <a:gd name="connsiteX2" fmla="*/ 8608 w 8608"/>
                <a:gd name="connsiteY2" fmla="*/ 3890 h 13773"/>
                <a:gd name="connsiteX3" fmla="*/ 6950 w 8608"/>
                <a:gd name="connsiteY3" fmla="*/ 0 h 13773"/>
              </a:gdLst>
              <a:ahLst/>
              <a:cxnLst>
                <a:cxn ang="0">
                  <a:pos x="connsiteX0" y="connsiteY0"/>
                </a:cxn>
                <a:cxn ang="0">
                  <a:pos x="connsiteX1" y="connsiteY1"/>
                </a:cxn>
                <a:cxn ang="0">
                  <a:pos x="connsiteX2" y="connsiteY2"/>
                </a:cxn>
                <a:cxn ang="0">
                  <a:pos x="connsiteX3" y="connsiteY3"/>
                </a:cxn>
              </a:cxnLst>
              <a:rect l="l" t="t" r="r" b="b"/>
              <a:pathLst>
                <a:path w="8608" h="13773">
                  <a:moveTo>
                    <a:pt x="6950" y="0"/>
                  </a:moveTo>
                  <a:lnTo>
                    <a:pt x="0" y="13774"/>
                  </a:lnTo>
                  <a:lnTo>
                    <a:pt x="8608" y="3890"/>
                  </a:lnTo>
                  <a:lnTo>
                    <a:pt x="6950" y="0"/>
                  </a:lnTo>
                  <a:close/>
                </a:path>
              </a:pathLst>
            </a:custGeom>
            <a:solidFill>
              <a:srgbClr val="AEE2FF"/>
            </a:solidFill>
            <a:ln w="6377" cap="flat">
              <a:noFill/>
              <a:prstDash val="solid"/>
              <a:miter/>
            </a:ln>
          </p:spPr>
          <p:txBody>
            <a:bodyPr rtlCol="0" anchor="ctr"/>
            <a:lstStyle/>
            <a:p>
              <a:endParaRPr lang="de-AT"/>
            </a:p>
          </p:txBody>
        </p:sp>
        <p:sp>
          <p:nvSpPr>
            <p:cNvPr id="91" name="Freihandform: Form 90">
              <a:extLst>
                <a:ext uri="{FF2B5EF4-FFF2-40B4-BE49-F238E27FC236}">
                  <a16:creationId xmlns:a16="http://schemas.microsoft.com/office/drawing/2014/main" id="{50DC34B3-3FA0-47D1-8745-642474AEEE6C}"/>
                </a:ext>
              </a:extLst>
            </p:cNvPr>
            <p:cNvSpPr/>
            <p:nvPr/>
          </p:nvSpPr>
          <p:spPr>
            <a:xfrm>
              <a:off x="10552295" y="4407062"/>
              <a:ext cx="32910" cy="22747"/>
            </a:xfrm>
            <a:custGeom>
              <a:avLst/>
              <a:gdLst>
                <a:gd name="connsiteX0" fmla="*/ 1947 w 32910"/>
                <a:gd name="connsiteY0" fmla="*/ 12919 h 22747"/>
                <a:gd name="connsiteX1" fmla="*/ 8324 w 32910"/>
                <a:gd name="connsiteY1" fmla="*/ 166 h 22747"/>
                <a:gd name="connsiteX2" fmla="*/ 30195 w 32910"/>
                <a:gd name="connsiteY2" fmla="*/ 22357 h 22747"/>
                <a:gd name="connsiteX3" fmla="*/ 3158 w 32910"/>
                <a:gd name="connsiteY3" fmla="*/ 18148 h 22747"/>
                <a:gd name="connsiteX4" fmla="*/ 1947 w 32910"/>
                <a:gd name="connsiteY4" fmla="*/ 12919 h 2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0" h="22747">
                  <a:moveTo>
                    <a:pt x="1947" y="12919"/>
                  </a:moveTo>
                  <a:cubicBezTo>
                    <a:pt x="429" y="7657"/>
                    <a:pt x="3203" y="2110"/>
                    <a:pt x="8324" y="166"/>
                  </a:cubicBezTo>
                  <a:cubicBezTo>
                    <a:pt x="16167" y="-2129"/>
                    <a:pt x="41099" y="20062"/>
                    <a:pt x="30195" y="22357"/>
                  </a:cubicBezTo>
                  <a:cubicBezTo>
                    <a:pt x="19291" y="24652"/>
                    <a:pt x="9471" y="15980"/>
                    <a:pt x="3158" y="18148"/>
                  </a:cubicBezTo>
                  <a:cubicBezTo>
                    <a:pt x="-3155" y="20316"/>
                    <a:pt x="1947" y="12919"/>
                    <a:pt x="1947" y="12919"/>
                  </a:cubicBezTo>
                  <a:close/>
                </a:path>
              </a:pathLst>
            </a:custGeom>
            <a:solidFill>
              <a:srgbClr val="F7D5A0"/>
            </a:solidFill>
            <a:ln w="6377" cap="flat">
              <a:noFill/>
              <a:prstDash val="solid"/>
              <a:miter/>
            </a:ln>
          </p:spPr>
          <p:txBody>
            <a:bodyPr rtlCol="0" anchor="ctr"/>
            <a:lstStyle/>
            <a:p>
              <a:endParaRPr lang="de-AT"/>
            </a:p>
          </p:txBody>
        </p:sp>
        <p:sp>
          <p:nvSpPr>
            <p:cNvPr id="92" name="Freihandform: Form 91">
              <a:extLst>
                <a:ext uri="{FF2B5EF4-FFF2-40B4-BE49-F238E27FC236}">
                  <a16:creationId xmlns:a16="http://schemas.microsoft.com/office/drawing/2014/main" id="{C70C0C56-391B-4857-8CEE-2F9667EFEE51}"/>
                </a:ext>
              </a:extLst>
            </p:cNvPr>
            <p:cNvSpPr/>
            <p:nvPr/>
          </p:nvSpPr>
          <p:spPr>
            <a:xfrm>
              <a:off x="10404768" y="4347735"/>
              <a:ext cx="153728" cy="101141"/>
            </a:xfrm>
            <a:custGeom>
              <a:avLst/>
              <a:gdLst>
                <a:gd name="connsiteX0" fmla="*/ 32464 w 153728"/>
                <a:gd name="connsiteY0" fmla="*/ 0 h 101141"/>
                <a:gd name="connsiteX1" fmla="*/ 87812 w 153728"/>
                <a:gd name="connsiteY1" fmla="*/ 75945 h 101141"/>
                <a:gd name="connsiteX2" fmla="*/ 148007 w 153728"/>
                <a:gd name="connsiteY2" fmla="*/ 63893 h 101141"/>
                <a:gd name="connsiteX3" fmla="*/ 153427 w 153728"/>
                <a:gd name="connsiteY3" fmla="*/ 79325 h 101141"/>
                <a:gd name="connsiteX4" fmla="*/ 48660 w 153728"/>
                <a:gd name="connsiteY4" fmla="*/ 92078 h 101141"/>
                <a:gd name="connsiteX5" fmla="*/ 71 w 153728"/>
                <a:gd name="connsiteY5" fmla="*/ 41065 h 10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728" h="101141">
                  <a:moveTo>
                    <a:pt x="32464" y="0"/>
                  </a:moveTo>
                  <a:cubicBezTo>
                    <a:pt x="32464" y="0"/>
                    <a:pt x="33229" y="76519"/>
                    <a:pt x="87812" y="75945"/>
                  </a:cubicBezTo>
                  <a:cubicBezTo>
                    <a:pt x="142396" y="75371"/>
                    <a:pt x="148007" y="63893"/>
                    <a:pt x="148007" y="63893"/>
                  </a:cubicBezTo>
                  <a:cubicBezTo>
                    <a:pt x="148007" y="63893"/>
                    <a:pt x="155276" y="73203"/>
                    <a:pt x="153427" y="79325"/>
                  </a:cubicBezTo>
                  <a:cubicBezTo>
                    <a:pt x="153427" y="79325"/>
                    <a:pt x="101267" y="118285"/>
                    <a:pt x="48660" y="92078"/>
                  </a:cubicBezTo>
                  <a:cubicBezTo>
                    <a:pt x="-3947" y="65870"/>
                    <a:pt x="71" y="41065"/>
                    <a:pt x="71" y="41065"/>
                  </a:cubicBezTo>
                  <a:close/>
                </a:path>
              </a:pathLst>
            </a:custGeom>
            <a:solidFill>
              <a:srgbClr val="78CEFF"/>
            </a:solidFill>
            <a:ln w="6377" cap="flat">
              <a:noFill/>
              <a:prstDash val="solid"/>
              <a:miter/>
            </a:ln>
          </p:spPr>
          <p:txBody>
            <a:bodyPr rtlCol="0" anchor="ctr"/>
            <a:lstStyle/>
            <a:p>
              <a:endParaRPr lang="de-AT"/>
            </a:p>
          </p:txBody>
        </p:sp>
      </p:grpSp>
    </p:spTree>
    <p:extLst>
      <p:ext uri="{BB962C8B-B14F-4D97-AF65-F5344CB8AC3E}">
        <p14:creationId xmlns:p14="http://schemas.microsoft.com/office/powerpoint/2010/main" val="175351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4282FFB-867E-8350-51ED-BDE0091256C6}"/>
              </a:ext>
            </a:extLst>
          </p:cNvPr>
          <p:cNvSpPr txBox="1"/>
          <p:nvPr/>
        </p:nvSpPr>
        <p:spPr>
          <a:xfrm>
            <a:off x="2268261" y="2368627"/>
            <a:ext cx="7963221" cy="1333955"/>
          </a:xfrm>
          <a:prstGeom prst="rect">
            <a:avLst/>
          </a:prstGeom>
          <a:noFill/>
        </p:spPr>
        <p:txBody>
          <a:bodyPr wrap="square">
            <a:spAutoFit/>
          </a:bodyPr>
          <a:lstStyle/>
          <a:p>
            <a:pPr marL="342900" indent="-342900">
              <a:lnSpc>
                <a:spcPct val="115000"/>
              </a:lnSpc>
              <a:spcBef>
                <a:spcPts val="600"/>
              </a:spcBef>
              <a:spcAft>
                <a:spcPts val="600"/>
              </a:spcAft>
              <a:buFont typeface="Symbol" panose="05050102010706020507" pitchFamily="18" charset="2"/>
              <a:buChar char="-"/>
            </a:pPr>
            <a:r>
              <a:rPr lang="de-AT" sz="2400" dirty="0">
                <a:solidFill>
                  <a:schemeClr val="tx1">
                    <a:lumMod val="95000"/>
                    <a:lumOff val="5000"/>
                  </a:schemeClr>
                </a:solidFill>
                <a:latin typeface="Raleway" panose="020B0503030101060003"/>
              </a:rPr>
              <a:t>Vernetzung und Austausch unter AKIS-Akteurinnen                                     und AKIS-Akteuren verbessern, um Synergien zu nutzen und die Wirkung ihrer Aktivitäten zu erhöhen</a:t>
            </a:r>
          </a:p>
        </p:txBody>
      </p:sp>
      <p:sp>
        <p:nvSpPr>
          <p:cNvPr id="3" name="Titel 1">
            <a:extLst>
              <a:ext uri="{FF2B5EF4-FFF2-40B4-BE49-F238E27FC236}">
                <a16:creationId xmlns:a16="http://schemas.microsoft.com/office/drawing/2014/main" id="{04995330-0D9B-27E4-68B6-4857AF18D35A}"/>
              </a:ext>
            </a:extLst>
          </p:cNvPr>
          <p:cNvSpPr txBox="1">
            <a:spLocks/>
          </p:cNvSpPr>
          <p:nvPr/>
        </p:nvSpPr>
        <p:spPr>
          <a:xfrm>
            <a:off x="1381328" y="200037"/>
            <a:ext cx="9362713" cy="2168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Raleway" panose="020B0503030101060003" pitchFamily="34" charset="0"/>
                <a:ea typeface="+mj-ea"/>
                <a:cs typeface="+mj-cs"/>
              </a:defRPr>
            </a:lvl1pPr>
          </a:lstStyle>
          <a:p>
            <a:r>
              <a:rPr lang="de-DE" dirty="0">
                <a:solidFill>
                  <a:schemeClr val="tx1"/>
                </a:solidFill>
              </a:rPr>
              <a:t>Vernetzung</a:t>
            </a:r>
          </a:p>
        </p:txBody>
      </p:sp>
      <p:sp>
        <p:nvSpPr>
          <p:cNvPr id="5" name="Ellipse 4">
            <a:extLst>
              <a:ext uri="{FF2B5EF4-FFF2-40B4-BE49-F238E27FC236}">
                <a16:creationId xmlns:a16="http://schemas.microsoft.com/office/drawing/2014/main" id="{101EC3E1-B855-250D-C5C2-44925B63C242}"/>
              </a:ext>
            </a:extLst>
          </p:cNvPr>
          <p:cNvSpPr/>
          <p:nvPr/>
        </p:nvSpPr>
        <p:spPr>
          <a:xfrm>
            <a:off x="228408" y="676442"/>
            <a:ext cx="900000" cy="900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000" dirty="0">
                <a:solidFill>
                  <a:schemeClr val="tx1">
                    <a:lumMod val="95000"/>
                    <a:lumOff val="5000"/>
                  </a:schemeClr>
                </a:solidFill>
                <a:latin typeface="Raleway" panose="020B0503030101060003"/>
              </a:rPr>
              <a:t>4</a:t>
            </a:r>
          </a:p>
        </p:txBody>
      </p:sp>
    </p:spTree>
    <p:extLst>
      <p:ext uri="{BB962C8B-B14F-4D97-AF65-F5344CB8AC3E}">
        <p14:creationId xmlns:p14="http://schemas.microsoft.com/office/powerpoint/2010/main" val="279933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3A1A0-A6BC-4C45-B2A2-A3889160E1AF}"/>
              </a:ext>
            </a:extLst>
          </p:cNvPr>
          <p:cNvSpPr>
            <a:spLocks noGrp="1"/>
          </p:cNvSpPr>
          <p:nvPr>
            <p:ph type="title"/>
          </p:nvPr>
        </p:nvSpPr>
        <p:spPr>
          <a:xfrm>
            <a:off x="228442" y="200037"/>
            <a:ext cx="10515600" cy="2168590"/>
          </a:xfrm>
        </p:spPr>
        <p:txBody>
          <a:bodyPr/>
          <a:lstStyle/>
          <a:p>
            <a:r>
              <a:rPr lang="de-DE" dirty="0">
                <a:solidFill>
                  <a:schemeClr val="tx1"/>
                </a:solidFill>
              </a:rPr>
              <a:t>Weiterentwicklung statt  </a:t>
            </a:r>
            <a:br>
              <a:rPr lang="de-DE" dirty="0">
                <a:solidFill>
                  <a:schemeClr val="tx1"/>
                </a:solidFill>
              </a:rPr>
            </a:br>
            <a:r>
              <a:rPr lang="de-DE" dirty="0">
                <a:solidFill>
                  <a:schemeClr val="tx1"/>
                </a:solidFill>
              </a:rPr>
              <a:t>Implementierung von AKIS</a:t>
            </a:r>
          </a:p>
        </p:txBody>
      </p:sp>
      <p:sp>
        <p:nvSpPr>
          <p:cNvPr id="4" name="Textfeld 3">
            <a:extLst>
              <a:ext uri="{FF2B5EF4-FFF2-40B4-BE49-F238E27FC236}">
                <a16:creationId xmlns:a16="http://schemas.microsoft.com/office/drawing/2014/main" id="{84282FFB-867E-8350-51ED-BDE0091256C6}"/>
              </a:ext>
            </a:extLst>
          </p:cNvPr>
          <p:cNvSpPr txBox="1"/>
          <p:nvPr/>
        </p:nvSpPr>
        <p:spPr>
          <a:xfrm>
            <a:off x="1700463" y="2368627"/>
            <a:ext cx="9256295" cy="3648435"/>
          </a:xfrm>
          <a:prstGeom prst="rect">
            <a:avLst/>
          </a:prstGeom>
          <a:noFill/>
        </p:spPr>
        <p:txBody>
          <a:bodyPr wrap="square">
            <a:spAutoFit/>
          </a:bodyPr>
          <a:lstStyle/>
          <a:p>
            <a:pPr>
              <a:lnSpc>
                <a:spcPct val="115000"/>
              </a:lnSpc>
              <a:spcBef>
                <a:spcPts val="600"/>
              </a:spcBef>
              <a:spcAft>
                <a:spcPts val="600"/>
              </a:spcAft>
            </a:pPr>
            <a:r>
              <a:rPr lang="de-AT" sz="2400" dirty="0">
                <a:solidFill>
                  <a:schemeClr val="tx1">
                    <a:lumMod val="95000"/>
                    <a:lumOff val="5000"/>
                  </a:schemeClr>
                </a:solidFill>
                <a:latin typeface="Raleway" panose="020B0503030101060003"/>
              </a:rPr>
              <a:t>AKIS-Kooperationsstelle als Teil des künftigen GAP-Netzwerkes:</a:t>
            </a:r>
          </a:p>
          <a:p>
            <a:pPr marL="342900" indent="-342900">
              <a:lnSpc>
                <a:spcPct val="115000"/>
              </a:lnSpc>
              <a:spcBef>
                <a:spcPts val="600"/>
              </a:spcBef>
              <a:spcAft>
                <a:spcPts val="600"/>
              </a:spcAft>
              <a:buFont typeface="Symbol" panose="05050102010706020507" pitchFamily="18" charset="2"/>
              <a:buChar char="-"/>
            </a:pPr>
            <a:r>
              <a:rPr lang="de-AT" sz="2400" dirty="0">
                <a:solidFill>
                  <a:schemeClr val="tx1">
                    <a:lumMod val="95000"/>
                    <a:lumOff val="5000"/>
                  </a:schemeClr>
                </a:solidFill>
                <a:latin typeface="Raleway" panose="020B0503030101060003"/>
              </a:rPr>
              <a:t>Weiterentwicklung und Verbesserung des AKIS in Österreich</a:t>
            </a:r>
          </a:p>
          <a:p>
            <a:pPr marL="342900" indent="-342900">
              <a:lnSpc>
                <a:spcPct val="115000"/>
              </a:lnSpc>
              <a:spcBef>
                <a:spcPts val="600"/>
              </a:spcBef>
              <a:spcAft>
                <a:spcPts val="600"/>
              </a:spcAft>
              <a:buFont typeface="Symbol" panose="05050102010706020507" pitchFamily="18" charset="2"/>
              <a:buChar char="-"/>
            </a:pPr>
            <a:r>
              <a:rPr lang="de-AT" sz="2400" dirty="0">
                <a:solidFill>
                  <a:schemeClr val="tx1">
                    <a:lumMod val="95000"/>
                    <a:lumOff val="5000"/>
                  </a:schemeClr>
                </a:solidFill>
                <a:latin typeface="Raleway" panose="020B0503030101060003"/>
              </a:rPr>
              <a:t>Vernetzungs- und Servicestelle für die AKIS-AkteurInnen</a:t>
            </a:r>
          </a:p>
          <a:p>
            <a:pPr marL="342900" indent="-342900">
              <a:lnSpc>
                <a:spcPct val="115000"/>
              </a:lnSpc>
              <a:spcBef>
                <a:spcPts val="600"/>
              </a:spcBef>
              <a:spcAft>
                <a:spcPts val="600"/>
              </a:spcAft>
              <a:buFont typeface="Symbol" panose="05050102010706020507" pitchFamily="18" charset="2"/>
              <a:buChar char="-"/>
            </a:pPr>
            <a:r>
              <a:rPr lang="de-AT" sz="2400" dirty="0">
                <a:solidFill>
                  <a:schemeClr val="tx1">
                    <a:lumMod val="95000"/>
                    <a:lumOff val="5000"/>
                  </a:schemeClr>
                </a:solidFill>
                <a:latin typeface="Raleway" panose="020B0503030101060003"/>
              </a:rPr>
              <a:t>Kompetenzaufbau bei den Beteiligten</a:t>
            </a:r>
          </a:p>
          <a:p>
            <a:pPr marL="342900" indent="-342900">
              <a:lnSpc>
                <a:spcPct val="115000"/>
              </a:lnSpc>
              <a:spcBef>
                <a:spcPts val="600"/>
              </a:spcBef>
              <a:spcAft>
                <a:spcPts val="600"/>
              </a:spcAft>
              <a:buFont typeface="Symbol" panose="05050102010706020507" pitchFamily="18" charset="2"/>
              <a:buChar char="-"/>
            </a:pPr>
            <a:r>
              <a:rPr lang="de-AT" sz="2400" dirty="0">
                <a:solidFill>
                  <a:schemeClr val="tx1">
                    <a:lumMod val="95000"/>
                    <a:lumOff val="5000"/>
                  </a:schemeClr>
                </a:solidFill>
                <a:latin typeface="Raleway" panose="020B0503030101060003"/>
              </a:rPr>
              <a:t>kontinuierlichen Austausch und Interaktion sowohl innerhalb Österreichs als auch über die Landesgrenzen sicherstellen</a:t>
            </a:r>
          </a:p>
        </p:txBody>
      </p:sp>
    </p:spTree>
    <p:extLst>
      <p:ext uri="{BB962C8B-B14F-4D97-AF65-F5344CB8AC3E}">
        <p14:creationId xmlns:p14="http://schemas.microsoft.com/office/powerpoint/2010/main" val="68543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3A1A0-A6BC-4C45-B2A2-A3889160E1AF}"/>
              </a:ext>
            </a:extLst>
          </p:cNvPr>
          <p:cNvSpPr>
            <a:spLocks noGrp="1"/>
          </p:cNvSpPr>
          <p:nvPr>
            <p:ph type="title"/>
          </p:nvPr>
        </p:nvSpPr>
        <p:spPr>
          <a:xfrm>
            <a:off x="228442" y="200037"/>
            <a:ext cx="10515600" cy="2168590"/>
          </a:xfrm>
        </p:spPr>
        <p:txBody>
          <a:bodyPr/>
          <a:lstStyle/>
          <a:p>
            <a:r>
              <a:rPr lang="de-DE" dirty="0">
                <a:solidFill>
                  <a:schemeClr val="tx1"/>
                </a:solidFill>
              </a:rPr>
              <a:t>7 operative Ziele der AKIS-Kooperationsstelle</a:t>
            </a:r>
          </a:p>
        </p:txBody>
      </p:sp>
      <p:sp>
        <p:nvSpPr>
          <p:cNvPr id="4" name="Textfeld 3">
            <a:extLst>
              <a:ext uri="{FF2B5EF4-FFF2-40B4-BE49-F238E27FC236}">
                <a16:creationId xmlns:a16="http://schemas.microsoft.com/office/drawing/2014/main" id="{84282FFB-867E-8350-51ED-BDE0091256C6}"/>
              </a:ext>
            </a:extLst>
          </p:cNvPr>
          <p:cNvSpPr txBox="1"/>
          <p:nvPr/>
        </p:nvSpPr>
        <p:spPr>
          <a:xfrm>
            <a:off x="513347" y="2224249"/>
            <a:ext cx="11197389" cy="4331955"/>
          </a:xfrm>
          <a:prstGeom prst="rect">
            <a:avLst/>
          </a:prstGeom>
          <a:noFill/>
        </p:spPr>
        <p:txBody>
          <a:bodyPr wrap="square">
            <a:spAutoFit/>
          </a:bodyPr>
          <a:lstStyle/>
          <a:p>
            <a:pPr marL="457200" indent="-457200">
              <a:lnSpc>
                <a:spcPct val="115000"/>
              </a:lnSpc>
              <a:spcBef>
                <a:spcPts val="600"/>
              </a:spcBef>
              <a:spcAft>
                <a:spcPts val="600"/>
              </a:spcAft>
              <a:buFont typeface="+mj-lt"/>
              <a:buAutoNum type="arabicPeriod"/>
            </a:pPr>
            <a:r>
              <a:rPr lang="de-AT" sz="2100" dirty="0">
                <a:solidFill>
                  <a:schemeClr val="tx1">
                    <a:lumMod val="95000"/>
                    <a:lumOff val="5000"/>
                  </a:schemeClr>
                </a:solidFill>
                <a:latin typeface="Raleway" panose="020B0503030101060003"/>
              </a:rPr>
              <a:t>Funktion und Nutzen eines wirksamen AKIS bekannt machen</a:t>
            </a:r>
          </a:p>
          <a:p>
            <a:pPr marL="457200" indent="-457200">
              <a:lnSpc>
                <a:spcPct val="115000"/>
              </a:lnSpc>
              <a:spcBef>
                <a:spcPts val="600"/>
              </a:spcBef>
              <a:spcAft>
                <a:spcPts val="600"/>
              </a:spcAft>
              <a:buFont typeface="+mj-lt"/>
              <a:buAutoNum type="arabicPeriod"/>
            </a:pPr>
            <a:r>
              <a:rPr lang="de-AT" sz="2100" dirty="0">
                <a:solidFill>
                  <a:schemeClr val="tx1">
                    <a:lumMod val="95000"/>
                    <a:lumOff val="5000"/>
                  </a:schemeClr>
                </a:solidFill>
                <a:latin typeface="Raleway" panose="020B0503030101060003"/>
              </a:rPr>
              <a:t>Austausch zwischen AKIS-Akteurinnen und AKIS-Akteuren verbessern</a:t>
            </a:r>
          </a:p>
          <a:p>
            <a:pPr marL="457200" indent="-457200">
              <a:lnSpc>
                <a:spcPct val="115000"/>
              </a:lnSpc>
              <a:spcBef>
                <a:spcPts val="600"/>
              </a:spcBef>
              <a:spcAft>
                <a:spcPts val="600"/>
              </a:spcAft>
              <a:buFont typeface="+mj-lt"/>
              <a:buAutoNum type="arabicPeriod"/>
            </a:pPr>
            <a:r>
              <a:rPr lang="de-AT" sz="2100" dirty="0">
                <a:solidFill>
                  <a:schemeClr val="tx1">
                    <a:lumMod val="95000"/>
                    <a:lumOff val="5000"/>
                  </a:schemeClr>
                </a:solidFill>
                <a:latin typeface="Raleway" panose="020B0503030101060003"/>
              </a:rPr>
              <a:t>Identifikation von Forschungs- und Innovationsbedarfen aus der Praxis fördern</a:t>
            </a:r>
          </a:p>
          <a:p>
            <a:pPr marL="457200" indent="-457200">
              <a:lnSpc>
                <a:spcPct val="115000"/>
              </a:lnSpc>
              <a:spcBef>
                <a:spcPts val="600"/>
              </a:spcBef>
              <a:spcAft>
                <a:spcPts val="600"/>
              </a:spcAft>
              <a:buFont typeface="+mj-lt"/>
              <a:buAutoNum type="arabicPeriod"/>
            </a:pPr>
            <a:r>
              <a:rPr lang="de-AT" sz="2100" dirty="0">
                <a:solidFill>
                  <a:schemeClr val="tx1">
                    <a:lumMod val="95000"/>
                    <a:lumOff val="5000"/>
                  </a:schemeClr>
                </a:solidFill>
                <a:latin typeface="Raleway" panose="020B0503030101060003"/>
              </a:rPr>
              <a:t>Unterstützung bei der Öffnung des Forschungs- und Innovationsprozesses bieten</a:t>
            </a:r>
          </a:p>
          <a:p>
            <a:pPr marL="457200" indent="-457200">
              <a:lnSpc>
                <a:spcPct val="115000"/>
              </a:lnSpc>
              <a:spcBef>
                <a:spcPts val="600"/>
              </a:spcBef>
              <a:spcAft>
                <a:spcPts val="600"/>
              </a:spcAft>
              <a:buFont typeface="+mj-lt"/>
              <a:buAutoNum type="arabicPeriod"/>
            </a:pPr>
            <a:r>
              <a:rPr lang="de-AT" sz="2100" dirty="0">
                <a:solidFill>
                  <a:schemeClr val="tx1">
                    <a:lumMod val="95000"/>
                    <a:lumOff val="5000"/>
                  </a:schemeClr>
                </a:solidFill>
                <a:latin typeface="Raleway" panose="020B0503030101060003"/>
              </a:rPr>
              <a:t>Wissenstransfer in die Praxis erhöhen</a:t>
            </a:r>
          </a:p>
          <a:p>
            <a:pPr marL="457200" indent="-457200">
              <a:lnSpc>
                <a:spcPct val="115000"/>
              </a:lnSpc>
              <a:spcBef>
                <a:spcPts val="600"/>
              </a:spcBef>
              <a:spcAft>
                <a:spcPts val="600"/>
              </a:spcAft>
              <a:buFont typeface="+mj-lt"/>
              <a:buAutoNum type="arabicPeriod"/>
            </a:pPr>
            <a:r>
              <a:rPr lang="de-AT" sz="2100" dirty="0">
                <a:solidFill>
                  <a:schemeClr val="tx1">
                    <a:lumMod val="95000"/>
                    <a:lumOff val="5000"/>
                  </a:schemeClr>
                </a:solidFill>
                <a:latin typeface="Raleway" panose="020B0503030101060003"/>
              </a:rPr>
              <a:t>Beteiligung an nationalen und internationalen Forschungs- und Innovationsaktivitäten steigern</a:t>
            </a:r>
          </a:p>
          <a:p>
            <a:pPr marL="457200" indent="-457200">
              <a:lnSpc>
                <a:spcPct val="115000"/>
              </a:lnSpc>
              <a:spcBef>
                <a:spcPts val="600"/>
              </a:spcBef>
              <a:spcAft>
                <a:spcPts val="600"/>
              </a:spcAft>
              <a:buFont typeface="+mj-lt"/>
              <a:buAutoNum type="arabicPeriod"/>
            </a:pPr>
            <a:r>
              <a:rPr lang="de-AT" sz="2100" dirty="0">
                <a:solidFill>
                  <a:schemeClr val="tx1">
                    <a:lumMod val="95000"/>
                    <a:lumOff val="5000"/>
                  </a:schemeClr>
                </a:solidFill>
                <a:latin typeface="Raleway" panose="020B0503030101060003"/>
              </a:rPr>
              <a:t>Vernetzung und Austausch mit relevanten Akteurinnen und Akteuren und Initiativen auf europäischer Ebene stärken</a:t>
            </a:r>
          </a:p>
        </p:txBody>
      </p:sp>
    </p:spTree>
    <p:extLst>
      <p:ext uri="{BB962C8B-B14F-4D97-AF65-F5344CB8AC3E}">
        <p14:creationId xmlns:p14="http://schemas.microsoft.com/office/powerpoint/2010/main" val="8803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9C356-2948-421F-BA94-3B0813FD5723}"/>
              </a:ext>
            </a:extLst>
          </p:cNvPr>
          <p:cNvSpPr>
            <a:spLocks noGrp="1"/>
          </p:cNvSpPr>
          <p:nvPr>
            <p:ph type="title"/>
          </p:nvPr>
        </p:nvSpPr>
        <p:spPr>
          <a:xfrm>
            <a:off x="378690" y="616597"/>
            <a:ext cx="10136909" cy="1383653"/>
          </a:xfrm>
        </p:spPr>
        <p:txBody>
          <a:bodyPr/>
          <a:lstStyle/>
          <a:p>
            <a:r>
              <a:rPr lang="de-DE"/>
              <a:t>Herzlichen Dank</a:t>
            </a:r>
          </a:p>
        </p:txBody>
      </p:sp>
      <p:pic>
        <p:nvPicPr>
          <p:cNvPr id="4" name="Inhaltsplatzhalter 4" descr="Kommentar Herz">
            <a:extLst>
              <a:ext uri="{FF2B5EF4-FFF2-40B4-BE49-F238E27FC236}">
                <a16:creationId xmlns:a16="http://schemas.microsoft.com/office/drawing/2014/main" id="{3DC245AE-B03A-4B9D-9CA9-F32C5484AF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0225" y="1709825"/>
            <a:ext cx="2959100" cy="2959100"/>
          </a:xfrm>
          <a:prstGeom prst="rect">
            <a:avLst/>
          </a:prstGeom>
        </p:spPr>
      </p:pic>
      <p:pic>
        <p:nvPicPr>
          <p:cNvPr id="5" name="Inhaltsplatzhalter 4" descr="Kommentar Herz">
            <a:extLst>
              <a:ext uri="{FF2B5EF4-FFF2-40B4-BE49-F238E27FC236}">
                <a16:creationId xmlns:a16="http://schemas.microsoft.com/office/drawing/2014/main" id="{641AFFC7-68CF-438A-8DBD-A05B314EB0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7830" y="1805722"/>
            <a:ext cx="2959100" cy="2959100"/>
          </a:xfrm>
          <a:prstGeom prst="rect">
            <a:avLst/>
          </a:prstGeom>
        </p:spPr>
      </p:pic>
    </p:spTree>
    <p:extLst>
      <p:ext uri="{BB962C8B-B14F-4D97-AF65-F5344CB8AC3E}">
        <p14:creationId xmlns:p14="http://schemas.microsoft.com/office/powerpoint/2010/main" val="339830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49C0EBD8-2BC9-4699-ABF1-5E85972C9880}"/>
              </a:ext>
            </a:extLst>
          </p:cNvPr>
          <p:cNvSpPr>
            <a:spLocks noGrp="1"/>
          </p:cNvSpPr>
          <p:nvPr>
            <p:ph type="title"/>
          </p:nvPr>
        </p:nvSpPr>
        <p:spPr>
          <a:xfrm>
            <a:off x="92764" y="136525"/>
            <a:ext cx="11921435" cy="1325563"/>
          </a:xfrm>
        </p:spPr>
        <p:txBody>
          <a:bodyPr/>
          <a:lstStyle/>
          <a:p>
            <a:pPr algn="ctr"/>
            <a:r>
              <a:rPr lang="de-DE" dirty="0">
                <a:solidFill>
                  <a:schemeClr val="tx1"/>
                </a:solidFill>
              </a:rPr>
              <a:t>AKIS in der Gemeinsamen Agrarpolitik </a:t>
            </a:r>
          </a:p>
        </p:txBody>
      </p:sp>
      <p:cxnSp>
        <p:nvCxnSpPr>
          <p:cNvPr id="6" name="Gerader Verbinder 5">
            <a:extLst>
              <a:ext uri="{FF2B5EF4-FFF2-40B4-BE49-F238E27FC236}">
                <a16:creationId xmlns:a16="http://schemas.microsoft.com/office/drawing/2014/main" id="{B4241F51-9E38-4D15-A11A-D8D1582DF773}"/>
              </a:ext>
            </a:extLst>
          </p:cNvPr>
          <p:cNvCxnSpPr>
            <a:cxnSpLocks/>
          </p:cNvCxnSpPr>
          <p:nvPr/>
        </p:nvCxnSpPr>
        <p:spPr>
          <a:xfrm>
            <a:off x="3722452" y="1186774"/>
            <a:ext cx="47470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482508CC-6063-4129-9250-C0851A283805}"/>
              </a:ext>
            </a:extLst>
          </p:cNvPr>
          <p:cNvSpPr txBox="1"/>
          <p:nvPr/>
        </p:nvSpPr>
        <p:spPr>
          <a:xfrm>
            <a:off x="549408" y="3467101"/>
            <a:ext cx="3420000" cy="1834926"/>
          </a:xfrm>
          <a:prstGeom prst="rect">
            <a:avLst/>
          </a:prstGeom>
          <a:noFill/>
        </p:spPr>
        <p:txBody>
          <a:bodyPr wrap="square">
            <a:spAutoFit/>
          </a:bodyPr>
          <a:lstStyle/>
          <a:p>
            <a:pPr algn="ctr">
              <a:lnSpc>
                <a:spcPct val="115000"/>
              </a:lnSpc>
              <a:spcBef>
                <a:spcPts val="1200"/>
              </a:spcBef>
            </a:pPr>
            <a:r>
              <a:rPr lang="de-AT" sz="2000" dirty="0">
                <a:solidFill>
                  <a:schemeClr val="tx1">
                    <a:lumMod val="95000"/>
                    <a:lumOff val="5000"/>
                  </a:schemeClr>
                </a:solidFill>
                <a:latin typeface="Raleway" panose="020B0503030101060003"/>
              </a:rPr>
              <a:t>Die Europäische Kommission fordert nationale Wissens- und Innovationssysteme für ländliche Räume</a:t>
            </a:r>
          </a:p>
        </p:txBody>
      </p:sp>
      <p:sp>
        <p:nvSpPr>
          <p:cNvPr id="13" name="Textfeld 12">
            <a:extLst>
              <a:ext uri="{FF2B5EF4-FFF2-40B4-BE49-F238E27FC236}">
                <a16:creationId xmlns:a16="http://schemas.microsoft.com/office/drawing/2014/main" id="{2F6C6D5F-4420-42A3-9FAC-00022FD87B18}"/>
              </a:ext>
            </a:extLst>
          </p:cNvPr>
          <p:cNvSpPr txBox="1"/>
          <p:nvPr/>
        </p:nvSpPr>
        <p:spPr>
          <a:xfrm>
            <a:off x="4454744" y="3467101"/>
            <a:ext cx="3420000" cy="2277355"/>
          </a:xfrm>
          <a:prstGeom prst="rect">
            <a:avLst/>
          </a:prstGeom>
          <a:noFill/>
        </p:spPr>
        <p:txBody>
          <a:bodyPr wrap="square">
            <a:spAutoFit/>
          </a:bodyPr>
          <a:lstStyle/>
          <a:p>
            <a:pPr algn="ctr">
              <a:lnSpc>
                <a:spcPct val="120000"/>
              </a:lnSpc>
            </a:pPr>
            <a:r>
              <a:rPr lang="de-AT" sz="2000" dirty="0">
                <a:solidFill>
                  <a:schemeClr val="tx1">
                    <a:lumMod val="95000"/>
                    <a:lumOff val="5000"/>
                  </a:schemeClr>
                </a:solidFill>
                <a:latin typeface="Raleway" panose="020B0503030101060003"/>
              </a:rPr>
              <a:t>SWOT-Analyse des BML für den nationalen GAP-Strategieplan zeigt Bedarfe und Verbesserungspotenziale im österreichischen AKIS </a:t>
            </a:r>
            <a:endParaRPr lang="de-DE" sz="2000" dirty="0">
              <a:solidFill>
                <a:schemeClr val="tx1">
                  <a:lumMod val="95000"/>
                  <a:lumOff val="5000"/>
                </a:schemeClr>
              </a:solidFill>
              <a:latin typeface="Raleway" panose="020B0503030101060003"/>
            </a:endParaRPr>
          </a:p>
        </p:txBody>
      </p:sp>
      <p:sp>
        <p:nvSpPr>
          <p:cNvPr id="15" name="Textfeld 14">
            <a:extLst>
              <a:ext uri="{FF2B5EF4-FFF2-40B4-BE49-F238E27FC236}">
                <a16:creationId xmlns:a16="http://schemas.microsoft.com/office/drawing/2014/main" id="{E20DE30F-C6AA-4DA3-AE82-FB8C0224BA80}"/>
              </a:ext>
            </a:extLst>
          </p:cNvPr>
          <p:cNvSpPr txBox="1"/>
          <p:nvPr/>
        </p:nvSpPr>
        <p:spPr>
          <a:xfrm>
            <a:off x="8325665" y="3465647"/>
            <a:ext cx="3420000" cy="1908023"/>
          </a:xfrm>
          <a:prstGeom prst="rect">
            <a:avLst/>
          </a:prstGeom>
          <a:noFill/>
        </p:spPr>
        <p:txBody>
          <a:bodyPr wrap="square">
            <a:spAutoFit/>
          </a:bodyPr>
          <a:lstStyle/>
          <a:p>
            <a:pPr algn="ctr">
              <a:lnSpc>
                <a:spcPct val="120000"/>
              </a:lnSpc>
            </a:pPr>
            <a:r>
              <a:rPr lang="de-AT" sz="2000" dirty="0">
                <a:solidFill>
                  <a:schemeClr val="tx1">
                    <a:lumMod val="95000"/>
                    <a:lumOff val="5000"/>
                  </a:schemeClr>
                </a:solidFill>
                <a:latin typeface="Raleway" panose="020B0503030101060003"/>
              </a:rPr>
              <a:t>nationalen GAP-Strategieplan ist die Weiterentwicklung des AKIS in Österreich verankert </a:t>
            </a:r>
            <a:endParaRPr lang="de-DE" sz="2000" dirty="0">
              <a:solidFill>
                <a:schemeClr val="tx1">
                  <a:lumMod val="95000"/>
                  <a:lumOff val="5000"/>
                </a:schemeClr>
              </a:solidFill>
              <a:latin typeface="Raleway" panose="020B0503030101060003"/>
            </a:endParaRPr>
          </a:p>
        </p:txBody>
      </p:sp>
      <p:pic>
        <p:nvPicPr>
          <p:cNvPr id="14" name="Grafik 13" descr="Bodybuilder Silhouette">
            <a:extLst>
              <a:ext uri="{FF2B5EF4-FFF2-40B4-BE49-F238E27FC236}">
                <a16:creationId xmlns:a16="http://schemas.microsoft.com/office/drawing/2014/main" id="{A78CD257-9F58-4885-B403-67313A52E6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34302" y="1425936"/>
            <a:ext cx="1860884" cy="1860884"/>
          </a:xfrm>
          <a:prstGeom prst="rect">
            <a:avLst/>
          </a:prstGeom>
        </p:spPr>
      </p:pic>
      <p:pic>
        <p:nvPicPr>
          <p:cNvPr id="16" name="Grafik 15" descr="Prost Silhouette">
            <a:extLst>
              <a:ext uri="{FF2B5EF4-FFF2-40B4-BE49-F238E27FC236}">
                <a16:creationId xmlns:a16="http://schemas.microsoft.com/office/drawing/2014/main" id="{0FE1AE98-9586-42E7-8928-B612C3398A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105223" y="1425936"/>
            <a:ext cx="1860884" cy="1860884"/>
          </a:xfrm>
          <a:prstGeom prst="rect">
            <a:avLst/>
          </a:prstGeom>
        </p:spPr>
      </p:pic>
      <p:pic>
        <p:nvPicPr>
          <p:cNvPr id="4" name="Grafik 3" descr="Markierung Silhouette">
            <a:extLst>
              <a:ext uri="{FF2B5EF4-FFF2-40B4-BE49-F238E27FC236}">
                <a16:creationId xmlns:a16="http://schemas.microsoft.com/office/drawing/2014/main" id="{1FCB884F-C3F2-375E-AFED-CFA2746A86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7834" y="1344804"/>
            <a:ext cx="2023148" cy="2023148"/>
          </a:xfrm>
          <a:prstGeom prst="rect">
            <a:avLst/>
          </a:prstGeom>
        </p:spPr>
      </p:pic>
    </p:spTree>
    <p:extLst>
      <p:ext uri="{BB962C8B-B14F-4D97-AF65-F5344CB8AC3E}">
        <p14:creationId xmlns:p14="http://schemas.microsoft.com/office/powerpoint/2010/main" val="214349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3A1A0-A6BC-4C45-B2A2-A3889160E1AF}"/>
              </a:ext>
            </a:extLst>
          </p:cNvPr>
          <p:cNvSpPr>
            <a:spLocks noGrp="1"/>
          </p:cNvSpPr>
          <p:nvPr>
            <p:ph type="title"/>
          </p:nvPr>
        </p:nvSpPr>
        <p:spPr/>
        <p:txBody>
          <a:bodyPr/>
          <a:lstStyle/>
          <a:p>
            <a:r>
              <a:rPr lang="de-DE" dirty="0">
                <a:solidFill>
                  <a:schemeClr val="tx1"/>
                </a:solidFill>
              </a:rPr>
              <a:t>Doch was ist AKIS?</a:t>
            </a:r>
          </a:p>
        </p:txBody>
      </p:sp>
      <p:sp>
        <p:nvSpPr>
          <p:cNvPr id="5" name="Textfeld 4">
            <a:extLst>
              <a:ext uri="{FF2B5EF4-FFF2-40B4-BE49-F238E27FC236}">
                <a16:creationId xmlns:a16="http://schemas.microsoft.com/office/drawing/2014/main" id="{D2A4F379-799C-B1B5-27DA-B2ADB3F04459}"/>
              </a:ext>
            </a:extLst>
          </p:cNvPr>
          <p:cNvSpPr txBox="1"/>
          <p:nvPr/>
        </p:nvSpPr>
        <p:spPr>
          <a:xfrm>
            <a:off x="2240321" y="1153218"/>
            <a:ext cx="7963221" cy="5193473"/>
          </a:xfrm>
          <a:prstGeom prst="rect">
            <a:avLst/>
          </a:prstGeom>
          <a:noFill/>
        </p:spPr>
        <p:txBody>
          <a:bodyPr wrap="square">
            <a:spAutoFit/>
          </a:bodyPr>
          <a:lstStyle/>
          <a:p>
            <a:pPr marL="342900" indent="-342900">
              <a:lnSpc>
                <a:spcPct val="115000"/>
              </a:lnSpc>
              <a:spcBef>
                <a:spcPts val="1200"/>
              </a:spcBef>
              <a:buFont typeface="Symbol" panose="05050102010706020507" pitchFamily="18" charset="2"/>
              <a:buChar char="-"/>
            </a:pPr>
            <a:r>
              <a:rPr lang="en-US" sz="2400" dirty="0">
                <a:solidFill>
                  <a:schemeClr val="tx1">
                    <a:lumMod val="95000"/>
                    <a:lumOff val="5000"/>
                  </a:schemeClr>
                </a:solidFill>
                <a:latin typeface="Raleway" panose="020B0503030101060003"/>
              </a:rPr>
              <a:t>AKIS =  Agricultural Knowledge and Innovation Systems (</a:t>
            </a:r>
            <a:r>
              <a:rPr lang="de-AT" sz="2400" b="1" dirty="0">
                <a:solidFill>
                  <a:schemeClr val="tx1">
                    <a:lumMod val="95000"/>
                    <a:lumOff val="5000"/>
                  </a:schemeClr>
                </a:solidFill>
                <a:latin typeface="Raleway" panose="020B0503030101060003"/>
              </a:rPr>
              <a:t>landwirtschaftliche Wissens- und Innovationssysteme</a:t>
            </a:r>
            <a:r>
              <a:rPr lang="de-AT" sz="2400" dirty="0">
                <a:solidFill>
                  <a:schemeClr val="tx1">
                    <a:lumMod val="95000"/>
                    <a:lumOff val="5000"/>
                  </a:schemeClr>
                </a:solidFill>
                <a:latin typeface="Raleway" panose="020B0503030101060003"/>
              </a:rPr>
              <a:t>)</a:t>
            </a:r>
          </a:p>
          <a:p>
            <a:pPr marL="342900" indent="-342900">
              <a:lnSpc>
                <a:spcPct val="115000"/>
              </a:lnSpc>
              <a:spcBef>
                <a:spcPts val="1200"/>
              </a:spcBef>
              <a:buFont typeface="Symbol" panose="05050102010706020507" pitchFamily="18" charset="2"/>
              <a:buChar char="-"/>
            </a:pPr>
            <a:r>
              <a:rPr lang="de-DE" sz="2400" dirty="0">
                <a:solidFill>
                  <a:schemeClr val="tx1">
                    <a:lumMod val="95000"/>
                    <a:lumOff val="5000"/>
                  </a:schemeClr>
                </a:solidFill>
                <a:latin typeface="Raleway" panose="020B0503030101060003"/>
              </a:rPr>
              <a:t>„</a:t>
            </a:r>
            <a:r>
              <a:rPr lang="de-DE" sz="2400" dirty="0" err="1">
                <a:solidFill>
                  <a:schemeClr val="tx1">
                    <a:lumMod val="95000"/>
                    <a:lumOff val="5000"/>
                  </a:schemeClr>
                </a:solidFill>
                <a:latin typeface="Raleway" panose="020B0503030101060003"/>
              </a:rPr>
              <a:t>Agricultural</a:t>
            </a:r>
            <a:r>
              <a:rPr lang="de-DE" sz="2400" dirty="0">
                <a:solidFill>
                  <a:schemeClr val="tx1">
                    <a:lumMod val="95000"/>
                    <a:lumOff val="5000"/>
                  </a:schemeClr>
                </a:solidFill>
                <a:latin typeface="Raleway" panose="020B0503030101060003"/>
              </a:rPr>
              <a:t>“ ist </a:t>
            </a:r>
            <a:r>
              <a:rPr lang="de-DE" sz="2400" b="1" dirty="0">
                <a:solidFill>
                  <a:schemeClr val="tx1">
                    <a:lumMod val="95000"/>
                    <a:lumOff val="5000"/>
                  </a:schemeClr>
                </a:solidFill>
                <a:latin typeface="Raleway" panose="020B0503030101060003"/>
              </a:rPr>
              <a:t>nicht nur Landwirtschaft</a:t>
            </a:r>
            <a:r>
              <a:rPr lang="de-DE" sz="2400" dirty="0">
                <a:solidFill>
                  <a:schemeClr val="tx1">
                    <a:lumMod val="95000"/>
                    <a:lumOff val="5000"/>
                  </a:schemeClr>
                </a:solidFill>
                <a:latin typeface="Raleway" panose="020B0503030101060003"/>
              </a:rPr>
              <a:t>, sondern wird breiter ausgelegt</a:t>
            </a:r>
          </a:p>
          <a:p>
            <a:pPr marL="342900" indent="-342900">
              <a:lnSpc>
                <a:spcPct val="115000"/>
              </a:lnSpc>
              <a:spcBef>
                <a:spcPts val="1200"/>
              </a:spcBef>
              <a:buFont typeface="Symbol" panose="05050102010706020507" pitchFamily="18" charset="2"/>
              <a:buChar char="-"/>
            </a:pPr>
            <a:r>
              <a:rPr lang="de-DE" sz="2400" dirty="0">
                <a:solidFill>
                  <a:schemeClr val="tx1">
                    <a:lumMod val="95000"/>
                    <a:lumOff val="5000"/>
                  </a:schemeClr>
                </a:solidFill>
                <a:latin typeface="Raleway" panose="020B0503030101060003"/>
              </a:rPr>
              <a:t>all jene </a:t>
            </a:r>
            <a:r>
              <a:rPr lang="de-DE" sz="2400" b="1" dirty="0">
                <a:solidFill>
                  <a:schemeClr val="tx1">
                    <a:lumMod val="95000"/>
                    <a:lumOff val="5000"/>
                  </a:schemeClr>
                </a:solidFill>
                <a:latin typeface="Raleway" panose="020B0503030101060003"/>
              </a:rPr>
              <a:t>Organisationen und Institutionen </a:t>
            </a:r>
            <a:r>
              <a:rPr lang="de-DE" sz="2400" dirty="0">
                <a:solidFill>
                  <a:schemeClr val="tx1">
                    <a:lumMod val="95000"/>
                    <a:lumOff val="5000"/>
                  </a:schemeClr>
                </a:solidFill>
                <a:latin typeface="Raleway" panose="020B0503030101060003"/>
              </a:rPr>
              <a:t>integriert, die zum </a:t>
            </a:r>
            <a:r>
              <a:rPr lang="de-DE" sz="2400" b="1" dirty="0">
                <a:solidFill>
                  <a:schemeClr val="tx1">
                    <a:lumMod val="95000"/>
                    <a:lumOff val="5000"/>
                  </a:schemeClr>
                </a:solidFill>
                <a:latin typeface="Raleway" panose="020B0503030101060003"/>
              </a:rPr>
              <a:t>aktiven Wissensaustausch </a:t>
            </a:r>
            <a:r>
              <a:rPr lang="de-DE" sz="2400" dirty="0">
                <a:solidFill>
                  <a:schemeClr val="tx1">
                    <a:lumMod val="95000"/>
                    <a:lumOff val="5000"/>
                  </a:schemeClr>
                </a:solidFill>
                <a:latin typeface="Raleway" panose="020B0503030101060003"/>
              </a:rPr>
              <a:t>und zu </a:t>
            </a:r>
            <a:r>
              <a:rPr lang="de-DE" sz="2400" b="1" dirty="0">
                <a:solidFill>
                  <a:schemeClr val="tx1">
                    <a:lumMod val="95000"/>
                    <a:lumOff val="5000"/>
                  </a:schemeClr>
                </a:solidFill>
                <a:latin typeface="Raleway" panose="020B0503030101060003"/>
              </a:rPr>
              <a:t>Innovation und Forschung </a:t>
            </a:r>
            <a:r>
              <a:rPr lang="de-DE" sz="2400" dirty="0">
                <a:solidFill>
                  <a:schemeClr val="tx1">
                    <a:lumMod val="95000"/>
                    <a:lumOff val="5000"/>
                  </a:schemeClr>
                </a:solidFill>
                <a:latin typeface="Raleway" panose="020B0503030101060003"/>
              </a:rPr>
              <a:t>beitragen</a:t>
            </a:r>
          </a:p>
          <a:p>
            <a:pPr marL="342900" indent="-342900">
              <a:lnSpc>
                <a:spcPct val="115000"/>
              </a:lnSpc>
              <a:spcBef>
                <a:spcPts val="1200"/>
              </a:spcBef>
              <a:buFont typeface="Symbol" panose="05050102010706020507" pitchFamily="18" charset="2"/>
              <a:buChar char="-"/>
            </a:pPr>
            <a:r>
              <a:rPr lang="de-DE" sz="2400" b="1" dirty="0">
                <a:solidFill>
                  <a:schemeClr val="tx1">
                    <a:lumMod val="95000"/>
                    <a:lumOff val="5000"/>
                  </a:schemeClr>
                </a:solidFill>
                <a:latin typeface="Raleway" panose="020B0503030101060003"/>
              </a:rPr>
              <a:t>Praxis, Behörden, Forschungs- sowie Bildungs- und Beratungseinrichtungen</a:t>
            </a:r>
            <a:r>
              <a:rPr lang="de-DE" sz="2400" dirty="0">
                <a:solidFill>
                  <a:schemeClr val="tx1">
                    <a:lumMod val="95000"/>
                    <a:lumOff val="5000"/>
                  </a:schemeClr>
                </a:solidFill>
                <a:latin typeface="Raleway" panose="020B0503030101060003"/>
              </a:rPr>
              <a:t>, aber </a:t>
            </a:r>
            <a:r>
              <a:rPr lang="de-DE" sz="2400" b="1" dirty="0">
                <a:solidFill>
                  <a:schemeClr val="tx1">
                    <a:lumMod val="95000"/>
                    <a:lumOff val="5000"/>
                  </a:schemeClr>
                </a:solidFill>
                <a:latin typeface="Raleway" panose="020B0503030101060003"/>
              </a:rPr>
              <a:t>auch innovative Gruppen</a:t>
            </a:r>
            <a:r>
              <a:rPr lang="de-DE" sz="2400" dirty="0">
                <a:solidFill>
                  <a:schemeClr val="tx1">
                    <a:lumMod val="95000"/>
                    <a:lumOff val="5000"/>
                  </a:schemeClr>
                </a:solidFill>
                <a:latin typeface="Raleway" panose="020B0503030101060003"/>
              </a:rPr>
              <a:t> (z.B. EIP-AGRI Projekte)</a:t>
            </a:r>
          </a:p>
        </p:txBody>
      </p:sp>
    </p:spTree>
    <p:extLst>
      <p:ext uri="{BB962C8B-B14F-4D97-AF65-F5344CB8AC3E}">
        <p14:creationId xmlns:p14="http://schemas.microsoft.com/office/powerpoint/2010/main" val="1747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3A1A0-A6BC-4C45-B2A2-A3889160E1AF}"/>
              </a:ext>
            </a:extLst>
          </p:cNvPr>
          <p:cNvSpPr>
            <a:spLocks noGrp="1"/>
          </p:cNvSpPr>
          <p:nvPr>
            <p:ph type="title"/>
          </p:nvPr>
        </p:nvSpPr>
        <p:spPr/>
        <p:txBody>
          <a:bodyPr/>
          <a:lstStyle/>
          <a:p>
            <a:r>
              <a:rPr lang="de-DE" dirty="0">
                <a:solidFill>
                  <a:schemeClr val="tx1"/>
                </a:solidFill>
              </a:rPr>
              <a:t>AKIS in Österreich</a:t>
            </a:r>
          </a:p>
        </p:txBody>
      </p:sp>
      <p:pic>
        <p:nvPicPr>
          <p:cNvPr id="3" name="Grafik 2">
            <a:extLst>
              <a:ext uri="{FF2B5EF4-FFF2-40B4-BE49-F238E27FC236}">
                <a16:creationId xmlns:a16="http://schemas.microsoft.com/office/drawing/2014/main" id="{61393F9D-AEF5-FBC7-99CB-6FED22A363B3}"/>
              </a:ext>
            </a:extLst>
          </p:cNvPr>
          <p:cNvPicPr>
            <a:picLocks noChangeAspect="1"/>
          </p:cNvPicPr>
          <p:nvPr/>
        </p:nvPicPr>
        <p:blipFill>
          <a:blip r:embed="rId3">
            <a:clrChange>
              <a:clrFrom>
                <a:srgbClr val="BFE1DB"/>
              </a:clrFrom>
              <a:clrTo>
                <a:srgbClr val="BFE1DB">
                  <a:alpha val="0"/>
                </a:srgbClr>
              </a:clrTo>
            </a:clrChange>
          </a:blip>
          <a:stretch>
            <a:fillRect/>
          </a:stretch>
        </p:blipFill>
        <p:spPr>
          <a:xfrm>
            <a:off x="3269500" y="914399"/>
            <a:ext cx="5071807" cy="5543603"/>
          </a:xfrm>
          <a:prstGeom prst="rect">
            <a:avLst/>
          </a:prstGeom>
        </p:spPr>
      </p:pic>
      <p:sp>
        <p:nvSpPr>
          <p:cNvPr id="5" name="Inhaltsplatzhalter 2">
            <a:extLst>
              <a:ext uri="{FF2B5EF4-FFF2-40B4-BE49-F238E27FC236}">
                <a16:creationId xmlns:a16="http://schemas.microsoft.com/office/drawing/2014/main" id="{75471C8C-219E-6028-59B3-479BF43CD9E4}"/>
              </a:ext>
            </a:extLst>
          </p:cNvPr>
          <p:cNvSpPr txBox="1">
            <a:spLocks/>
          </p:cNvSpPr>
          <p:nvPr/>
        </p:nvSpPr>
        <p:spPr bwMode="auto">
          <a:xfrm>
            <a:off x="8600750" y="1449906"/>
            <a:ext cx="3328179" cy="11665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9999" indent="-63491" algn="l" rtl="0" eaLnBrk="1" fontAlgn="base" hangingPunct="1">
              <a:lnSpc>
                <a:spcPts val="2799"/>
              </a:lnSpc>
              <a:spcBef>
                <a:spcPct val="0"/>
              </a:spcBef>
              <a:spcAft>
                <a:spcPts val="0"/>
              </a:spcAft>
              <a:buClr>
                <a:schemeClr val="tx2"/>
              </a:buClr>
              <a:buSzPct val="25000"/>
              <a:buFont typeface="Wingdings" pitchFamily="2" charset="2"/>
              <a:buChar char=" "/>
              <a:defRPr sz="2000">
                <a:solidFill>
                  <a:schemeClr val="tx1"/>
                </a:solidFill>
                <a:latin typeface="+mn-lt"/>
                <a:ea typeface="+mn-ea"/>
                <a:cs typeface="+mn-cs"/>
              </a:defRPr>
            </a:lvl1pPr>
            <a:lvl2pPr marL="295234" indent="-238092" algn="l" rtl="0" eaLnBrk="1" fontAlgn="base" hangingPunct="1">
              <a:lnSpc>
                <a:spcPts val="2799"/>
              </a:lnSpc>
              <a:spcBef>
                <a:spcPct val="0"/>
              </a:spcBef>
              <a:spcAft>
                <a:spcPts val="0"/>
              </a:spcAft>
              <a:buClr>
                <a:srgbClr val="007E46"/>
              </a:buClr>
              <a:buFont typeface="Wingdings" pitchFamily="2" charset="2"/>
              <a:buChar char="§"/>
              <a:defRPr sz="2000">
                <a:solidFill>
                  <a:schemeClr val="tx1"/>
                </a:solidFill>
                <a:latin typeface="+mn-lt"/>
              </a:defRPr>
            </a:lvl2pPr>
            <a:lvl3pPr marL="588880" indent="-236506" algn="l" rtl="0" eaLnBrk="1" fontAlgn="base" hangingPunct="1">
              <a:lnSpc>
                <a:spcPts val="2799"/>
              </a:lnSpc>
              <a:spcBef>
                <a:spcPct val="0"/>
              </a:spcBef>
              <a:spcAft>
                <a:spcPts val="0"/>
              </a:spcAft>
              <a:buClr>
                <a:srgbClr val="D7B487"/>
              </a:buClr>
              <a:buFont typeface="Wingdings" pitchFamily="2" charset="2"/>
              <a:buChar char="§"/>
              <a:defRPr sz="2000">
                <a:solidFill>
                  <a:schemeClr val="tx1"/>
                </a:solidFill>
                <a:latin typeface="+mn-lt"/>
              </a:defRPr>
            </a:lvl3pPr>
            <a:lvl4pPr marL="884117" indent="-236506" algn="l" rtl="0" eaLnBrk="1" fontAlgn="base" hangingPunct="1">
              <a:lnSpc>
                <a:spcPts val="2799"/>
              </a:lnSpc>
              <a:spcBef>
                <a:spcPct val="0"/>
              </a:spcBef>
              <a:spcAft>
                <a:spcPts val="0"/>
              </a:spcAft>
              <a:buClr>
                <a:srgbClr val="964B3C"/>
              </a:buClr>
              <a:buFont typeface="Wingdings" pitchFamily="2" charset="2"/>
              <a:buChar char="§"/>
              <a:defRPr sz="2000">
                <a:solidFill>
                  <a:schemeClr val="tx1"/>
                </a:solidFill>
                <a:latin typeface="+mn-lt"/>
              </a:defRPr>
            </a:lvl4pPr>
            <a:lvl5pPr marL="1179350" indent="-236506" algn="l" rtl="0" eaLnBrk="1" fontAlgn="base" hangingPunct="1">
              <a:lnSpc>
                <a:spcPts val="2799"/>
              </a:lnSpc>
              <a:spcBef>
                <a:spcPct val="0"/>
              </a:spcBef>
              <a:spcAft>
                <a:spcPts val="0"/>
              </a:spcAft>
              <a:buClr>
                <a:srgbClr val="6E3C28"/>
              </a:buClr>
              <a:buFont typeface="Wingdings" pitchFamily="2" charset="2"/>
              <a:buChar char="§"/>
              <a:defRPr sz="2000">
                <a:solidFill>
                  <a:schemeClr val="tx1"/>
                </a:solidFill>
                <a:latin typeface="+mn-lt"/>
              </a:defRPr>
            </a:lvl5pPr>
            <a:lvl6pPr marL="1560297" indent="-253965" algn="l" rtl="0" eaLnBrk="1" fontAlgn="base" hangingPunct="1">
              <a:lnSpc>
                <a:spcPts val="2799"/>
              </a:lnSpc>
              <a:spcBef>
                <a:spcPct val="0"/>
              </a:spcBef>
              <a:spcAft>
                <a:spcPct val="0"/>
              </a:spcAft>
              <a:buClr>
                <a:schemeClr val="folHlink"/>
              </a:buClr>
              <a:buFont typeface="Wingdings" pitchFamily="2" charset="2"/>
              <a:buChar char="§"/>
              <a:defRPr sz="2000">
                <a:solidFill>
                  <a:schemeClr val="tx1"/>
                </a:solidFill>
                <a:latin typeface="+mn-lt"/>
              </a:defRPr>
            </a:lvl6pPr>
            <a:lvl7pPr marL="2017433" indent="-253965" algn="l" rtl="0" eaLnBrk="1" fontAlgn="base" hangingPunct="1">
              <a:lnSpc>
                <a:spcPts val="2799"/>
              </a:lnSpc>
              <a:spcBef>
                <a:spcPct val="0"/>
              </a:spcBef>
              <a:spcAft>
                <a:spcPct val="0"/>
              </a:spcAft>
              <a:buClr>
                <a:schemeClr val="folHlink"/>
              </a:buClr>
              <a:buFont typeface="Wingdings" pitchFamily="2" charset="2"/>
              <a:buChar char="§"/>
              <a:defRPr sz="2000">
                <a:solidFill>
                  <a:schemeClr val="tx1"/>
                </a:solidFill>
                <a:latin typeface="+mn-lt"/>
              </a:defRPr>
            </a:lvl7pPr>
            <a:lvl8pPr marL="2474569" indent="-253965" algn="l" rtl="0" eaLnBrk="1" fontAlgn="base" hangingPunct="1">
              <a:lnSpc>
                <a:spcPts val="2799"/>
              </a:lnSpc>
              <a:spcBef>
                <a:spcPct val="0"/>
              </a:spcBef>
              <a:spcAft>
                <a:spcPct val="0"/>
              </a:spcAft>
              <a:buClr>
                <a:schemeClr val="folHlink"/>
              </a:buClr>
              <a:buFont typeface="Wingdings" pitchFamily="2" charset="2"/>
              <a:buChar char="§"/>
              <a:defRPr sz="2000">
                <a:solidFill>
                  <a:schemeClr val="tx1"/>
                </a:solidFill>
                <a:latin typeface="+mn-lt"/>
              </a:defRPr>
            </a:lvl8pPr>
            <a:lvl9pPr marL="2931706" indent="-253965" algn="l" rtl="0" eaLnBrk="1" fontAlgn="base" hangingPunct="1">
              <a:lnSpc>
                <a:spcPts val="2799"/>
              </a:lnSpc>
              <a:spcBef>
                <a:spcPct val="0"/>
              </a:spcBef>
              <a:spcAft>
                <a:spcPct val="0"/>
              </a:spcAft>
              <a:buClr>
                <a:schemeClr val="folHlink"/>
              </a:buClr>
              <a:buFont typeface="Wingdings" pitchFamily="2" charset="2"/>
              <a:buChar char="§"/>
              <a:defRPr sz="2000">
                <a:solidFill>
                  <a:schemeClr val="tx1"/>
                </a:solidFill>
                <a:latin typeface="+mn-lt"/>
              </a:defRPr>
            </a:lvl9pPr>
          </a:lstStyle>
          <a:p>
            <a:pPr marL="57142" lvl="1" indent="0">
              <a:buNone/>
            </a:pPr>
            <a:r>
              <a:rPr lang="de-DE" sz="2400" b="1" dirty="0">
                <a:solidFill>
                  <a:schemeClr val="tx1">
                    <a:lumMod val="95000"/>
                    <a:lumOff val="5000"/>
                  </a:schemeClr>
                </a:solidFill>
                <a:latin typeface="Raleway" panose="020B0503030101060003"/>
                <a:sym typeface="Wingdings" panose="05000000000000000000" pitchFamily="2" charset="2"/>
              </a:rPr>
              <a:t>Wir alle sind AKIS!</a:t>
            </a:r>
          </a:p>
          <a:p>
            <a:pPr marL="57142" lvl="1" indent="0">
              <a:buNone/>
            </a:pPr>
            <a:r>
              <a:rPr lang="de-DE" sz="2400" dirty="0">
                <a:solidFill>
                  <a:schemeClr val="tx1">
                    <a:lumMod val="95000"/>
                    <a:lumOff val="5000"/>
                  </a:schemeClr>
                </a:solidFill>
                <a:latin typeface="Raleway" panose="020B0503030101060003"/>
                <a:sym typeface="Wingdings" panose="05000000000000000000" pitchFamily="2" charset="2"/>
              </a:rPr>
              <a:t>Nichts Neues </a:t>
            </a:r>
          </a:p>
          <a:p>
            <a:pPr marL="57142" lvl="1" indent="0">
              <a:buNone/>
            </a:pPr>
            <a:endParaRPr lang="de-DE" sz="2400" dirty="0">
              <a:solidFill>
                <a:schemeClr val="tx1">
                  <a:lumMod val="95000"/>
                  <a:lumOff val="5000"/>
                </a:schemeClr>
              </a:solidFill>
              <a:latin typeface="Raleway" panose="020B0503030101060003"/>
              <a:sym typeface="Wingdings" panose="05000000000000000000" pitchFamily="2" charset="2"/>
            </a:endParaRPr>
          </a:p>
          <a:p>
            <a:pPr marL="57142" lvl="1" indent="0">
              <a:buNone/>
            </a:pPr>
            <a:endParaRPr lang="de-DE" sz="2400" dirty="0">
              <a:solidFill>
                <a:schemeClr val="tx1">
                  <a:lumMod val="95000"/>
                  <a:lumOff val="5000"/>
                </a:schemeClr>
              </a:solidFill>
              <a:latin typeface="Raleway" panose="020B0503030101060003"/>
              <a:sym typeface="Wingdings" panose="05000000000000000000" pitchFamily="2" charset="2"/>
            </a:endParaRPr>
          </a:p>
          <a:p>
            <a:pPr marL="57142" lvl="1" indent="0">
              <a:buNone/>
            </a:pPr>
            <a:r>
              <a:rPr lang="de-DE" sz="2400" dirty="0">
                <a:solidFill>
                  <a:schemeClr val="tx1">
                    <a:lumMod val="95000"/>
                    <a:lumOff val="5000"/>
                  </a:schemeClr>
                </a:solidFill>
                <a:latin typeface="Raleway" panose="020B0503030101060003"/>
                <a:sym typeface="Wingdings" panose="05000000000000000000" pitchFamily="2" charset="2"/>
              </a:rPr>
              <a:t> Fokus auf Struktur und Funktionsfähigkeit ist neu!</a:t>
            </a:r>
            <a:endParaRPr lang="de-DE" sz="2400" dirty="0">
              <a:solidFill>
                <a:schemeClr val="tx1">
                  <a:lumMod val="95000"/>
                  <a:lumOff val="5000"/>
                </a:schemeClr>
              </a:solidFill>
              <a:latin typeface="Raleway" panose="020B0503030101060003"/>
            </a:endParaRPr>
          </a:p>
        </p:txBody>
      </p:sp>
    </p:spTree>
    <p:extLst>
      <p:ext uri="{BB962C8B-B14F-4D97-AF65-F5344CB8AC3E}">
        <p14:creationId xmlns:p14="http://schemas.microsoft.com/office/powerpoint/2010/main" val="17800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3A1A0-A6BC-4C45-B2A2-A3889160E1AF}"/>
              </a:ext>
            </a:extLst>
          </p:cNvPr>
          <p:cNvSpPr>
            <a:spLocks noGrp="1"/>
          </p:cNvSpPr>
          <p:nvPr>
            <p:ph type="title"/>
          </p:nvPr>
        </p:nvSpPr>
        <p:spPr>
          <a:xfrm>
            <a:off x="228442" y="200037"/>
            <a:ext cx="10515600" cy="1383653"/>
          </a:xfrm>
        </p:spPr>
        <p:txBody>
          <a:bodyPr/>
          <a:lstStyle/>
          <a:p>
            <a:r>
              <a:rPr lang="de-DE" dirty="0">
                <a:solidFill>
                  <a:schemeClr val="tx1"/>
                </a:solidFill>
              </a:rPr>
              <a:t>Was bringt ein gut funktionierendes AKIS?</a:t>
            </a:r>
          </a:p>
        </p:txBody>
      </p:sp>
      <p:sp>
        <p:nvSpPr>
          <p:cNvPr id="5" name="Textfeld 4">
            <a:extLst>
              <a:ext uri="{FF2B5EF4-FFF2-40B4-BE49-F238E27FC236}">
                <a16:creationId xmlns:a16="http://schemas.microsoft.com/office/drawing/2014/main" id="{D2A4F379-799C-B1B5-27DA-B2ADB3F04459}"/>
              </a:ext>
            </a:extLst>
          </p:cNvPr>
          <p:cNvSpPr txBox="1"/>
          <p:nvPr/>
        </p:nvSpPr>
        <p:spPr>
          <a:xfrm>
            <a:off x="2346205" y="2148715"/>
            <a:ext cx="7963221" cy="3494546"/>
          </a:xfrm>
          <a:prstGeom prst="rect">
            <a:avLst/>
          </a:prstGeom>
          <a:noFill/>
        </p:spPr>
        <p:txBody>
          <a:bodyPr wrap="square">
            <a:spAutoFit/>
          </a:bodyPr>
          <a:lstStyle/>
          <a:p>
            <a:pPr marL="342900" indent="-342900">
              <a:lnSpc>
                <a:spcPct val="115000"/>
              </a:lnSpc>
              <a:spcBef>
                <a:spcPts val="1200"/>
              </a:spcBef>
              <a:buFont typeface="Symbol" panose="05050102010706020507" pitchFamily="18" charset="2"/>
              <a:buChar char="-"/>
            </a:pPr>
            <a:r>
              <a:rPr lang="de-DE" sz="2400" dirty="0">
                <a:solidFill>
                  <a:schemeClr val="tx1">
                    <a:lumMod val="95000"/>
                    <a:lumOff val="5000"/>
                  </a:schemeClr>
                </a:solidFill>
                <a:latin typeface="Raleway" panose="020B0503030101060003"/>
              </a:rPr>
              <a:t>zentrale Herausforderungen des landwirtschaftlichen Sektors und der ländlichen Räume zu lösen</a:t>
            </a:r>
          </a:p>
          <a:p>
            <a:pPr marL="342900" indent="-342900">
              <a:lnSpc>
                <a:spcPct val="115000"/>
              </a:lnSpc>
              <a:spcBef>
                <a:spcPts val="1200"/>
              </a:spcBef>
              <a:buFont typeface="Symbol" panose="05050102010706020507" pitchFamily="18" charset="2"/>
              <a:buChar char="-"/>
            </a:pPr>
            <a:r>
              <a:rPr lang="de-DE" sz="2400" dirty="0">
                <a:solidFill>
                  <a:schemeClr val="tx1">
                    <a:lumMod val="95000"/>
                    <a:lumOff val="5000"/>
                  </a:schemeClr>
                </a:solidFill>
                <a:latin typeface="Raleway" panose="020B0503030101060003"/>
              </a:rPr>
              <a:t>Beschleunigung von Innovation für Land- und Forstwirtschaft und auch ländliche Räume</a:t>
            </a:r>
          </a:p>
          <a:p>
            <a:pPr marL="342900" indent="-342900">
              <a:lnSpc>
                <a:spcPct val="115000"/>
              </a:lnSpc>
              <a:spcBef>
                <a:spcPts val="1200"/>
              </a:spcBef>
              <a:buFont typeface="Symbol" panose="05050102010706020507" pitchFamily="18" charset="2"/>
              <a:buChar char="-"/>
            </a:pPr>
            <a:r>
              <a:rPr lang="de-DE" sz="2400" dirty="0">
                <a:solidFill>
                  <a:schemeClr val="tx1">
                    <a:lumMod val="95000"/>
                    <a:lumOff val="5000"/>
                  </a:schemeClr>
                </a:solidFill>
                <a:latin typeface="Raleway" panose="020B0503030101060003"/>
              </a:rPr>
              <a:t>Kluft zwischen Wissenschaft und Praxis abzubauen</a:t>
            </a:r>
          </a:p>
          <a:p>
            <a:pPr marL="342900" indent="-342900">
              <a:lnSpc>
                <a:spcPct val="115000"/>
              </a:lnSpc>
              <a:spcBef>
                <a:spcPts val="1200"/>
              </a:spcBef>
              <a:buFont typeface="Symbol" panose="05050102010706020507" pitchFamily="18" charset="2"/>
              <a:buChar char="-"/>
            </a:pPr>
            <a:endParaRPr lang="de-DE" sz="2400" dirty="0">
              <a:solidFill>
                <a:schemeClr val="tx1">
                  <a:lumMod val="95000"/>
                  <a:lumOff val="5000"/>
                </a:schemeClr>
              </a:solidFill>
              <a:latin typeface="Raleway" panose="020B0503030101060003"/>
            </a:endParaRPr>
          </a:p>
        </p:txBody>
      </p:sp>
    </p:spTree>
    <p:extLst>
      <p:ext uri="{BB962C8B-B14F-4D97-AF65-F5344CB8AC3E}">
        <p14:creationId xmlns:p14="http://schemas.microsoft.com/office/powerpoint/2010/main" val="22855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3A1A0-A6BC-4C45-B2A2-A3889160E1AF}"/>
              </a:ext>
            </a:extLst>
          </p:cNvPr>
          <p:cNvSpPr>
            <a:spLocks noGrp="1"/>
          </p:cNvSpPr>
          <p:nvPr>
            <p:ph type="title"/>
          </p:nvPr>
        </p:nvSpPr>
        <p:spPr>
          <a:xfrm>
            <a:off x="390221" y="749364"/>
            <a:ext cx="3302158" cy="4485781"/>
          </a:xfrm>
        </p:spPr>
        <p:txBody>
          <a:bodyPr/>
          <a:lstStyle/>
          <a:p>
            <a:r>
              <a:rPr lang="de-DE" dirty="0">
                <a:solidFill>
                  <a:schemeClr val="tx1"/>
                </a:solidFill>
              </a:rPr>
              <a:t>4 Bereiche als Grundlage für die </a:t>
            </a:r>
            <a:r>
              <a:rPr lang="de-DE" dirty="0" err="1">
                <a:solidFill>
                  <a:schemeClr val="tx1"/>
                </a:solidFill>
              </a:rPr>
              <a:t>Weiterent</a:t>
            </a:r>
            <a:r>
              <a:rPr lang="de-DE" dirty="0">
                <a:solidFill>
                  <a:schemeClr val="tx1"/>
                </a:solidFill>
              </a:rPr>
              <a:t>-wicklung von AKIS</a:t>
            </a:r>
          </a:p>
        </p:txBody>
      </p:sp>
      <p:sp>
        <p:nvSpPr>
          <p:cNvPr id="39" name="Freihandform: Form 38">
            <a:extLst>
              <a:ext uri="{FF2B5EF4-FFF2-40B4-BE49-F238E27FC236}">
                <a16:creationId xmlns:a16="http://schemas.microsoft.com/office/drawing/2014/main" id="{E256A13A-42A0-5D45-6CAB-3E01C2AC3763}"/>
              </a:ext>
            </a:extLst>
          </p:cNvPr>
          <p:cNvSpPr/>
          <p:nvPr/>
        </p:nvSpPr>
        <p:spPr>
          <a:xfrm rot="16200000">
            <a:off x="7064028" y="3634355"/>
            <a:ext cx="2946509" cy="2944480"/>
          </a:xfrm>
          <a:custGeom>
            <a:avLst/>
            <a:gdLst>
              <a:gd name="connsiteX0" fmla="*/ 2946509 w 2946509"/>
              <a:gd name="connsiteY0" fmla="*/ 2590830 h 2944480"/>
              <a:gd name="connsiteX1" fmla="*/ 2946509 w 2946509"/>
              <a:gd name="connsiteY1" fmla="*/ 2944480 h 2944480"/>
              <a:gd name="connsiteX2" fmla="*/ 2816533 w 2946509"/>
              <a:gd name="connsiteY2" fmla="*/ 2941193 h 2944480"/>
              <a:gd name="connsiteX3" fmla="*/ 3234 w 2946509"/>
              <a:gd name="connsiteY3" fmla="*/ 127894 h 2944480"/>
              <a:gd name="connsiteX4" fmla="*/ 0 w 2946509"/>
              <a:gd name="connsiteY4" fmla="*/ 0 h 2944480"/>
              <a:gd name="connsiteX5" fmla="*/ 353703 w 2946509"/>
              <a:gd name="connsiteY5" fmla="*/ 0 h 2944480"/>
              <a:gd name="connsiteX6" fmla="*/ 365954 w 2946509"/>
              <a:gd name="connsiteY6" fmla="*/ 242623 h 2944480"/>
              <a:gd name="connsiteX7" fmla="*/ 2701804 w 2946509"/>
              <a:gd name="connsiteY7" fmla="*/ 2578473 h 2944480"/>
              <a:gd name="connsiteX8" fmla="*/ 2946509 w 2946509"/>
              <a:gd name="connsiteY8" fmla="*/ 2590830 h 29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509" h="2944480">
                <a:moveTo>
                  <a:pt x="2946509" y="2590830"/>
                </a:moveTo>
                <a:lnTo>
                  <a:pt x="2946509" y="2944480"/>
                </a:lnTo>
                <a:lnTo>
                  <a:pt x="2816533" y="2941193"/>
                </a:lnTo>
                <a:cubicBezTo>
                  <a:pt x="1297895" y="2864214"/>
                  <a:pt x="80213" y="1646531"/>
                  <a:pt x="3234" y="127894"/>
                </a:cubicBezTo>
                <a:lnTo>
                  <a:pt x="0" y="0"/>
                </a:lnTo>
                <a:lnTo>
                  <a:pt x="353703" y="0"/>
                </a:lnTo>
                <a:lnTo>
                  <a:pt x="365954" y="242623"/>
                </a:lnTo>
                <a:cubicBezTo>
                  <a:pt x="491032" y="1474250"/>
                  <a:pt x="1470176" y="2453394"/>
                  <a:pt x="2701804" y="2578473"/>
                </a:cubicBezTo>
                <a:lnTo>
                  <a:pt x="2946509" y="2590830"/>
                </a:lnTo>
                <a:close/>
              </a:path>
            </a:pathLst>
          </a:custGeom>
          <a:solidFill>
            <a:srgbClr val="508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40" name="Textfeld 39">
            <a:extLst>
              <a:ext uri="{FF2B5EF4-FFF2-40B4-BE49-F238E27FC236}">
                <a16:creationId xmlns:a16="http://schemas.microsoft.com/office/drawing/2014/main" id="{690DF2D1-E869-6662-B056-6480C8609758}"/>
              </a:ext>
            </a:extLst>
          </p:cNvPr>
          <p:cNvSpPr txBox="1"/>
          <p:nvPr/>
        </p:nvSpPr>
        <p:spPr>
          <a:xfrm rot="8169730">
            <a:off x="5852327" y="2657090"/>
            <a:ext cx="3930011" cy="3379105"/>
          </a:xfrm>
          <a:prstGeom prst="rect">
            <a:avLst/>
          </a:prstGeom>
          <a:noFill/>
        </p:spPr>
        <p:txBody>
          <a:bodyPr wrap="square" rtlCol="0">
            <a:prstTxWarp prst="textArchUp">
              <a:avLst>
                <a:gd name="adj" fmla="val 11355024"/>
              </a:avLst>
            </a:prstTxWarp>
            <a:spAutoFit/>
          </a:bodyPr>
          <a:lstStyle/>
          <a:p>
            <a:pPr algn="ctr"/>
            <a:r>
              <a:rPr lang="de-AT">
                <a:latin typeface="Open Sans" panose="020B0606030504020204" pitchFamily="34" charset="0"/>
                <a:ea typeface="Open Sans" panose="020B0606030504020204" pitchFamily="34" charset="0"/>
                <a:cs typeface="Open Sans" panose="020B0606030504020204" pitchFamily="34" charset="0"/>
              </a:rPr>
              <a:t>Wissenstransfer</a:t>
            </a:r>
          </a:p>
        </p:txBody>
      </p:sp>
      <p:sp>
        <p:nvSpPr>
          <p:cNvPr id="41" name="Freihandform: Form 40">
            <a:extLst>
              <a:ext uri="{FF2B5EF4-FFF2-40B4-BE49-F238E27FC236}">
                <a16:creationId xmlns:a16="http://schemas.microsoft.com/office/drawing/2014/main" id="{301C6070-6B3F-2C42-9916-116452CB0510}"/>
              </a:ext>
            </a:extLst>
          </p:cNvPr>
          <p:cNvSpPr/>
          <p:nvPr/>
        </p:nvSpPr>
        <p:spPr>
          <a:xfrm rot="16200000">
            <a:off x="7064027" y="642127"/>
            <a:ext cx="2946510" cy="2944481"/>
          </a:xfrm>
          <a:custGeom>
            <a:avLst/>
            <a:gdLst>
              <a:gd name="connsiteX0" fmla="*/ 2946510 w 2946510"/>
              <a:gd name="connsiteY0" fmla="*/ 0 h 2944481"/>
              <a:gd name="connsiteX1" fmla="*/ 2943276 w 2946510"/>
              <a:gd name="connsiteY1" fmla="*/ 127895 h 2944481"/>
              <a:gd name="connsiteX2" fmla="*/ 129977 w 2946510"/>
              <a:gd name="connsiteY2" fmla="*/ 2941194 h 2944481"/>
              <a:gd name="connsiteX3" fmla="*/ 0 w 2946510"/>
              <a:gd name="connsiteY3" fmla="*/ 2944481 h 2944481"/>
              <a:gd name="connsiteX4" fmla="*/ 0 w 2946510"/>
              <a:gd name="connsiteY4" fmla="*/ 2590831 h 2944481"/>
              <a:gd name="connsiteX5" fmla="*/ 244706 w 2946510"/>
              <a:gd name="connsiteY5" fmla="*/ 2578474 h 2944481"/>
              <a:gd name="connsiteX6" fmla="*/ 2580556 w 2946510"/>
              <a:gd name="connsiteY6" fmla="*/ 242624 h 2944481"/>
              <a:gd name="connsiteX7" fmla="*/ 2592808 w 2946510"/>
              <a:gd name="connsiteY7" fmla="*/ 0 h 2944481"/>
              <a:gd name="connsiteX8" fmla="*/ 2946510 w 2946510"/>
              <a:gd name="connsiteY8" fmla="*/ 0 h 29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510" h="2944481">
                <a:moveTo>
                  <a:pt x="2946510" y="0"/>
                </a:moveTo>
                <a:lnTo>
                  <a:pt x="2943276" y="127895"/>
                </a:lnTo>
                <a:cubicBezTo>
                  <a:pt x="2866297" y="1646532"/>
                  <a:pt x="1648614" y="2864215"/>
                  <a:pt x="129977" y="2941194"/>
                </a:cubicBezTo>
                <a:lnTo>
                  <a:pt x="0" y="2944481"/>
                </a:lnTo>
                <a:lnTo>
                  <a:pt x="0" y="2590831"/>
                </a:lnTo>
                <a:lnTo>
                  <a:pt x="244706" y="2578474"/>
                </a:lnTo>
                <a:cubicBezTo>
                  <a:pt x="1476334" y="2453395"/>
                  <a:pt x="2455478" y="1474251"/>
                  <a:pt x="2580556" y="242624"/>
                </a:cubicBezTo>
                <a:lnTo>
                  <a:pt x="2592808" y="0"/>
                </a:lnTo>
                <a:lnTo>
                  <a:pt x="2946510" y="0"/>
                </a:lnTo>
                <a:close/>
              </a:path>
            </a:pathLst>
          </a:custGeom>
          <a:solidFill>
            <a:srgbClr val="92C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42" name="Freihandform: Form 41">
            <a:extLst>
              <a:ext uri="{FF2B5EF4-FFF2-40B4-BE49-F238E27FC236}">
                <a16:creationId xmlns:a16="http://schemas.microsoft.com/office/drawing/2014/main" id="{FD5F8E62-8DBC-43CB-C36B-E7AC82DE0233}"/>
              </a:ext>
            </a:extLst>
          </p:cNvPr>
          <p:cNvSpPr/>
          <p:nvPr/>
        </p:nvSpPr>
        <p:spPr>
          <a:xfrm rot="16200000">
            <a:off x="4069663" y="642128"/>
            <a:ext cx="2946510" cy="2944479"/>
          </a:xfrm>
          <a:custGeom>
            <a:avLst/>
            <a:gdLst>
              <a:gd name="connsiteX0" fmla="*/ 2946510 w 2946510"/>
              <a:gd name="connsiteY0" fmla="*/ 2944479 h 2944479"/>
              <a:gd name="connsiteX1" fmla="*/ 2592808 w 2946510"/>
              <a:gd name="connsiteY1" fmla="*/ 2944479 h 2944479"/>
              <a:gd name="connsiteX2" fmla="*/ 2580556 w 2946510"/>
              <a:gd name="connsiteY2" fmla="*/ 2701857 h 2944479"/>
              <a:gd name="connsiteX3" fmla="*/ 244706 w 2946510"/>
              <a:gd name="connsiteY3" fmla="*/ 366007 h 2944479"/>
              <a:gd name="connsiteX4" fmla="*/ 0 w 2946510"/>
              <a:gd name="connsiteY4" fmla="*/ 353650 h 2944479"/>
              <a:gd name="connsiteX5" fmla="*/ 0 w 2946510"/>
              <a:gd name="connsiteY5" fmla="*/ 0 h 2944479"/>
              <a:gd name="connsiteX6" fmla="*/ 129977 w 2946510"/>
              <a:gd name="connsiteY6" fmla="*/ 3287 h 2944479"/>
              <a:gd name="connsiteX7" fmla="*/ 2943276 w 2946510"/>
              <a:gd name="connsiteY7" fmla="*/ 2816586 h 2944479"/>
              <a:gd name="connsiteX8" fmla="*/ 2946510 w 2946510"/>
              <a:gd name="connsiteY8" fmla="*/ 2944479 h 294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510" h="2944479">
                <a:moveTo>
                  <a:pt x="2946510" y="2944479"/>
                </a:moveTo>
                <a:lnTo>
                  <a:pt x="2592808" y="2944479"/>
                </a:lnTo>
                <a:lnTo>
                  <a:pt x="2580556" y="2701857"/>
                </a:lnTo>
                <a:cubicBezTo>
                  <a:pt x="2455478" y="1470229"/>
                  <a:pt x="1476334" y="491085"/>
                  <a:pt x="244706" y="366007"/>
                </a:cubicBezTo>
                <a:lnTo>
                  <a:pt x="0" y="353650"/>
                </a:lnTo>
                <a:lnTo>
                  <a:pt x="0" y="0"/>
                </a:lnTo>
                <a:lnTo>
                  <a:pt x="129977" y="3287"/>
                </a:lnTo>
                <a:cubicBezTo>
                  <a:pt x="1648614" y="80266"/>
                  <a:pt x="2866297" y="1297948"/>
                  <a:pt x="2943276" y="2816586"/>
                </a:cubicBezTo>
                <a:lnTo>
                  <a:pt x="2946510" y="2944479"/>
                </a:lnTo>
                <a:close/>
              </a:path>
            </a:pathLst>
          </a:custGeom>
          <a:solidFill>
            <a:srgbClr val="A3D2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43" name="Freihandform: Form 42">
            <a:extLst>
              <a:ext uri="{FF2B5EF4-FFF2-40B4-BE49-F238E27FC236}">
                <a16:creationId xmlns:a16="http://schemas.microsoft.com/office/drawing/2014/main" id="{660C4048-E71E-A79B-C91A-DD3635D824AF}"/>
              </a:ext>
            </a:extLst>
          </p:cNvPr>
          <p:cNvSpPr/>
          <p:nvPr/>
        </p:nvSpPr>
        <p:spPr>
          <a:xfrm rot="16200000">
            <a:off x="4069664" y="3634355"/>
            <a:ext cx="2946509" cy="2944480"/>
          </a:xfrm>
          <a:custGeom>
            <a:avLst/>
            <a:gdLst>
              <a:gd name="connsiteX0" fmla="*/ 2946509 w 2946509"/>
              <a:gd name="connsiteY0" fmla="*/ 0 h 2944480"/>
              <a:gd name="connsiteX1" fmla="*/ 2946509 w 2946509"/>
              <a:gd name="connsiteY1" fmla="*/ 353650 h 2944480"/>
              <a:gd name="connsiteX2" fmla="*/ 2701804 w 2946509"/>
              <a:gd name="connsiteY2" fmla="*/ 366007 h 2944480"/>
              <a:gd name="connsiteX3" fmla="*/ 365954 w 2946509"/>
              <a:gd name="connsiteY3" fmla="*/ 2701857 h 2944480"/>
              <a:gd name="connsiteX4" fmla="*/ 353703 w 2946509"/>
              <a:gd name="connsiteY4" fmla="*/ 2944480 h 2944480"/>
              <a:gd name="connsiteX5" fmla="*/ 0 w 2946509"/>
              <a:gd name="connsiteY5" fmla="*/ 2944480 h 2944480"/>
              <a:gd name="connsiteX6" fmla="*/ 3234 w 2946509"/>
              <a:gd name="connsiteY6" fmla="*/ 2816586 h 2944480"/>
              <a:gd name="connsiteX7" fmla="*/ 2816533 w 2946509"/>
              <a:gd name="connsiteY7" fmla="*/ 3287 h 2944480"/>
              <a:gd name="connsiteX8" fmla="*/ 2946509 w 2946509"/>
              <a:gd name="connsiteY8" fmla="*/ 0 h 29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509" h="2944480">
                <a:moveTo>
                  <a:pt x="2946509" y="0"/>
                </a:moveTo>
                <a:lnTo>
                  <a:pt x="2946509" y="353650"/>
                </a:lnTo>
                <a:lnTo>
                  <a:pt x="2701804" y="366007"/>
                </a:lnTo>
                <a:cubicBezTo>
                  <a:pt x="1470177" y="491085"/>
                  <a:pt x="491033" y="1470229"/>
                  <a:pt x="365954" y="2701857"/>
                </a:cubicBezTo>
                <a:lnTo>
                  <a:pt x="353703" y="2944480"/>
                </a:lnTo>
                <a:lnTo>
                  <a:pt x="0" y="2944480"/>
                </a:lnTo>
                <a:lnTo>
                  <a:pt x="3234" y="2816586"/>
                </a:lnTo>
                <a:cubicBezTo>
                  <a:pt x="80214" y="1297948"/>
                  <a:pt x="1297896" y="80266"/>
                  <a:pt x="2816533" y="3287"/>
                </a:cubicBezTo>
                <a:lnTo>
                  <a:pt x="2946509" y="0"/>
                </a:lnTo>
                <a:close/>
              </a:path>
            </a:pathLst>
          </a:custGeom>
          <a:solidFill>
            <a:srgbClr val="5092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44" name="Textfeld 43">
            <a:extLst>
              <a:ext uri="{FF2B5EF4-FFF2-40B4-BE49-F238E27FC236}">
                <a16:creationId xmlns:a16="http://schemas.microsoft.com/office/drawing/2014/main" id="{EF40CAD0-B776-54AA-F0B3-D8AB07D632C9}"/>
              </a:ext>
            </a:extLst>
          </p:cNvPr>
          <p:cNvSpPr txBox="1"/>
          <p:nvPr/>
        </p:nvSpPr>
        <p:spPr>
          <a:xfrm rot="2699697">
            <a:off x="5291090" y="1104120"/>
            <a:ext cx="4709413" cy="3829940"/>
          </a:xfrm>
          <a:prstGeom prst="rect">
            <a:avLst/>
          </a:prstGeom>
          <a:noFill/>
        </p:spPr>
        <p:txBody>
          <a:bodyPr wrap="square" rtlCol="0">
            <a:prstTxWarp prst="textArchUp">
              <a:avLst>
                <a:gd name="adj" fmla="val 11415322"/>
              </a:avLst>
            </a:prstTxWarp>
            <a:spAutoFit/>
          </a:bodyPr>
          <a:lstStyle/>
          <a:p>
            <a:pPr algn="ctr"/>
            <a:r>
              <a:rPr lang="de-AT">
                <a:latin typeface="Open Sans" panose="020B0606030504020204" pitchFamily="34" charset="0"/>
                <a:ea typeface="Open Sans" panose="020B0606030504020204" pitchFamily="34" charset="0"/>
                <a:cs typeface="Open Sans" panose="020B0606030504020204" pitchFamily="34" charset="0"/>
              </a:rPr>
              <a:t>Wissensgenerierung und -aufbereitung</a:t>
            </a:r>
          </a:p>
        </p:txBody>
      </p:sp>
      <p:sp>
        <p:nvSpPr>
          <p:cNvPr id="45" name="Textfeld 44">
            <a:extLst>
              <a:ext uri="{FF2B5EF4-FFF2-40B4-BE49-F238E27FC236}">
                <a16:creationId xmlns:a16="http://schemas.microsoft.com/office/drawing/2014/main" id="{28DA243A-DCB8-3829-FE54-33314EAE32DC}"/>
              </a:ext>
            </a:extLst>
          </p:cNvPr>
          <p:cNvSpPr txBox="1"/>
          <p:nvPr/>
        </p:nvSpPr>
        <p:spPr>
          <a:xfrm rot="13398538">
            <a:off x="4187956" y="3056546"/>
            <a:ext cx="3917318" cy="2947320"/>
          </a:xfrm>
          <a:prstGeom prst="rect">
            <a:avLst/>
          </a:prstGeom>
          <a:noFill/>
        </p:spPr>
        <p:txBody>
          <a:bodyPr wrap="square" rtlCol="0">
            <a:prstTxWarp prst="textArchUp">
              <a:avLst>
                <a:gd name="adj" fmla="val 11355024"/>
              </a:avLst>
            </a:prstTxWarp>
            <a:spAutoFit/>
          </a:bodyPr>
          <a:lstStyle/>
          <a:p>
            <a:pPr algn="ctr"/>
            <a:r>
              <a:rPr lang="de-AT">
                <a:latin typeface="Open Sans" panose="020B0606030504020204" pitchFamily="34" charset="0"/>
                <a:ea typeface="Open Sans" panose="020B0606030504020204" pitchFamily="34" charset="0"/>
                <a:cs typeface="Open Sans" panose="020B0606030504020204" pitchFamily="34" charset="0"/>
              </a:rPr>
              <a:t>Digitalisierung</a:t>
            </a:r>
          </a:p>
        </p:txBody>
      </p:sp>
      <p:sp>
        <p:nvSpPr>
          <p:cNvPr id="46" name="Textfeld 45">
            <a:extLst>
              <a:ext uri="{FF2B5EF4-FFF2-40B4-BE49-F238E27FC236}">
                <a16:creationId xmlns:a16="http://schemas.microsoft.com/office/drawing/2014/main" id="{064EF333-D12A-D75A-6284-456ED5C7858E}"/>
              </a:ext>
            </a:extLst>
          </p:cNvPr>
          <p:cNvSpPr txBox="1"/>
          <p:nvPr/>
        </p:nvSpPr>
        <p:spPr>
          <a:xfrm rot="18948145">
            <a:off x="4316133" y="1134752"/>
            <a:ext cx="3930011" cy="3270507"/>
          </a:xfrm>
          <a:prstGeom prst="rect">
            <a:avLst/>
          </a:prstGeom>
          <a:noFill/>
        </p:spPr>
        <p:txBody>
          <a:bodyPr wrap="square" rtlCol="0">
            <a:prstTxWarp prst="textArchUp">
              <a:avLst>
                <a:gd name="adj" fmla="val 11355024"/>
              </a:avLst>
            </a:prstTxWarp>
            <a:spAutoFit/>
          </a:bodyPr>
          <a:lstStyle/>
          <a:p>
            <a:pPr algn="ctr"/>
            <a:r>
              <a:rPr lang="de-AT">
                <a:latin typeface="Open Sans" panose="020B0606030504020204" pitchFamily="34" charset="0"/>
                <a:ea typeface="Open Sans" panose="020B0606030504020204" pitchFamily="34" charset="0"/>
                <a:cs typeface="Open Sans" panose="020B0606030504020204" pitchFamily="34" charset="0"/>
              </a:rPr>
              <a:t>Vernetzung</a:t>
            </a:r>
          </a:p>
        </p:txBody>
      </p:sp>
      <p:grpSp>
        <p:nvGrpSpPr>
          <p:cNvPr id="48" name="Gruppieren 47">
            <a:extLst>
              <a:ext uri="{FF2B5EF4-FFF2-40B4-BE49-F238E27FC236}">
                <a16:creationId xmlns:a16="http://schemas.microsoft.com/office/drawing/2014/main" id="{CEB80BAA-155C-74AF-A1E4-B73F60F92B17}"/>
              </a:ext>
            </a:extLst>
          </p:cNvPr>
          <p:cNvGrpSpPr/>
          <p:nvPr/>
        </p:nvGrpSpPr>
        <p:grpSpPr>
          <a:xfrm>
            <a:off x="4519907" y="1320714"/>
            <a:ext cx="5038152" cy="4368844"/>
            <a:chOff x="3350516" y="715911"/>
            <a:chExt cx="6039134" cy="5446510"/>
          </a:xfrm>
        </p:grpSpPr>
        <p:sp>
          <p:nvSpPr>
            <p:cNvPr id="49" name="Fünfeck 48">
              <a:extLst>
                <a:ext uri="{FF2B5EF4-FFF2-40B4-BE49-F238E27FC236}">
                  <a16:creationId xmlns:a16="http://schemas.microsoft.com/office/drawing/2014/main" id="{2941BF6C-B3C0-2219-DD28-F6F1616ADDB7}"/>
                </a:ext>
              </a:extLst>
            </p:cNvPr>
            <p:cNvSpPr/>
            <p:nvPr/>
          </p:nvSpPr>
          <p:spPr>
            <a:xfrm>
              <a:off x="4286864" y="1209367"/>
              <a:ext cx="4191492" cy="3991897"/>
            </a:xfrm>
            <a:prstGeom prst="pentagon">
              <a:avLst/>
            </a:prstGeom>
            <a:noFill/>
            <a:ln w="38100">
              <a:solidFill>
                <a:srgbClr val="B1D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0" name="Ellipse 49">
              <a:extLst>
                <a:ext uri="{FF2B5EF4-FFF2-40B4-BE49-F238E27FC236}">
                  <a16:creationId xmlns:a16="http://schemas.microsoft.com/office/drawing/2014/main" id="{CE1C1117-4F3B-ED77-8899-9F2E243BC4FA}"/>
                </a:ext>
              </a:extLst>
            </p:cNvPr>
            <p:cNvSpPr/>
            <p:nvPr/>
          </p:nvSpPr>
          <p:spPr>
            <a:xfrm>
              <a:off x="5791200" y="715911"/>
              <a:ext cx="1191547" cy="1191547"/>
            </a:xfrm>
            <a:prstGeom prst="ellipse">
              <a:avLst/>
            </a:prstGeom>
            <a:solidFill>
              <a:srgbClr val="B1D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 name="Ellipse 50">
              <a:extLst>
                <a:ext uri="{FF2B5EF4-FFF2-40B4-BE49-F238E27FC236}">
                  <a16:creationId xmlns:a16="http://schemas.microsoft.com/office/drawing/2014/main" id="{9568610A-A214-869F-2EED-4D9AE0DD15D9}"/>
                </a:ext>
              </a:extLst>
            </p:cNvPr>
            <p:cNvSpPr/>
            <p:nvPr/>
          </p:nvSpPr>
          <p:spPr>
            <a:xfrm>
              <a:off x="3691090" y="2237453"/>
              <a:ext cx="1191547" cy="1191547"/>
            </a:xfrm>
            <a:prstGeom prst="ellipse">
              <a:avLst/>
            </a:prstGeom>
            <a:solidFill>
              <a:srgbClr val="B1D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Ellipse 51">
              <a:extLst>
                <a:ext uri="{FF2B5EF4-FFF2-40B4-BE49-F238E27FC236}">
                  <a16:creationId xmlns:a16="http://schemas.microsoft.com/office/drawing/2014/main" id="{0B865710-803F-E09D-A295-84A0C180CB6F}"/>
                </a:ext>
              </a:extLst>
            </p:cNvPr>
            <p:cNvSpPr/>
            <p:nvPr/>
          </p:nvSpPr>
          <p:spPr>
            <a:xfrm>
              <a:off x="7882582" y="2237452"/>
              <a:ext cx="1191547" cy="1191547"/>
            </a:xfrm>
            <a:prstGeom prst="ellipse">
              <a:avLst/>
            </a:prstGeom>
            <a:solidFill>
              <a:srgbClr val="B1D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3" name="Ellipse 52">
              <a:extLst>
                <a:ext uri="{FF2B5EF4-FFF2-40B4-BE49-F238E27FC236}">
                  <a16:creationId xmlns:a16="http://schemas.microsoft.com/office/drawing/2014/main" id="{BCE40374-47C5-1243-85F3-85922C9909EA}"/>
                </a:ext>
              </a:extLst>
            </p:cNvPr>
            <p:cNvSpPr/>
            <p:nvPr/>
          </p:nvSpPr>
          <p:spPr>
            <a:xfrm>
              <a:off x="4599653" y="4605490"/>
              <a:ext cx="1191547" cy="1191547"/>
            </a:xfrm>
            <a:prstGeom prst="ellipse">
              <a:avLst/>
            </a:prstGeom>
            <a:solidFill>
              <a:srgbClr val="B1D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Ellipse 53">
              <a:extLst>
                <a:ext uri="{FF2B5EF4-FFF2-40B4-BE49-F238E27FC236}">
                  <a16:creationId xmlns:a16="http://schemas.microsoft.com/office/drawing/2014/main" id="{CE99DF53-110F-EADA-E08F-22696652FAD4}"/>
                </a:ext>
              </a:extLst>
            </p:cNvPr>
            <p:cNvSpPr/>
            <p:nvPr/>
          </p:nvSpPr>
          <p:spPr>
            <a:xfrm>
              <a:off x="6988922" y="4605489"/>
              <a:ext cx="1191547" cy="1191547"/>
            </a:xfrm>
            <a:prstGeom prst="ellipse">
              <a:avLst/>
            </a:prstGeom>
            <a:solidFill>
              <a:srgbClr val="B1D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55" name="Grafik 54">
              <a:extLst>
                <a:ext uri="{FF2B5EF4-FFF2-40B4-BE49-F238E27FC236}">
                  <a16:creationId xmlns:a16="http://schemas.microsoft.com/office/drawing/2014/main" id="{68CE395E-3D11-46D9-7DA6-C41FF89DC3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58646"/>
              <a:ext cx="698090" cy="698090"/>
            </a:xfrm>
            <a:prstGeom prst="rect">
              <a:avLst/>
            </a:prstGeom>
          </p:spPr>
        </p:pic>
        <p:pic>
          <p:nvPicPr>
            <p:cNvPr id="56" name="Grafik 55">
              <a:extLst>
                <a:ext uri="{FF2B5EF4-FFF2-40B4-BE49-F238E27FC236}">
                  <a16:creationId xmlns:a16="http://schemas.microsoft.com/office/drawing/2014/main" id="{D430D1AA-F3C5-2701-F5F8-13E40DD2B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5427" y="2510981"/>
              <a:ext cx="645855" cy="645855"/>
            </a:xfrm>
            <a:prstGeom prst="rect">
              <a:avLst/>
            </a:prstGeom>
          </p:spPr>
        </p:pic>
        <p:sp>
          <p:nvSpPr>
            <p:cNvPr id="57" name="Textfeld 56">
              <a:extLst>
                <a:ext uri="{FF2B5EF4-FFF2-40B4-BE49-F238E27FC236}">
                  <a16:creationId xmlns:a16="http://schemas.microsoft.com/office/drawing/2014/main" id="{BF7DE13D-6A15-A548-34D6-BBC8BC4E991A}"/>
                </a:ext>
              </a:extLst>
            </p:cNvPr>
            <p:cNvSpPr txBox="1"/>
            <p:nvPr/>
          </p:nvSpPr>
          <p:spPr>
            <a:xfrm>
              <a:off x="7468870" y="3424693"/>
              <a:ext cx="1920780" cy="326142"/>
            </a:xfrm>
            <a:prstGeom prst="rect">
              <a:avLst/>
            </a:prstGeom>
            <a:solidFill>
              <a:srgbClr val="FFFFFF">
                <a:alpha val="52941"/>
              </a:srgbClr>
            </a:solidFill>
          </p:spPr>
          <p:txBody>
            <a:bodyPr wrap="square" rtlCol="0">
              <a:spAutoFit/>
            </a:bodyPr>
            <a:lstStyle/>
            <a:p>
              <a:pPr algn="ctr"/>
              <a:r>
                <a:rPr lang="de-AT" sz="1100">
                  <a:latin typeface="Open Sans" panose="020B0606030504020204" pitchFamily="34" charset="0"/>
                  <a:ea typeface="Open Sans" panose="020B0606030504020204" pitchFamily="34" charset="0"/>
                  <a:cs typeface="Open Sans" panose="020B0606030504020204" pitchFamily="34" charset="0"/>
                </a:rPr>
                <a:t>Forschung</a:t>
              </a:r>
            </a:p>
          </p:txBody>
        </p:sp>
        <p:sp>
          <p:nvSpPr>
            <p:cNvPr id="58" name="Textfeld 57">
              <a:extLst>
                <a:ext uri="{FF2B5EF4-FFF2-40B4-BE49-F238E27FC236}">
                  <a16:creationId xmlns:a16="http://schemas.microsoft.com/office/drawing/2014/main" id="{090D71A7-7A0D-C4B4-883A-0C275BAA37EC}"/>
                </a:ext>
              </a:extLst>
            </p:cNvPr>
            <p:cNvSpPr txBox="1"/>
            <p:nvPr/>
          </p:nvSpPr>
          <p:spPr>
            <a:xfrm>
              <a:off x="7036182" y="5830864"/>
              <a:ext cx="1184319" cy="326142"/>
            </a:xfrm>
            <a:prstGeom prst="rect">
              <a:avLst/>
            </a:prstGeom>
            <a:solidFill>
              <a:srgbClr val="FFFFFF">
                <a:alpha val="52941"/>
              </a:srgbClr>
            </a:solidFill>
          </p:spPr>
          <p:txBody>
            <a:bodyPr wrap="square" rtlCol="0">
              <a:spAutoFit/>
            </a:bodyPr>
            <a:lstStyle/>
            <a:p>
              <a:pPr algn="ctr"/>
              <a:r>
                <a:rPr lang="de-AT" sz="1100">
                  <a:latin typeface="Open Sans" panose="020B0606030504020204" pitchFamily="34" charset="0"/>
                  <a:ea typeface="Open Sans" panose="020B0606030504020204" pitchFamily="34" charset="0"/>
                  <a:cs typeface="Open Sans" panose="020B0606030504020204" pitchFamily="34" charset="0"/>
                </a:rPr>
                <a:t>Wirtschaft</a:t>
              </a:r>
            </a:p>
          </p:txBody>
        </p:sp>
        <p:pic>
          <p:nvPicPr>
            <p:cNvPr id="59" name="Grafik 58">
              <a:extLst>
                <a:ext uri="{FF2B5EF4-FFF2-40B4-BE49-F238E27FC236}">
                  <a16:creationId xmlns:a16="http://schemas.microsoft.com/office/drawing/2014/main" id="{BF78DA3D-FA64-59EC-4501-0B25A2B93F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5682" y="4616888"/>
              <a:ext cx="1013957" cy="1013957"/>
            </a:xfrm>
            <a:prstGeom prst="rect">
              <a:avLst/>
            </a:prstGeom>
          </p:spPr>
        </p:pic>
        <p:sp>
          <p:nvSpPr>
            <p:cNvPr id="60" name="Textfeld 59">
              <a:extLst>
                <a:ext uri="{FF2B5EF4-FFF2-40B4-BE49-F238E27FC236}">
                  <a16:creationId xmlns:a16="http://schemas.microsoft.com/office/drawing/2014/main" id="{12256F98-776E-57A5-09F1-8747EA70FB9D}"/>
                </a:ext>
              </a:extLst>
            </p:cNvPr>
            <p:cNvSpPr txBox="1"/>
            <p:nvPr/>
          </p:nvSpPr>
          <p:spPr>
            <a:xfrm>
              <a:off x="4623367" y="5836279"/>
              <a:ext cx="1207449" cy="326142"/>
            </a:xfrm>
            <a:prstGeom prst="rect">
              <a:avLst/>
            </a:prstGeom>
            <a:solidFill>
              <a:srgbClr val="FFFFFF">
                <a:alpha val="52941"/>
              </a:srgbClr>
            </a:solidFill>
          </p:spPr>
          <p:txBody>
            <a:bodyPr wrap="square" rtlCol="0">
              <a:spAutoFit/>
            </a:bodyPr>
            <a:lstStyle/>
            <a:p>
              <a:pPr algn="ctr"/>
              <a:r>
                <a:rPr lang="de-AT" sz="1100">
                  <a:latin typeface="Open Sans" panose="020B0606030504020204" pitchFamily="34" charset="0"/>
                  <a:ea typeface="Open Sans" panose="020B0606030504020204" pitchFamily="34" charset="0"/>
                  <a:cs typeface="Open Sans" panose="020B0606030504020204" pitchFamily="34" charset="0"/>
                </a:rPr>
                <a:t>Bildung</a:t>
              </a:r>
            </a:p>
          </p:txBody>
        </p:sp>
        <p:pic>
          <p:nvPicPr>
            <p:cNvPr id="61" name="Grafik 60">
              <a:extLst>
                <a:ext uri="{FF2B5EF4-FFF2-40B4-BE49-F238E27FC236}">
                  <a16:creationId xmlns:a16="http://schemas.microsoft.com/office/drawing/2014/main" id="{E6703125-FA8B-309F-A71C-A7D2C489AE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21528" y="2428874"/>
              <a:ext cx="748414" cy="748414"/>
            </a:xfrm>
            <a:prstGeom prst="rect">
              <a:avLst/>
            </a:prstGeom>
          </p:spPr>
        </p:pic>
        <p:sp>
          <p:nvSpPr>
            <p:cNvPr id="62" name="Textfeld 61">
              <a:extLst>
                <a:ext uri="{FF2B5EF4-FFF2-40B4-BE49-F238E27FC236}">
                  <a16:creationId xmlns:a16="http://schemas.microsoft.com/office/drawing/2014/main" id="{96448817-EF50-BD30-E5F7-AF8FAB3CDAE8}"/>
                </a:ext>
              </a:extLst>
            </p:cNvPr>
            <p:cNvSpPr txBox="1"/>
            <p:nvPr/>
          </p:nvSpPr>
          <p:spPr>
            <a:xfrm>
              <a:off x="3350516" y="3421314"/>
              <a:ext cx="1747432" cy="326142"/>
            </a:xfrm>
            <a:prstGeom prst="rect">
              <a:avLst/>
            </a:prstGeom>
            <a:solidFill>
              <a:srgbClr val="FFFFFF">
                <a:alpha val="52941"/>
              </a:srgbClr>
            </a:solidFill>
          </p:spPr>
          <p:txBody>
            <a:bodyPr wrap="square" rtlCol="0">
              <a:spAutoFit/>
            </a:bodyPr>
            <a:lstStyle/>
            <a:p>
              <a:pPr algn="ctr"/>
              <a:r>
                <a:rPr lang="de-AT" sz="1100">
                  <a:latin typeface="Open Sans" panose="020B0606030504020204" pitchFamily="34" charset="0"/>
                  <a:ea typeface="Open Sans" panose="020B0606030504020204" pitchFamily="34" charset="0"/>
                  <a:cs typeface="Open Sans" panose="020B0606030504020204" pitchFamily="34" charset="0"/>
                </a:rPr>
                <a:t>Zivilgesellschaft</a:t>
              </a:r>
            </a:p>
          </p:txBody>
        </p:sp>
        <p:sp>
          <p:nvSpPr>
            <p:cNvPr id="63" name="Ellipse 62">
              <a:extLst>
                <a:ext uri="{FF2B5EF4-FFF2-40B4-BE49-F238E27FC236}">
                  <a16:creationId xmlns:a16="http://schemas.microsoft.com/office/drawing/2014/main" id="{98FB3E56-C8A4-C487-4E5B-38C9DD263210}"/>
                </a:ext>
              </a:extLst>
            </p:cNvPr>
            <p:cNvSpPr/>
            <p:nvPr/>
          </p:nvSpPr>
          <p:spPr>
            <a:xfrm>
              <a:off x="5793931" y="2789780"/>
              <a:ext cx="1191547" cy="1191547"/>
            </a:xfrm>
            <a:prstGeom prst="ellipse">
              <a:avLst/>
            </a:prstGeom>
            <a:solidFill>
              <a:srgbClr val="B1D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4" name="Grafik 63">
              <a:extLst>
                <a:ext uri="{FF2B5EF4-FFF2-40B4-BE49-F238E27FC236}">
                  <a16:creationId xmlns:a16="http://schemas.microsoft.com/office/drawing/2014/main" id="{E45E97D0-B2F3-7EB5-E5FF-AC07CD6754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3663" y="2932584"/>
              <a:ext cx="829826" cy="829826"/>
            </a:xfrm>
            <a:prstGeom prst="rect">
              <a:avLst/>
            </a:prstGeom>
          </p:spPr>
        </p:pic>
        <p:cxnSp>
          <p:nvCxnSpPr>
            <p:cNvPr id="65" name="Gerader Verbinder 64">
              <a:extLst>
                <a:ext uri="{FF2B5EF4-FFF2-40B4-BE49-F238E27FC236}">
                  <a16:creationId xmlns:a16="http://schemas.microsoft.com/office/drawing/2014/main" id="{7E51B0F2-4B57-FF38-6365-42101539FF97}"/>
                </a:ext>
              </a:extLst>
            </p:cNvPr>
            <p:cNvCxnSpPr>
              <a:stCxn id="50" idx="4"/>
              <a:endCxn id="63" idx="0"/>
            </p:cNvCxnSpPr>
            <p:nvPr/>
          </p:nvCxnSpPr>
          <p:spPr>
            <a:xfrm>
              <a:off x="6386974" y="1907458"/>
              <a:ext cx="2731" cy="882322"/>
            </a:xfrm>
            <a:prstGeom prst="line">
              <a:avLst/>
            </a:prstGeom>
            <a:ln w="57150">
              <a:solidFill>
                <a:srgbClr val="B1DDD6"/>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24D4AE70-9E69-C378-08E4-043DAC1C6EAD}"/>
                </a:ext>
              </a:extLst>
            </p:cNvPr>
            <p:cNvCxnSpPr>
              <a:cxnSpLocks/>
            </p:cNvCxnSpPr>
            <p:nvPr/>
          </p:nvCxnSpPr>
          <p:spPr>
            <a:xfrm flipH="1">
              <a:off x="6401319" y="3060271"/>
              <a:ext cx="1537874" cy="354154"/>
            </a:xfrm>
            <a:prstGeom prst="line">
              <a:avLst/>
            </a:prstGeom>
            <a:ln w="57150">
              <a:solidFill>
                <a:srgbClr val="B1DDD6"/>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AD11E473-A0F4-F476-0F94-78AB2F22504E}"/>
                </a:ext>
              </a:extLst>
            </p:cNvPr>
            <p:cNvCxnSpPr>
              <a:cxnSpLocks/>
            </p:cNvCxnSpPr>
            <p:nvPr/>
          </p:nvCxnSpPr>
          <p:spPr>
            <a:xfrm>
              <a:off x="6630980" y="3905214"/>
              <a:ext cx="709708" cy="1044295"/>
            </a:xfrm>
            <a:prstGeom prst="line">
              <a:avLst/>
            </a:prstGeom>
            <a:ln w="57150">
              <a:solidFill>
                <a:srgbClr val="B1DDD6"/>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A1696D90-4C9B-BA20-01A3-1D50D61E32A7}"/>
                </a:ext>
              </a:extLst>
            </p:cNvPr>
            <p:cNvCxnSpPr>
              <a:cxnSpLocks/>
            </p:cNvCxnSpPr>
            <p:nvPr/>
          </p:nvCxnSpPr>
          <p:spPr>
            <a:xfrm flipH="1">
              <a:off x="5433260" y="3905214"/>
              <a:ext cx="662740" cy="878730"/>
            </a:xfrm>
            <a:prstGeom prst="line">
              <a:avLst/>
            </a:prstGeom>
            <a:ln w="57150">
              <a:solidFill>
                <a:srgbClr val="B1DDD6"/>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4E243F5D-268C-B4CA-D0F6-F9A8DBBA8B07}"/>
                </a:ext>
              </a:extLst>
            </p:cNvPr>
            <p:cNvCxnSpPr>
              <a:cxnSpLocks/>
              <a:stCxn id="64" idx="1"/>
            </p:cNvCxnSpPr>
            <p:nvPr/>
          </p:nvCxnSpPr>
          <p:spPr>
            <a:xfrm flipH="1" flipV="1">
              <a:off x="4732062" y="2952786"/>
              <a:ext cx="1251601" cy="394711"/>
            </a:xfrm>
            <a:prstGeom prst="line">
              <a:avLst/>
            </a:prstGeom>
            <a:ln w="57150">
              <a:solidFill>
                <a:srgbClr val="B1DDD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5E281A4B-494E-A253-E774-0E7285170FE2}"/>
                </a:ext>
              </a:extLst>
            </p:cNvPr>
            <p:cNvSpPr txBox="1"/>
            <p:nvPr/>
          </p:nvSpPr>
          <p:spPr>
            <a:xfrm>
              <a:off x="5763544" y="1952289"/>
              <a:ext cx="1270061" cy="326142"/>
            </a:xfrm>
            <a:prstGeom prst="rect">
              <a:avLst/>
            </a:prstGeom>
            <a:solidFill>
              <a:srgbClr val="FFFFFF">
                <a:alpha val="52941"/>
              </a:srgbClr>
            </a:solidFill>
          </p:spPr>
          <p:txBody>
            <a:bodyPr wrap="square" rtlCol="0">
              <a:spAutoFit/>
            </a:bodyPr>
            <a:lstStyle/>
            <a:p>
              <a:pPr algn="ctr"/>
              <a:r>
                <a:rPr lang="de-AT" sz="1100">
                  <a:latin typeface="Open Sans" panose="020B0606030504020204" pitchFamily="34" charset="0"/>
                  <a:ea typeface="Open Sans" panose="020B0606030504020204" pitchFamily="34" charset="0"/>
                  <a:cs typeface="Open Sans" panose="020B0606030504020204" pitchFamily="34" charset="0"/>
                </a:rPr>
                <a:t>Beratung</a:t>
              </a:r>
            </a:p>
          </p:txBody>
        </p:sp>
        <p:sp>
          <p:nvSpPr>
            <p:cNvPr id="71" name="Textfeld 70">
              <a:extLst>
                <a:ext uri="{FF2B5EF4-FFF2-40B4-BE49-F238E27FC236}">
                  <a16:creationId xmlns:a16="http://schemas.microsoft.com/office/drawing/2014/main" id="{DB8FD90F-FB32-CB7C-1FE4-4B56609306DF}"/>
                </a:ext>
              </a:extLst>
            </p:cNvPr>
            <p:cNvSpPr txBox="1"/>
            <p:nvPr/>
          </p:nvSpPr>
          <p:spPr>
            <a:xfrm>
              <a:off x="5444863" y="3976880"/>
              <a:ext cx="1747432" cy="326142"/>
            </a:xfrm>
            <a:prstGeom prst="rect">
              <a:avLst/>
            </a:prstGeom>
            <a:solidFill>
              <a:srgbClr val="FFFFFF">
                <a:alpha val="52941"/>
              </a:srgbClr>
            </a:solidFill>
          </p:spPr>
          <p:txBody>
            <a:bodyPr wrap="square" rtlCol="0">
              <a:spAutoFit/>
            </a:bodyPr>
            <a:lstStyle/>
            <a:p>
              <a:pPr algn="ctr"/>
              <a:r>
                <a:rPr lang="de-AT" sz="1100">
                  <a:latin typeface="Open Sans" panose="020B0606030504020204" pitchFamily="34" charset="0"/>
                  <a:ea typeface="Open Sans" panose="020B0606030504020204" pitchFamily="34" charset="0"/>
                  <a:cs typeface="Open Sans" panose="020B0606030504020204" pitchFamily="34" charset="0"/>
                </a:rPr>
                <a:t>Landwirtschaft</a:t>
              </a:r>
            </a:p>
          </p:txBody>
        </p:sp>
        <p:pic>
          <p:nvPicPr>
            <p:cNvPr id="72" name="Grafik 71">
              <a:extLst>
                <a:ext uri="{FF2B5EF4-FFF2-40B4-BE49-F238E27FC236}">
                  <a16:creationId xmlns:a16="http://schemas.microsoft.com/office/drawing/2014/main" id="{5801D1D9-4115-F2C7-0882-9A1FDFD01E8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95634" y="4802388"/>
              <a:ext cx="793530" cy="793530"/>
            </a:xfrm>
            <a:prstGeom prst="rect">
              <a:avLst/>
            </a:prstGeom>
          </p:spPr>
        </p:pic>
      </p:grpSp>
    </p:spTree>
    <p:extLst>
      <p:ext uri="{BB962C8B-B14F-4D97-AF65-F5344CB8AC3E}">
        <p14:creationId xmlns:p14="http://schemas.microsoft.com/office/powerpoint/2010/main" val="65358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3A1A0-A6BC-4C45-B2A2-A3889160E1AF}"/>
              </a:ext>
            </a:extLst>
          </p:cNvPr>
          <p:cNvSpPr>
            <a:spLocks noGrp="1"/>
          </p:cNvSpPr>
          <p:nvPr>
            <p:ph type="title"/>
          </p:nvPr>
        </p:nvSpPr>
        <p:spPr>
          <a:xfrm>
            <a:off x="1381328" y="200037"/>
            <a:ext cx="9362713" cy="2168590"/>
          </a:xfrm>
        </p:spPr>
        <p:txBody>
          <a:bodyPr/>
          <a:lstStyle/>
          <a:p>
            <a:r>
              <a:rPr lang="de-DE" dirty="0">
                <a:solidFill>
                  <a:schemeClr val="tx1"/>
                </a:solidFill>
              </a:rPr>
              <a:t>Wissensgenerierung und </a:t>
            </a:r>
            <a:br>
              <a:rPr lang="de-DE" dirty="0">
                <a:solidFill>
                  <a:schemeClr val="tx1"/>
                </a:solidFill>
              </a:rPr>
            </a:br>
            <a:r>
              <a:rPr lang="de-DE" dirty="0">
                <a:solidFill>
                  <a:schemeClr val="tx1"/>
                </a:solidFill>
              </a:rPr>
              <a:t>-aufbereitung</a:t>
            </a:r>
          </a:p>
        </p:txBody>
      </p:sp>
      <p:sp>
        <p:nvSpPr>
          <p:cNvPr id="4" name="Textfeld 3">
            <a:extLst>
              <a:ext uri="{FF2B5EF4-FFF2-40B4-BE49-F238E27FC236}">
                <a16:creationId xmlns:a16="http://schemas.microsoft.com/office/drawing/2014/main" id="{84282FFB-867E-8350-51ED-BDE0091256C6}"/>
              </a:ext>
            </a:extLst>
          </p:cNvPr>
          <p:cNvSpPr txBox="1"/>
          <p:nvPr/>
        </p:nvSpPr>
        <p:spPr>
          <a:xfrm>
            <a:off x="2268261" y="2368627"/>
            <a:ext cx="7963221" cy="3919278"/>
          </a:xfrm>
          <a:prstGeom prst="rect">
            <a:avLst/>
          </a:prstGeom>
          <a:noFill/>
        </p:spPr>
        <p:txBody>
          <a:bodyPr wrap="square">
            <a:spAutoFit/>
          </a:bodyPr>
          <a:lstStyle/>
          <a:p>
            <a:pPr marL="342900" indent="-342900">
              <a:lnSpc>
                <a:spcPct val="115000"/>
              </a:lnSpc>
              <a:spcBef>
                <a:spcPts val="1200"/>
              </a:spcBef>
              <a:buFont typeface="Symbol" panose="05050102010706020507" pitchFamily="18" charset="2"/>
              <a:buChar char="-"/>
            </a:pPr>
            <a:r>
              <a:rPr lang="de-AT" sz="2400" dirty="0">
                <a:solidFill>
                  <a:schemeClr val="tx1">
                    <a:lumMod val="95000"/>
                    <a:lumOff val="5000"/>
                  </a:schemeClr>
                </a:solidFill>
                <a:latin typeface="Raleway" panose="020B0503030101060003"/>
              </a:rPr>
              <a:t>Die Wissensbasis stärken, Praxisrelevanz und zielgruppengerechte Aufbereitung erhöhen</a:t>
            </a:r>
          </a:p>
          <a:p>
            <a:pPr marL="342900" indent="-342900">
              <a:lnSpc>
                <a:spcPct val="115000"/>
              </a:lnSpc>
              <a:spcBef>
                <a:spcPts val="1200"/>
              </a:spcBef>
              <a:buFont typeface="Symbol" panose="05050102010706020507" pitchFamily="18" charset="2"/>
              <a:buChar char="-"/>
            </a:pPr>
            <a:r>
              <a:rPr lang="de-AT" sz="2400" dirty="0">
                <a:solidFill>
                  <a:schemeClr val="tx1">
                    <a:lumMod val="95000"/>
                    <a:lumOff val="5000"/>
                  </a:schemeClr>
                </a:solidFill>
                <a:latin typeface="Raleway" panose="020B0503030101060003"/>
              </a:rPr>
              <a:t>Praxisbedarfe in der Forschung noch besser berücksichtigen</a:t>
            </a:r>
          </a:p>
          <a:p>
            <a:pPr marL="342900" indent="-342900">
              <a:lnSpc>
                <a:spcPct val="115000"/>
              </a:lnSpc>
              <a:spcBef>
                <a:spcPts val="1200"/>
              </a:spcBef>
              <a:buFont typeface="Symbol" panose="05050102010706020507" pitchFamily="18" charset="2"/>
              <a:buChar char="-"/>
            </a:pPr>
            <a:r>
              <a:rPr lang="de-AT" sz="2400" dirty="0">
                <a:solidFill>
                  <a:schemeClr val="tx1">
                    <a:lumMod val="95000"/>
                    <a:lumOff val="5000"/>
                  </a:schemeClr>
                </a:solidFill>
                <a:latin typeface="Raleway" panose="020B0503030101060003"/>
              </a:rPr>
              <a:t>AKIS-AkteurInnen bestmöglich in den gesamten Innovationsprozess einbinden – Beispiel: EIP-AGRI</a:t>
            </a:r>
          </a:p>
          <a:p>
            <a:pPr marL="342900" indent="-342900">
              <a:lnSpc>
                <a:spcPct val="115000"/>
              </a:lnSpc>
              <a:spcBef>
                <a:spcPts val="1200"/>
              </a:spcBef>
              <a:buFont typeface="Symbol" panose="05050102010706020507" pitchFamily="18" charset="2"/>
              <a:buChar char="-"/>
            </a:pPr>
            <a:r>
              <a:rPr lang="de-AT" sz="2400" dirty="0">
                <a:solidFill>
                  <a:schemeClr val="tx1">
                    <a:lumMod val="95000"/>
                    <a:lumOff val="5000"/>
                  </a:schemeClr>
                </a:solidFill>
                <a:latin typeface="Raleway" panose="020B0503030101060003"/>
              </a:rPr>
              <a:t>Ergebnisverbreitung frühzeitig in den Forschungs- und Innovationsprozess berücksichtigen</a:t>
            </a:r>
          </a:p>
        </p:txBody>
      </p:sp>
      <p:sp>
        <p:nvSpPr>
          <p:cNvPr id="5" name="Ellipse 4">
            <a:extLst>
              <a:ext uri="{FF2B5EF4-FFF2-40B4-BE49-F238E27FC236}">
                <a16:creationId xmlns:a16="http://schemas.microsoft.com/office/drawing/2014/main" id="{774CC31E-2BF2-9063-A51C-E7989BC722AB}"/>
              </a:ext>
            </a:extLst>
          </p:cNvPr>
          <p:cNvSpPr/>
          <p:nvPr/>
        </p:nvSpPr>
        <p:spPr>
          <a:xfrm>
            <a:off x="228408" y="676442"/>
            <a:ext cx="900000" cy="900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000" dirty="0">
                <a:solidFill>
                  <a:schemeClr val="tx1">
                    <a:lumMod val="95000"/>
                    <a:lumOff val="5000"/>
                  </a:schemeClr>
                </a:solidFill>
                <a:latin typeface="Raleway" panose="020B0503030101060003"/>
              </a:rPr>
              <a:t>1</a:t>
            </a:r>
          </a:p>
        </p:txBody>
      </p:sp>
    </p:spTree>
    <p:extLst>
      <p:ext uri="{BB962C8B-B14F-4D97-AF65-F5344CB8AC3E}">
        <p14:creationId xmlns:p14="http://schemas.microsoft.com/office/powerpoint/2010/main" val="73477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4282FFB-867E-8350-51ED-BDE0091256C6}"/>
              </a:ext>
            </a:extLst>
          </p:cNvPr>
          <p:cNvSpPr txBox="1"/>
          <p:nvPr/>
        </p:nvSpPr>
        <p:spPr>
          <a:xfrm>
            <a:off x="2268261" y="2368627"/>
            <a:ext cx="7963221" cy="1938992"/>
          </a:xfrm>
          <a:prstGeom prst="rect">
            <a:avLst/>
          </a:prstGeom>
          <a:noFill/>
        </p:spPr>
        <p:txBody>
          <a:bodyPr wrap="square">
            <a:spAutoFit/>
          </a:bodyPr>
          <a:lstStyle/>
          <a:p>
            <a:pPr marL="342900" lvl="0" indent="-342900">
              <a:buFont typeface="Symbol" panose="05050102010706020507" pitchFamily="18" charset="2"/>
              <a:buChar char="-"/>
            </a:pPr>
            <a:r>
              <a:rPr lang="de-AT" sz="2400" dirty="0">
                <a:solidFill>
                  <a:schemeClr val="tx1">
                    <a:lumMod val="95000"/>
                    <a:lumOff val="5000"/>
                  </a:schemeClr>
                </a:solidFill>
                <a:latin typeface="Raleway" panose="020B0503030101060003"/>
              </a:rPr>
              <a:t>Transfer und Austausch des Wissens / der Erkenntnisse im AKIS, insbesondere durch Bildung und Beratung, beschleunigen</a:t>
            </a:r>
          </a:p>
          <a:p>
            <a:pPr marL="342900" lvl="0" indent="-342900">
              <a:buFont typeface="Symbol" panose="05050102010706020507" pitchFamily="18" charset="2"/>
              <a:buChar char="-"/>
            </a:pPr>
            <a:r>
              <a:rPr lang="de-AT" sz="2400" dirty="0">
                <a:solidFill>
                  <a:schemeClr val="tx1">
                    <a:lumMod val="95000"/>
                    <a:lumOff val="5000"/>
                  </a:schemeClr>
                </a:solidFill>
                <a:latin typeface="Raleway" panose="020B0503030101060003"/>
              </a:rPr>
              <a:t>Anwendbare Lösungen für z.B. PraktikerInnen entwickeln</a:t>
            </a:r>
          </a:p>
        </p:txBody>
      </p:sp>
      <p:sp>
        <p:nvSpPr>
          <p:cNvPr id="3" name="Titel 1">
            <a:extLst>
              <a:ext uri="{FF2B5EF4-FFF2-40B4-BE49-F238E27FC236}">
                <a16:creationId xmlns:a16="http://schemas.microsoft.com/office/drawing/2014/main" id="{300CA7EC-90E7-5A55-3AEB-F32462E07DD3}"/>
              </a:ext>
            </a:extLst>
          </p:cNvPr>
          <p:cNvSpPr txBox="1">
            <a:spLocks/>
          </p:cNvSpPr>
          <p:nvPr/>
        </p:nvSpPr>
        <p:spPr>
          <a:xfrm>
            <a:off x="1381328" y="200037"/>
            <a:ext cx="9362713" cy="2168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Raleway" panose="020B0503030101060003" pitchFamily="34" charset="0"/>
                <a:ea typeface="+mj-ea"/>
                <a:cs typeface="+mj-cs"/>
              </a:defRPr>
            </a:lvl1pPr>
          </a:lstStyle>
          <a:p>
            <a:r>
              <a:rPr lang="de-DE" dirty="0">
                <a:solidFill>
                  <a:schemeClr val="tx1"/>
                </a:solidFill>
              </a:rPr>
              <a:t>Wissenstransfer</a:t>
            </a:r>
          </a:p>
        </p:txBody>
      </p:sp>
      <p:sp>
        <p:nvSpPr>
          <p:cNvPr id="5" name="Ellipse 4">
            <a:extLst>
              <a:ext uri="{FF2B5EF4-FFF2-40B4-BE49-F238E27FC236}">
                <a16:creationId xmlns:a16="http://schemas.microsoft.com/office/drawing/2014/main" id="{252862BA-8672-D34E-3468-855923119845}"/>
              </a:ext>
            </a:extLst>
          </p:cNvPr>
          <p:cNvSpPr/>
          <p:nvPr/>
        </p:nvSpPr>
        <p:spPr>
          <a:xfrm>
            <a:off x="228408" y="676442"/>
            <a:ext cx="900000" cy="900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000" dirty="0">
                <a:solidFill>
                  <a:schemeClr val="tx1">
                    <a:lumMod val="95000"/>
                    <a:lumOff val="5000"/>
                  </a:schemeClr>
                </a:solidFill>
                <a:latin typeface="Raleway" panose="020B0503030101060003"/>
              </a:rPr>
              <a:t>2</a:t>
            </a:r>
          </a:p>
        </p:txBody>
      </p:sp>
    </p:spTree>
    <p:extLst>
      <p:ext uri="{BB962C8B-B14F-4D97-AF65-F5344CB8AC3E}">
        <p14:creationId xmlns:p14="http://schemas.microsoft.com/office/powerpoint/2010/main" val="255942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9A782"/>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4282FFB-867E-8350-51ED-BDE0091256C6}"/>
              </a:ext>
            </a:extLst>
          </p:cNvPr>
          <p:cNvSpPr txBox="1"/>
          <p:nvPr/>
        </p:nvSpPr>
        <p:spPr>
          <a:xfrm>
            <a:off x="2268261" y="2368627"/>
            <a:ext cx="7963221" cy="2677656"/>
          </a:xfrm>
          <a:prstGeom prst="rect">
            <a:avLst/>
          </a:prstGeom>
          <a:noFill/>
        </p:spPr>
        <p:txBody>
          <a:bodyPr wrap="square">
            <a:spAutoFit/>
          </a:bodyPr>
          <a:lstStyle/>
          <a:p>
            <a:pPr marL="342900" lvl="0" indent="-342900">
              <a:buFont typeface="Symbol" panose="05050102010706020507" pitchFamily="18" charset="2"/>
              <a:buChar char="-"/>
            </a:pPr>
            <a:r>
              <a:rPr lang="de-AT" sz="2400" dirty="0">
                <a:solidFill>
                  <a:schemeClr val="tx1">
                    <a:lumMod val="95000"/>
                    <a:lumOff val="5000"/>
                  </a:schemeClr>
                </a:solidFill>
                <a:latin typeface="Raleway" panose="020B0503030101060003"/>
              </a:rPr>
              <a:t>digitale Transformation der Land- und Forstwirtschaft sowie der ländlichen Räume vorantreiben</a:t>
            </a:r>
          </a:p>
          <a:p>
            <a:pPr marL="342900" lvl="0" indent="-342900">
              <a:buFont typeface="Symbol" panose="05050102010706020507" pitchFamily="18" charset="2"/>
              <a:buChar char="-"/>
            </a:pPr>
            <a:r>
              <a:rPr lang="de-AT" sz="2400" dirty="0">
                <a:solidFill>
                  <a:schemeClr val="tx1">
                    <a:lumMod val="95000"/>
                    <a:lumOff val="5000"/>
                  </a:schemeClr>
                </a:solidFill>
                <a:latin typeface="Raleway" panose="020B0503030101060003"/>
              </a:rPr>
              <a:t>ländliche Räume attraktiv zu gestalten</a:t>
            </a:r>
          </a:p>
          <a:p>
            <a:pPr marL="342900" lvl="0" indent="-342900">
              <a:buFont typeface="Symbol" panose="05050102010706020507" pitchFamily="18" charset="2"/>
              <a:buChar char="-"/>
            </a:pPr>
            <a:r>
              <a:rPr lang="de-AT" sz="2400" dirty="0">
                <a:solidFill>
                  <a:schemeClr val="tx1">
                    <a:lumMod val="95000"/>
                    <a:lumOff val="5000"/>
                  </a:schemeClr>
                </a:solidFill>
                <a:latin typeface="Raleway" panose="020B0503030101060003"/>
              </a:rPr>
              <a:t>Kommunikationsverhalten und die Wissensgenerierung aber auch Digitalisierung von Arbeitsprozessen und -verfahre </a:t>
            </a:r>
          </a:p>
        </p:txBody>
      </p:sp>
      <p:sp>
        <p:nvSpPr>
          <p:cNvPr id="3" name="Titel 1">
            <a:extLst>
              <a:ext uri="{FF2B5EF4-FFF2-40B4-BE49-F238E27FC236}">
                <a16:creationId xmlns:a16="http://schemas.microsoft.com/office/drawing/2014/main" id="{949530C7-DB09-BE37-0C6D-6C4CB24F3640}"/>
              </a:ext>
            </a:extLst>
          </p:cNvPr>
          <p:cNvSpPr txBox="1">
            <a:spLocks/>
          </p:cNvSpPr>
          <p:nvPr/>
        </p:nvSpPr>
        <p:spPr>
          <a:xfrm>
            <a:off x="1381328" y="200037"/>
            <a:ext cx="9362713" cy="2168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Raleway" panose="020B0503030101060003" pitchFamily="34" charset="0"/>
                <a:ea typeface="+mj-ea"/>
                <a:cs typeface="+mj-cs"/>
              </a:defRPr>
            </a:lvl1pPr>
          </a:lstStyle>
          <a:p>
            <a:r>
              <a:rPr lang="de-DE" dirty="0">
                <a:solidFill>
                  <a:schemeClr val="tx1"/>
                </a:solidFill>
              </a:rPr>
              <a:t>Digitalisierung</a:t>
            </a:r>
          </a:p>
        </p:txBody>
      </p:sp>
      <p:sp>
        <p:nvSpPr>
          <p:cNvPr id="5" name="Ellipse 4">
            <a:extLst>
              <a:ext uri="{FF2B5EF4-FFF2-40B4-BE49-F238E27FC236}">
                <a16:creationId xmlns:a16="http://schemas.microsoft.com/office/drawing/2014/main" id="{A3EDF8AF-1160-8578-81F3-398BBA33CFD7}"/>
              </a:ext>
            </a:extLst>
          </p:cNvPr>
          <p:cNvSpPr/>
          <p:nvPr/>
        </p:nvSpPr>
        <p:spPr>
          <a:xfrm>
            <a:off x="228408" y="676442"/>
            <a:ext cx="900000" cy="900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000" dirty="0">
                <a:solidFill>
                  <a:schemeClr val="tx1">
                    <a:lumMod val="95000"/>
                    <a:lumOff val="5000"/>
                  </a:schemeClr>
                </a:solidFill>
                <a:latin typeface="Raleway" panose="020B0503030101060003"/>
              </a:rPr>
              <a:t>3</a:t>
            </a:r>
          </a:p>
        </p:txBody>
      </p:sp>
    </p:spTree>
    <p:extLst>
      <p:ext uri="{BB962C8B-B14F-4D97-AF65-F5344CB8AC3E}">
        <p14:creationId xmlns:p14="http://schemas.microsoft.com/office/powerpoint/2010/main" val="35401583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D729C9291173A4ABAC9BB83F827A9BB" ma:contentTypeVersion="16" ma:contentTypeDescription="Ein neues Dokument erstellen." ma:contentTypeScope="" ma:versionID="d0d3875ff999056c1a55180d753f9337">
  <xsd:schema xmlns:xsd="http://www.w3.org/2001/XMLSchema" xmlns:xs="http://www.w3.org/2001/XMLSchema" xmlns:p="http://schemas.microsoft.com/office/2006/metadata/properties" xmlns:ns2="366b558d-1e3f-4e83-91ae-2169d6ef1986" xmlns:ns3="6a9cbe8f-c0e0-4770-831a-7d18f93b0549" targetNamespace="http://schemas.microsoft.com/office/2006/metadata/properties" ma:root="true" ma:fieldsID="32d64d568dba567240329bf4466084c5" ns2:_="" ns3:_="">
    <xsd:import namespace="366b558d-1e3f-4e83-91ae-2169d6ef1986"/>
    <xsd:import namespace="6a9cbe8f-c0e0-4770-831a-7d18f93b05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b558d-1e3f-4e83-91ae-2169d6ef19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231c0fc-a443-4552-92dd-caaa6553ed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9cbe8f-c0e0-4770-831a-7d18f93b054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9ef11222-c27b-4e54-ac51-416814e3c51c}" ma:internalName="TaxCatchAll" ma:showField="CatchAllData" ma:web="6a9cbe8f-c0e0-4770-831a-7d18f93b05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a9cbe8f-c0e0-4770-831a-7d18f93b0549">
      <UserInfo>
        <DisplayName>Lena Müller-Kress</DisplayName>
        <AccountId>55</AccountId>
        <AccountType/>
      </UserInfo>
      <UserInfo>
        <DisplayName>Dr. Gertraud Leimueller</DisplayName>
        <AccountId>17</AccountId>
        <AccountType/>
      </UserInfo>
      <UserInfo>
        <DisplayName>Johanna Rohrhofer</DisplayName>
        <AccountId>14</AccountId>
        <AccountType/>
      </UserInfo>
      <UserInfo>
        <DisplayName>Stefan Benke</DisplayName>
        <AccountId>69</AccountId>
        <AccountType/>
      </UserInfo>
    </SharedWithUsers>
    <TaxCatchAll xmlns="6a9cbe8f-c0e0-4770-831a-7d18f93b0549" xsi:nil="true"/>
    <lcf76f155ced4ddcb4097134ff3c332f xmlns="366b558d-1e3f-4e83-91ae-2169d6ef19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BFC911-72B8-42B1-B3D2-3D996654B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6b558d-1e3f-4e83-91ae-2169d6ef1986"/>
    <ds:schemaRef ds:uri="6a9cbe8f-c0e0-4770-831a-7d18f93b05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7DD6B7-563A-483E-9CD7-0DA48458FD6C}">
  <ds:schemaRefs>
    <ds:schemaRef ds:uri="http://schemas.microsoft.com/sharepoint/v3/contenttype/forms"/>
  </ds:schemaRefs>
</ds:datastoreItem>
</file>

<file path=customXml/itemProps3.xml><?xml version="1.0" encoding="utf-8"?>
<ds:datastoreItem xmlns:ds="http://schemas.openxmlformats.org/officeDocument/2006/customXml" ds:itemID="{FD81B54D-2D52-440E-B2B3-4EBBA9A089B0}">
  <ds:schemaRefs>
    <ds:schemaRef ds:uri="http://schemas.microsoft.com/office/infopath/2007/PartnerControls"/>
    <ds:schemaRef ds:uri="http://purl.org/dc/terms/"/>
    <ds:schemaRef ds:uri="http://schemas.microsoft.com/office/2006/documentManagement/types"/>
    <ds:schemaRef ds:uri="366b558d-1e3f-4e83-91ae-2169d6ef1986"/>
    <ds:schemaRef ds:uri="http://purl.org/dc/elements/1.1/"/>
    <ds:schemaRef ds:uri="http://schemas.microsoft.com/office/2006/metadata/properties"/>
    <ds:schemaRef ds:uri="http://schemas.openxmlformats.org/package/2006/metadata/core-properties"/>
    <ds:schemaRef ds:uri="6a9cbe8f-c0e0-4770-831a-7d18f93b054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1919</Words>
  <Application>Microsoft Office PowerPoint</Application>
  <PresentationFormat>Breitbild</PresentationFormat>
  <Paragraphs>134</Paragraphs>
  <Slides>13</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Open Sans</vt:lpstr>
      <vt:lpstr>Raleway</vt:lpstr>
      <vt:lpstr>Symbol</vt:lpstr>
      <vt:lpstr>Wingdings</vt:lpstr>
      <vt:lpstr>Office</vt:lpstr>
      <vt:lpstr>PowerPoint-Präsentation</vt:lpstr>
      <vt:lpstr>AKIS in der Gemeinsamen Agrarpolitik </vt:lpstr>
      <vt:lpstr>Doch was ist AKIS?</vt:lpstr>
      <vt:lpstr>AKIS in Österreich</vt:lpstr>
      <vt:lpstr>Was bringt ein gut funktionierendes AKIS?</vt:lpstr>
      <vt:lpstr>4 Bereiche als Grundlage für die Weiterent-wicklung von AKIS</vt:lpstr>
      <vt:lpstr>Wissensgenerierung und  -aufbereitung</vt:lpstr>
      <vt:lpstr>PowerPoint-Präsentation</vt:lpstr>
      <vt:lpstr>PowerPoint-Präsentation</vt:lpstr>
      <vt:lpstr>PowerPoint-Präsentation</vt:lpstr>
      <vt:lpstr>Weiterentwicklung statt   Implementierung von AKIS</vt:lpstr>
      <vt:lpstr>7 operative Ziele der AKIS-Kooperationsstelle</vt:lpstr>
      <vt:lpstr>Herzlichen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 Müller-Kress</dc:creator>
  <cp:lastModifiedBy>Johanna Rohrhofer</cp:lastModifiedBy>
  <cp:revision>4</cp:revision>
  <cp:lastPrinted>2022-10-05T04:21:37Z</cp:lastPrinted>
  <dcterms:created xsi:type="dcterms:W3CDTF">2020-05-15T12:04:01Z</dcterms:created>
  <dcterms:modified xsi:type="dcterms:W3CDTF">2022-10-05T07:20:38Z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0x0101001D729C9291173A4ABAC9BB83F827A9BB</vt:lpwstr>
  </property>
</Properties>
</file>