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2" r:id="rId2"/>
    <p:sldMasterId id="2147483694" r:id="rId3"/>
    <p:sldMasterId id="2147483698" r:id="rId4"/>
    <p:sldMasterId id="2147483700" r:id="rId5"/>
    <p:sldMasterId id="2147483672" r:id="rId6"/>
  </p:sldMasterIdLst>
  <p:notesMasterIdLst>
    <p:notesMasterId r:id="rId12"/>
  </p:notesMasterIdLst>
  <p:handoutMasterIdLst>
    <p:handoutMasterId r:id="rId13"/>
  </p:handoutMasterIdLst>
  <p:sldIdLst>
    <p:sldId id="256" r:id="rId7"/>
    <p:sldId id="485" r:id="rId8"/>
    <p:sldId id="486" r:id="rId9"/>
    <p:sldId id="488" r:id="rId10"/>
    <p:sldId id="491" r:id="rId11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Bold" panose="020B0604020202020204" charset="0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" id="{DB66FC67-746A-DC4C-A6EC-0AEA1CB51DF3}">
          <p14:sldIdLst>
            <p14:sldId id="256"/>
            <p14:sldId id="485"/>
            <p14:sldId id="486"/>
            <p14:sldId id="488"/>
            <p14:sldId id="491"/>
          </p14:sldIdLst>
        </p14:section>
      </p14:sectionLst>
    </p:ext>
    <p:ext uri="{EFAFB233-063F-42B5-8137-9DF3F51BA10A}">
      <p15:sldGuideLst xmlns:p15="http://schemas.microsoft.com/office/powerpoint/2012/main">
        <p15:guide id="1" pos="453" userDrawn="1">
          <p15:clr>
            <a:srgbClr val="FDE53C"/>
          </p15:clr>
        </p15:guide>
        <p15:guide id="3" orient="horz" pos="3839" userDrawn="1">
          <p15:clr>
            <a:srgbClr val="FDE53C"/>
          </p15:clr>
        </p15:guide>
        <p15:guide id="4" orient="horz" pos="3407" userDrawn="1">
          <p15:clr>
            <a:srgbClr val="FDE53C"/>
          </p15:clr>
        </p15:guide>
        <p15:guide id="5" orient="horz" pos="2976" userDrawn="1">
          <p15:clr>
            <a:srgbClr val="FDE53C"/>
          </p15:clr>
        </p15:guide>
        <p15:guide id="6" orient="horz" pos="436" userDrawn="1">
          <p15:clr>
            <a:srgbClr val="FDE53C"/>
          </p15:clr>
        </p15:guide>
        <p15:guide id="7" orient="horz" userDrawn="1">
          <p15:clr>
            <a:srgbClr val="A4A3A4"/>
          </p15:clr>
        </p15:guide>
        <p15:guide id="8" orient="horz" pos="2115" userDrawn="1">
          <p15:clr>
            <a:srgbClr val="FDE53C"/>
          </p15:clr>
        </p15:guide>
        <p15:guide id="9" orient="horz" pos="4320" userDrawn="1">
          <p15:clr>
            <a:srgbClr val="A4A3A4"/>
          </p15:clr>
        </p15:guide>
        <p15:guide id="10" userDrawn="1">
          <p15:clr>
            <a:srgbClr val="A4A3A4"/>
          </p15:clr>
        </p15:guide>
        <p15:guide id="11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86D"/>
    <a:srgbClr val="FFFFFF"/>
    <a:srgbClr val="FFC000"/>
    <a:srgbClr val="8CA87B"/>
    <a:srgbClr val="106B78"/>
    <a:srgbClr val="F8B75C"/>
    <a:srgbClr val="46A27F"/>
    <a:srgbClr val="DCB16C"/>
    <a:srgbClr val="FBC13D"/>
    <a:srgbClr val="FEC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65" autoAdjust="0"/>
  </p:normalViewPr>
  <p:slideViewPr>
    <p:cSldViewPr snapToObjects="1">
      <p:cViewPr varScale="1">
        <p:scale>
          <a:sx n="108" d="100"/>
          <a:sy n="108" d="100"/>
        </p:scale>
        <p:origin x="1740" y="102"/>
      </p:cViewPr>
      <p:guideLst>
        <p:guide pos="453"/>
        <p:guide orient="horz" pos="3839"/>
        <p:guide orient="horz" pos="3407"/>
        <p:guide orient="horz" pos="2976"/>
        <p:guide orient="horz" pos="436"/>
        <p:guide orient="horz"/>
        <p:guide orient="horz" pos="2115"/>
        <p:guide orient="horz" pos="4320"/>
        <p:guide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69" d="100"/>
          <a:sy n="169" d="100"/>
        </p:scale>
        <p:origin x="5480" y="1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15AD20A-0901-4840-8ACA-08FC7CACC6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C0BB4B-13A6-1748-B8F6-67136C6371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5F8906-3149-614F-8FAE-893AA916A2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A6EF0BA-0C43-BE4B-BF3E-2CB7F3FEB70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048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1F57215-3A7D-2F4F-A284-DC1C53A4E675}" type="datetimeFigureOut">
              <a:rPr lang="it-IT" smtClean="0"/>
              <a:t>05/10/2022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558CE486-16D1-C84F-8EE5-516E0F165E5C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78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86397-4B06-4669-98BE-88593EBCB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49F3CD-9918-4A14-80AF-055311359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2C33E7-3DDE-48B2-A90B-182C1908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2BC7-6A8C-42C4-A2BD-D3555BD880B6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A7B84F-962E-4A08-B43A-EFEAE042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A12AFF-6730-4D2D-9314-80BA047B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B20-6C03-4A06-B0F0-061A126A534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9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34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06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E7754-54EA-4519-93A1-3665BAAF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855396-435F-40D8-961B-E0E9F9DBF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DF7E2B-60DF-4591-B371-DDA06500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2BC7-6A8C-42C4-A2BD-D3555BD880B6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C148E5-0785-4B02-9552-4CA5ACE3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E3BFB9-EB11-4AC8-8C67-6473FADF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B20-6C03-4A06-B0F0-061A126A534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7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96AE7-AAEC-4083-B29C-650971DB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738920-3941-47AD-AACE-31C61299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2BC7-6A8C-42C4-A2BD-D3555BD880B6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8C1436-6D2C-4600-915B-CDB8E60A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300CFC-453A-4750-B9A4-46797741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B20-6C03-4A06-B0F0-061A126A534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76D76-0654-4BD6-A039-77EC7EEE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B3D57B-4AB2-4866-99C8-ABC60AA8F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0A185D-2E6D-447B-A6B1-C3ACD25AC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ED9BEE-5A93-4F83-9604-A4CDF9D7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2BC7-6A8C-42C4-A2BD-D3555BD880B6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A78241-BDBE-4E5E-97F5-3955029B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FD7148-FF0A-4243-BDC4-38506134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B20-6C03-4A06-B0F0-061A126A534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8F449-83E6-47AF-9220-31C841A8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8AB945-5F7C-457D-8942-C7605BBE9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7F481D-ED56-443E-B4E0-7469AEE6E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968AF2-0913-4E3A-85B9-48ED52B0F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2816FB-D8A3-4034-A527-1DD37CEFE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3618DC-4053-4281-99A7-75F1294E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2BC7-6A8C-42C4-A2BD-D3555BD880B6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EC19ABD-3CC6-41C4-B205-C05029C4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75A4BE-9FE7-4E8D-8B01-FC05E3A2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B20-6C03-4A06-B0F0-061A126A534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5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68CD8-E9CA-4D7A-A967-6C13E15F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17DFAB-9F56-4B4F-9796-DDC758AA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2BC7-6A8C-42C4-A2BD-D3555BD880B6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70BDB1-85F3-4A5E-9D6A-D198D194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1F1D4A-08D8-45E1-82AA-4CD4B5E8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B20-6C03-4A06-B0F0-061A126A534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3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6CC183-A9E8-4285-83E6-1FFFC2D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2BC7-6A8C-42C4-A2BD-D3555BD880B6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C65669-4174-4AC6-BE68-B4F46546B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2D92BF-E71E-4E29-8B31-B1F10C11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9B20-6C03-4A06-B0F0-061A126A534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7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6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2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6">
            <a:extLst>
              <a:ext uri="{FF2B5EF4-FFF2-40B4-BE49-F238E27FC236}">
                <a16:creationId xmlns:a16="http://schemas.microsoft.com/office/drawing/2014/main" id="{99486572-EB24-43F0-BC25-28B9FD6A71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7875" y="5870645"/>
            <a:ext cx="9159750" cy="1031793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EE02322-BAA5-41FE-A18A-97A9523B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819" y="404664"/>
            <a:ext cx="7467793" cy="752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AA65EE-A9DD-481A-B5AE-569E19745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204962" cy="36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C5C173-A38C-4A7B-8D18-52BAAA105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5FA2BC7-6A8C-42C4-A2BD-D3555BD880B6}" type="datetimeFigureOut">
              <a:rPr lang="en-GB" smtClean="0"/>
              <a:pPr/>
              <a:t>05/10/2022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0EE2D6-713C-49F7-8307-2038F44C6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0F042A-C459-43A0-8AA6-5DA4B65D1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DD19B20-6C03-4A06-B0F0-061A126A534F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2" name="Immagine 12">
            <a:extLst>
              <a:ext uri="{FF2B5EF4-FFF2-40B4-BE49-F238E27FC236}">
                <a16:creationId xmlns:a16="http://schemas.microsoft.com/office/drawing/2014/main" id="{0CED883A-6642-46D0-AD51-407F0DC9BF0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9388" y="332659"/>
            <a:ext cx="1072115" cy="6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b="1" kern="1200" dirty="0">
          <a:solidFill>
            <a:srgbClr val="83A86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kern="1200" smtClean="0">
          <a:solidFill>
            <a:srgbClr val="83A86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kern="1200" dirty="0" smtClean="0">
          <a:solidFill>
            <a:srgbClr val="83A86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 dirty="0" smtClean="0">
          <a:solidFill>
            <a:srgbClr val="83A86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rgbClr val="83A86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600" kern="1200" dirty="0" smtClean="0">
          <a:solidFill>
            <a:srgbClr val="83A86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8FC8773-89E6-774B-A04D-CFBA0F861C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143682"/>
            <a:ext cx="9144000" cy="471431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03B7AF-99E0-AC48-83AA-3A4F630FC6F8}"/>
              </a:ext>
            </a:extLst>
          </p:cNvPr>
          <p:cNvSpPr txBox="1"/>
          <p:nvPr userDrawn="1"/>
        </p:nvSpPr>
        <p:spPr>
          <a:xfrm>
            <a:off x="8100394" y="6456157"/>
            <a:ext cx="965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chemeClr val="bg1"/>
                </a:solidFill>
                <a:latin typeface="Montserrat" pitchFamily="2" charset="77"/>
              </a:rPr>
              <a:t>alpconv.org</a:t>
            </a:r>
            <a:endParaRPr lang="it-IT" sz="1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9B6A97-19B1-604F-BEE7-6DAFC47EBE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4596" y="620688"/>
            <a:ext cx="3655596" cy="8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2251" userDrawn="1">
          <p15:clr>
            <a:srgbClr val="F26B43"/>
          </p15:clr>
        </p15:guide>
        <p15:guide id="3" orient="horz" pos="2955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453" userDrawn="1">
          <p15:clr>
            <a:srgbClr val="F26B43"/>
          </p15:clr>
        </p15:guide>
        <p15:guide id="6" orient="horz" pos="3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A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15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orient="horz" pos="3407" userDrawn="1">
          <p15:clr>
            <a:srgbClr val="F26B43"/>
          </p15:clr>
        </p15:guide>
        <p15:guide id="3" orient="horz" pos="2955" userDrawn="1">
          <p15:clr>
            <a:srgbClr val="F26B43"/>
          </p15:clr>
        </p15:guide>
        <p15:guide id="4" orient="horz" pos="2251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45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836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orient="horz" pos="3407" userDrawn="1">
          <p15:clr>
            <a:srgbClr val="F26B43"/>
          </p15:clr>
        </p15:guide>
        <p15:guide id="3" orient="horz" pos="2955" userDrawn="1">
          <p15:clr>
            <a:srgbClr val="F26B43"/>
          </p15:clr>
        </p15:guide>
        <p15:guide id="4" orient="horz" pos="2251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4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2D6BF25-8230-9743-96E6-66843F9FB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8" t="20549" r="39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431CE1-A9D8-1B4C-8A38-BA090FD125F2}"/>
              </a:ext>
            </a:extLst>
          </p:cNvPr>
          <p:cNvSpPr txBox="1"/>
          <p:nvPr userDrawn="1"/>
        </p:nvSpPr>
        <p:spPr>
          <a:xfrm>
            <a:off x="8100394" y="6456157"/>
            <a:ext cx="965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chemeClr val="bg1"/>
                </a:solidFill>
                <a:latin typeface="Montserrat" pitchFamily="2" charset="77"/>
              </a:rPr>
              <a:t>alpconv.org</a:t>
            </a:r>
            <a:endParaRPr lang="it-IT" sz="1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FF76CDB-0175-F04F-83FA-D8ED99E498C1}"/>
              </a:ext>
            </a:extLst>
          </p:cNvPr>
          <p:cNvCxnSpPr>
            <a:cxnSpLocks/>
          </p:cNvCxnSpPr>
          <p:nvPr userDrawn="1"/>
        </p:nvCxnSpPr>
        <p:spPr>
          <a:xfrm>
            <a:off x="8100392" y="6456157"/>
            <a:ext cx="0" cy="2852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FB8284B4-59D0-4E43-B1A8-2B6BCF24AD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77026" y="634404"/>
            <a:ext cx="3623166" cy="8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orient="horz" pos="3407" userDrawn="1">
          <p15:clr>
            <a:srgbClr val="F26B43"/>
          </p15:clr>
        </p15:guide>
        <p15:guide id="4" orient="horz" pos="2955" userDrawn="1">
          <p15:clr>
            <a:srgbClr val="F26B43"/>
          </p15:clr>
        </p15:guide>
        <p15:guide id="5" orient="horz" pos="2251" userDrawn="1">
          <p15:clr>
            <a:srgbClr val="F26B43"/>
          </p15:clr>
        </p15:guide>
        <p15:guide id="6" pos="4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0C465FF-2340-4A64-2210-0004222D9178}"/>
              </a:ext>
            </a:extLst>
          </p:cNvPr>
          <p:cNvSpPr txBox="1"/>
          <p:nvPr/>
        </p:nvSpPr>
        <p:spPr>
          <a:xfrm>
            <a:off x="0" y="3573016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Montserrat Bold"/>
              </a:rPr>
              <a:t>Bodenforum Österreich Herbsttreffen</a:t>
            </a:r>
          </a:p>
          <a:p>
            <a:pPr algn="ctr"/>
            <a:r>
              <a:rPr lang="de-DE" sz="2000" dirty="0" smtClean="0">
                <a:solidFill>
                  <a:schemeClr val="bg1"/>
                </a:solidFill>
                <a:latin typeface="Montserrat Bold"/>
                <a:cs typeface="Montserrat Bold"/>
              </a:rPr>
              <a:t>5. und 6</a:t>
            </a:r>
            <a:r>
              <a:rPr lang="de-DE" sz="2000" dirty="0">
                <a:solidFill>
                  <a:schemeClr val="bg1"/>
                </a:solidFill>
                <a:latin typeface="Montserrat Bold"/>
                <a:cs typeface="Montserrat Bold"/>
              </a:rPr>
              <a:t>. Oktober </a:t>
            </a:r>
            <a:r>
              <a:rPr lang="de-DE" sz="2000" dirty="0" smtClean="0">
                <a:solidFill>
                  <a:schemeClr val="bg1"/>
                </a:solidFill>
                <a:latin typeface="Montserrat Bold"/>
                <a:cs typeface="Montserrat Bold"/>
              </a:rPr>
              <a:t>2022, </a:t>
            </a:r>
            <a:r>
              <a:rPr lang="de-DE" sz="2000" dirty="0" err="1" smtClean="0">
                <a:solidFill>
                  <a:schemeClr val="bg1"/>
                </a:solidFill>
                <a:latin typeface="Montserrat Bold"/>
                <a:cs typeface="Montserrat Bold"/>
              </a:rPr>
              <a:t>Wieselburg</a:t>
            </a:r>
            <a:endParaRPr lang="de-DE" sz="2000" dirty="0">
              <a:solidFill>
                <a:schemeClr val="bg1"/>
              </a:solidFill>
              <a:latin typeface="Montserrat Bold"/>
              <a:cs typeface="Montserrat Bold"/>
            </a:endParaRPr>
          </a:p>
          <a:p>
            <a:pPr algn="ctr"/>
            <a:endParaRPr lang="de-DE" sz="2400" b="1" dirty="0">
              <a:solidFill>
                <a:schemeClr val="bg1"/>
              </a:solidFill>
              <a:latin typeface="Montserrat Bold"/>
              <a:cs typeface="Montserrat Bold"/>
            </a:endParaRPr>
          </a:p>
          <a:p>
            <a:pPr algn="ctr"/>
            <a:r>
              <a:rPr lang="de-DE" sz="2800" b="1" dirty="0">
                <a:solidFill>
                  <a:schemeClr val="bg1"/>
                </a:solidFill>
                <a:latin typeface="Montserrat Bold"/>
                <a:cs typeface="Montserrat Bold"/>
              </a:rPr>
              <a:t>Arbeitsgruppe Bodenschutz der Alpenkonvention</a:t>
            </a:r>
          </a:p>
          <a:p>
            <a:pPr algn="ctr"/>
            <a:endParaRPr lang="de-DE" sz="2400" b="1" dirty="0">
              <a:solidFill>
                <a:schemeClr val="bg1"/>
              </a:solidFill>
              <a:latin typeface="Montserrat Bold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Montserrat Bold"/>
              </a:rPr>
              <a:t>Christian Steiner, Vorsitzender der Arbeitsgruppe</a:t>
            </a:r>
          </a:p>
          <a:p>
            <a:pPr algn="ctr"/>
            <a:endParaRPr lang="de-DE" sz="2400" b="1" dirty="0">
              <a:solidFill>
                <a:schemeClr val="bg1"/>
              </a:solidFill>
              <a:latin typeface="Montserrat Bold"/>
              <a:cs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28944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09841-573E-BCE3-E1F1-E8C11F4D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83A86D"/>
                </a:solidFill>
                <a:latin typeface="+mn-lt"/>
              </a:rPr>
              <a:t>Resultate des Mandats 2021-2022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5B675E-DDDD-AD80-CEFE-EAC20DF36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5" y="1340414"/>
            <a:ext cx="4250973" cy="417646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n-lt"/>
              </a:rPr>
              <a:t>Workshop </a:t>
            </a:r>
            <a:r>
              <a:rPr lang="en-GB" sz="2000" dirty="0" err="1">
                <a:latin typeface="+mn-lt"/>
              </a:rPr>
              <a:t>Raumplanung</a:t>
            </a:r>
            <a:r>
              <a:rPr lang="en-GB" sz="2000" dirty="0">
                <a:latin typeface="+mn-lt"/>
              </a:rPr>
              <a:t> und </a:t>
            </a:r>
            <a:r>
              <a:rPr lang="en-GB" sz="2000" dirty="0" err="1">
                <a:latin typeface="+mn-lt"/>
              </a:rPr>
              <a:t>Bodenschutz</a:t>
            </a:r>
            <a:endParaRPr lang="en-GB" sz="2000" dirty="0">
              <a:latin typeface="+mn-lt"/>
            </a:endParaRPr>
          </a:p>
          <a:p>
            <a:r>
              <a:rPr lang="de-DE" sz="2000" dirty="0">
                <a:latin typeface="+mn-lt"/>
              </a:rPr>
              <a:t>Langfristiger Aktionsplan für Bodenschutz im Alpenraum</a:t>
            </a:r>
          </a:p>
          <a:p>
            <a:r>
              <a:rPr lang="de-DE" sz="2000" dirty="0" smtClean="0">
                <a:latin typeface="+mn-lt"/>
              </a:rPr>
              <a:t>„Freiwillige </a:t>
            </a:r>
            <a:r>
              <a:rPr lang="de-DE" sz="2000" dirty="0">
                <a:latin typeface="+mn-lt"/>
              </a:rPr>
              <a:t>Leitlinien für eine nachhaltige Bodenbewirtschaftung“ der FAO in D</a:t>
            </a:r>
            <a:r>
              <a:rPr lang="de-DE" sz="2000" dirty="0" smtClean="0">
                <a:latin typeface="+mn-lt"/>
              </a:rPr>
              <a:t>eutsch </a:t>
            </a:r>
            <a:r>
              <a:rPr lang="de-DE" sz="1600" dirty="0" smtClean="0">
                <a:latin typeface="+mn-lt"/>
              </a:rPr>
              <a:t>(wird demnächst publiziert)</a:t>
            </a:r>
            <a:endParaRPr lang="de-DE" sz="1600" dirty="0">
              <a:latin typeface="+mn-lt"/>
            </a:endParaRPr>
          </a:p>
          <a:p>
            <a:r>
              <a:rPr lang="en-GB" sz="2000" dirty="0" err="1">
                <a:latin typeface="+mn-lt"/>
              </a:rPr>
              <a:t>Verbesserte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Repräsentation</a:t>
            </a:r>
            <a:r>
              <a:rPr lang="en-GB" sz="2000" dirty="0">
                <a:latin typeface="+mn-lt"/>
              </a:rPr>
              <a:t> der Alpen in LUCAS Soil 2022</a:t>
            </a:r>
          </a:p>
          <a:p>
            <a:r>
              <a:rPr lang="en-GB" sz="2000" dirty="0" err="1">
                <a:latin typeface="+mn-lt"/>
              </a:rPr>
              <a:t>Alpiner</a:t>
            </a:r>
            <a:r>
              <a:rPr lang="en-GB" sz="2000" dirty="0">
                <a:latin typeface="+mn-lt"/>
              </a:rPr>
              <a:t> Boden Newsletter</a:t>
            </a:r>
          </a:p>
          <a:p>
            <a:endParaRPr lang="de-DE" sz="2000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A5E512-EB1F-C812-3AA8-0CE38D0978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052736"/>
            <a:ext cx="2065293" cy="292032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F68F7D1-FBAD-8533-5BD9-6243C5569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322" y="938323"/>
            <a:ext cx="2185677" cy="29421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1A86D6-8BE7-8662-F41F-DFAF84F716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99" y="3881734"/>
            <a:ext cx="2063007" cy="29316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B15038D-FCC6-4421-4B39-41BDE1337A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739" y="4077072"/>
            <a:ext cx="2182261" cy="169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C4902-8FB8-D339-81A1-0FA31CE8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Neues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Mandat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2023-2024</a:t>
            </a:r>
            <a:endParaRPr lang="en-GB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E74890-BECD-4BE5-1F9C-6A5592B32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+mn-lt"/>
              </a:rPr>
              <a:t>Langfristiger Aktionsplan </a:t>
            </a:r>
            <a:r>
              <a:rPr lang="de-DE" dirty="0">
                <a:latin typeface="+mn-lt"/>
              </a:rPr>
              <a:t>für Bodenschutz im </a:t>
            </a:r>
            <a:r>
              <a:rPr lang="de-DE" dirty="0" smtClean="0">
                <a:latin typeface="+mn-lt"/>
              </a:rPr>
              <a:t>Alpenraum </a:t>
            </a:r>
          </a:p>
          <a:p>
            <a:pPr marL="0" indent="0">
              <a:buNone/>
            </a:pPr>
            <a:endParaRPr lang="en-GB" sz="1200" dirty="0" smtClean="0">
              <a:latin typeface="+mn-lt"/>
            </a:endParaRPr>
          </a:p>
          <a:p>
            <a:pPr marL="0" indent="0">
              <a:buNone/>
            </a:pPr>
            <a:r>
              <a:rPr lang="en-GB" u="sng" dirty="0" err="1" smtClean="0">
                <a:latin typeface="+mn-lt"/>
              </a:rPr>
              <a:t>Umsetzung</a:t>
            </a:r>
            <a:r>
              <a:rPr lang="en-GB" u="sng" dirty="0" smtClean="0">
                <a:latin typeface="+mn-lt"/>
              </a:rPr>
              <a:t> </a:t>
            </a:r>
            <a:r>
              <a:rPr lang="de-DE" u="sng" dirty="0">
                <a:latin typeface="+mn-lt"/>
              </a:rPr>
              <a:t>mit Fokus auf</a:t>
            </a:r>
            <a:r>
              <a:rPr lang="de-DE" dirty="0">
                <a:latin typeface="+mn-lt"/>
              </a:rPr>
              <a:t>: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000" dirty="0" smtClean="0">
                <a:latin typeface="+mn-lt"/>
                <a:cs typeface="Times New Roman" panose="02020603050405020304" pitchFamily="18" charset="0"/>
              </a:rPr>
              <a:t>Sparsamer </a:t>
            </a:r>
            <a:r>
              <a:rPr lang="de-DE" sz="2000" dirty="0">
                <a:latin typeface="+mn-lt"/>
                <a:cs typeface="Times New Roman" panose="02020603050405020304" pitchFamily="18" charset="0"/>
              </a:rPr>
              <a:t>und </a:t>
            </a:r>
            <a:r>
              <a:rPr lang="de-DE" sz="2000" dirty="0" smtClean="0">
                <a:latin typeface="+mn-lt"/>
                <a:cs typeface="Times New Roman" panose="02020603050405020304" pitchFamily="18" charset="0"/>
              </a:rPr>
              <a:t>umsichtiger </a:t>
            </a:r>
            <a:r>
              <a:rPr lang="de-DE" sz="2000" dirty="0">
                <a:latin typeface="+mn-lt"/>
                <a:cs typeface="Times New Roman" panose="02020603050405020304" pitchFamily="18" charset="0"/>
              </a:rPr>
              <a:t>Umgang mit Boden in den Alpen</a:t>
            </a:r>
            <a:endParaRPr lang="en-GB" sz="2000" dirty="0">
              <a:latin typeface="+mn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000" dirty="0">
                <a:effectLst/>
                <a:latin typeface="+mn-lt"/>
                <a:ea typeface="Times New Roman" panose="02020603050405020304" pitchFamily="18" charset="0"/>
              </a:rPr>
              <a:t>Moorschutz</a:t>
            </a: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e-DE" sz="2000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Vergleichbare </a:t>
            </a:r>
            <a:r>
              <a:rPr lang="de-DE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Bodendaten</a:t>
            </a:r>
            <a:endParaRPr lang="en-GB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effectLst/>
                <a:latin typeface="+mn-lt"/>
                <a:ea typeface="Times New Roman" panose="02020603050405020304" pitchFamily="18" charset="0"/>
              </a:rPr>
              <a:t>Sensibilisierung für die Bedeutung des Bodens und der Bodenfruchtbarkeit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Verbesserung der Bodenkenntnisse und des </a:t>
            </a:r>
            <a:r>
              <a:rPr lang="de-DE" sz="2000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Bodenbewusstseins </a:t>
            </a:r>
            <a:r>
              <a:rPr lang="de-DE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sowie Austausch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8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C4902-8FB8-D339-81A1-0FA31CE8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+mn-lt"/>
              </a:rPr>
              <a:t>Neues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Mandat</a:t>
            </a:r>
            <a:r>
              <a:rPr lang="en-GB" dirty="0">
                <a:latin typeface="+mn-lt"/>
              </a:rPr>
              <a:t>: </a:t>
            </a:r>
            <a:r>
              <a:rPr lang="en-GB" dirty="0" err="1">
                <a:latin typeface="+mn-lt"/>
              </a:rPr>
              <a:t>Arbeitsplan</a:t>
            </a:r>
            <a:endParaRPr lang="en-GB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E74890-BECD-4BE5-1F9C-6A5592B32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6792"/>
            <a:ext cx="7687766" cy="3619600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Vorsitz der Arbeitsgruppe: Österreich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Mindestens 2 reguläre AG Sitzungen pro Jahr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(Mix aus vor Ort und digital)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Diverse Aktivitäten durch Arbeitsgruppenmitglieder und weitere Partner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Kooperation mit anderen Arbeitsgruppen/Gremien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Kommunikationsaktivitäten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Mandat endet mit XVIII. Alpenkonferenz in Slowenien im Herbst 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3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6">
            <a:extLst>
              <a:ext uri="{FF2B5EF4-FFF2-40B4-BE49-F238E27FC236}">
                <a16:creationId xmlns:a16="http://schemas.microsoft.com/office/drawing/2014/main" id="{6CF0544D-B96F-536A-47D4-150872CBF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32656"/>
            <a:ext cx="4173089" cy="590226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DF7683E-FEFB-F0A0-F311-DCB3D4A24C7F}"/>
              </a:ext>
            </a:extLst>
          </p:cNvPr>
          <p:cNvSpPr txBox="1"/>
          <p:nvPr/>
        </p:nvSpPr>
        <p:spPr>
          <a:xfrm>
            <a:off x="107504" y="1196752"/>
            <a:ext cx="2592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err="1">
                <a:solidFill>
                  <a:srgbClr val="83A86D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Danke</a:t>
            </a:r>
            <a:r>
              <a:rPr lang="en-GB" sz="2600" dirty="0">
                <a:solidFill>
                  <a:srgbClr val="83A86D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für die </a:t>
            </a:r>
            <a:r>
              <a:rPr lang="en-GB" sz="2600" dirty="0" err="1">
                <a:solidFill>
                  <a:srgbClr val="83A86D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Aufmerksamkeit</a:t>
            </a:r>
            <a:r>
              <a:rPr lang="en-GB" sz="2600" dirty="0">
                <a:solidFill>
                  <a:srgbClr val="83A86D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635385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LIDE (GREEN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LIDE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BACK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 catsources="">
  <f:record>
    <f:field ref="doc_FSCFOLIO_1_1001_FieldDocumentNumber" text=""/>
    <f:field ref="doc_FSCFOLIO_1_1001_FieldSubject" text="" edit="true"/>
    <f:field ref="FSCFOLIO_1_1001_SignaturesFldCtx_FSCFOLIO_1_1001_FieldLastSignature" text=""/>
    <f:field ref="FSCFOLIO_1_1001_SignaturesFldCtx_FSCFOLIO_1_1001_FieldLastSignatureBy" text=""/>
    <f:field ref="FSCFOLIO_1_1001_SignaturesFldCtx_FSCFOLIO_1_1001_FieldLastSignatureAt" date="" text=""/>
    <f:field ref="FSCFOLIO_1_1001_SignaturesFldCtx_FSCFOLIO_1_1001_FieldLastSignatureRemark" text=""/>
    <f:field ref="FSCFOLIO_1_1001_FieldCurrentUser" text="Dipl.-Ing. Christian Steiner"/>
    <f:field ref="FSCFOLIO_1_1001_FieldCurrentDate" text="05.10.2022 08:01"/>
    <f:field ref="CCAPRECONFIG_15_1001_Objektname" text="AT Bodenforum-10.2022-Alpenkonvention" edit="true"/>
    <f:field ref="CCAPRECONFIG_15_1001_Objektname" text="AT Bodenforum-10.2022-Alpenkonvention" edit="true"/>
    <f:field ref="objname" text="AT Bodenforum-10.2022-Alpenkonvention" edit="true"/>
    <f:field ref="objsubject" text="" edit="true"/>
    <f:field ref="objcreatedby" text="Steiner, Christian, Dipl.-Ing."/>
    <f:field ref="objcreatedat" date="2022-09-08T13:23:02" text="08.09.2022 13:23:02"/>
    <f:field ref="objchangedby" text="Steiner, Christian, Dipl.-Ing."/>
    <f:field ref="objmodifiedat" date="2022-10-05T07:58:53" text="05.10.2022 07:58:53"/>
  </f:record>
  <f:display text="Serienbrief">
    <f:field ref="doc_FSCFOLIO_1_1001_FieldDocumentNumber" text="Dokument Nummer"/>
    <f:field ref="doc_FSCFOLIO_1_1001_FieldSubject" text="Betreff"/>
  </f:display>
  <f:display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  <f:display text="Allgemein">
    <f:field ref="FSCFOLIO_1_1001_FieldCurrentUser" text="Aktueller Benutzer"/>
    <f:field ref="FSCFOLIO_1_1001_FieldCurrentDate" text="Aktueller Zeitpunkt"/>
    <f:field ref="CCAPRECONFIG_15_1001_Objektname" text="Objektname"/>
    <f:field ref="objname" text="Name"/>
    <f:field ref="objsubject" text="FSC Betreff"/>
    <f:field ref="objcreatedby" text="Erzeugt von"/>
    <f:field ref="objcreatedat" text="Erzeugt am/um"/>
    <f:field ref="objchangedby" text="Letzte Änderung von"/>
    <f:field ref="objmodifiedat" text="Letzte Änderung am/um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Bildschirmpräsentation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</vt:i4>
      </vt:variant>
    </vt:vector>
  </HeadingPairs>
  <TitlesOfParts>
    <vt:vector size="16" baseType="lpstr">
      <vt:lpstr>Arial</vt:lpstr>
      <vt:lpstr>Calibri</vt:lpstr>
      <vt:lpstr>Montserrat Bold</vt:lpstr>
      <vt:lpstr>Montserrat</vt:lpstr>
      <vt:lpstr>Roboto</vt:lpstr>
      <vt:lpstr>Times New Roman</vt:lpstr>
      <vt:lpstr>Benutzerdefiniertes Design</vt:lpstr>
      <vt:lpstr>1_COVER</vt:lpstr>
      <vt:lpstr>2_SLIDE (GREEN)</vt:lpstr>
      <vt:lpstr>3_SLIDE (WHITE)</vt:lpstr>
      <vt:lpstr>4_BACK COVER</vt:lpstr>
      <vt:lpstr>PowerPoint-Präsentation</vt:lpstr>
      <vt:lpstr>Resultate des Mandats 2021-2022</vt:lpstr>
      <vt:lpstr>Neues Mandat 2023-2024</vt:lpstr>
      <vt:lpstr>Neues Mandat: Arbeitsplan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Soil_9th-meeting</dc:title>
  <dc:creator>PSAC</dc:creator>
  <cp:lastModifiedBy>Steiner Christian (ABB St.Pölten)</cp:lastModifiedBy>
  <cp:revision>366</cp:revision>
  <cp:lastPrinted>2022-01-11T07:04:56Z</cp:lastPrinted>
  <dcterms:created xsi:type="dcterms:W3CDTF">2020-01-27T10:21:52Z</dcterms:created>
  <dcterms:modified xsi:type="dcterms:W3CDTF">2022-10-05T06:02:39Z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FSCLAKIS@15.1000:Abgeschlossen">
    <vt:lpwstr/>
  </property>
  <property fmtid="{D5CDD505-2E9C-101B-9397-08002B2CF9AE}" pid="3" name="FSC#FSCLAKIS@15.1000:Abgezeichnet_am">
    <vt:lpwstr/>
  </property>
  <property fmtid="{D5CDD505-2E9C-101B-9397-08002B2CF9AE}" pid="4" name="FSC#FSCLAKIS@15.1000:Abgezeichnet_von">
    <vt:lpwstr/>
  </property>
  <property fmtid="{D5CDD505-2E9C-101B-9397-08002B2CF9AE}" pid="5" name="FSC#FSCLAKIS@15.1000:Abgezeichnet2_am">
    <vt:lpwstr/>
  </property>
  <property fmtid="{D5CDD505-2E9C-101B-9397-08002B2CF9AE}" pid="6" name="FSC#FSCLAKIS@15.1000:Abgezeichnet2_von">
    <vt:lpwstr/>
  </property>
  <property fmtid="{D5CDD505-2E9C-101B-9397-08002B2CF9AE}" pid="7" name="FSC#FSCLAKIS@15.1000:Abschriftsklausel">
    <vt:lpwstr/>
  </property>
  <property fmtid="{D5CDD505-2E9C-101B-9397-08002B2CF9AE}" pid="8" name="FSC#FSCLAKIS@15.1000:AktBetreff">
    <vt:lpwstr>Alpenkonvention / EUSALP</vt:lpwstr>
  </property>
  <property fmtid="{D5CDD505-2E9C-101B-9397-08002B2CF9AE}" pid="9" name="FSC#FSCLAKIS@15.1000:Bearbeiter_Tit_NN">
    <vt:lpwstr>Dipl.-Ing. Steiner</vt:lpwstr>
  </property>
  <property fmtid="{D5CDD505-2E9C-101B-9397-08002B2CF9AE}" pid="10" name="FSC#FSCLAKIS@15.1000:Bearbeiter_Tit_VN_NN">
    <vt:lpwstr>Dipl.-Ing. Christian Steiner</vt:lpwstr>
  </property>
  <property fmtid="{D5CDD505-2E9C-101B-9397-08002B2CF9AE}" pid="11" name="FSC#FSCLAKIS@15.1000:Beilagen">
    <vt:lpwstr/>
  </property>
  <property fmtid="{D5CDD505-2E9C-101B-9397-08002B2CF9AE}" pid="12" name="FSC#FSCLAKIS@15.1000:Betreff">
    <vt:lpwstr>Alpenkonvention, AG Bodenschutz 2021 - 2022</vt:lpwstr>
  </property>
  <property fmtid="{D5CDD505-2E9C-101B-9397-08002B2CF9AE}" pid="13" name="FSC#FSCLAKIS@15.1000:Bezug">
    <vt:lpwstr/>
  </property>
  <property fmtid="{D5CDD505-2E9C-101B-9397-08002B2CF9AE}" pid="14" name="FSC#FSCLAKIS@15.1000:DW_Bearbeiter">
    <vt:lpwstr>16055</vt:lpwstr>
  </property>
  <property fmtid="{D5CDD505-2E9C-101B-9397-08002B2CF9AE}" pid="15" name="FSC#FSCLAKIS@15.1000:DW_Eigentuemer_Zuschrift">
    <vt:lpwstr/>
  </property>
  <property fmtid="{D5CDD505-2E9C-101B-9397-08002B2CF9AE}" pid="16" name="FSC#FSCLAKIS@15.1000:Geschlecht_Bearbeiter">
    <vt:lpwstr>Männlich</vt:lpwstr>
  </property>
  <property fmtid="{D5CDD505-2E9C-101B-9397-08002B2CF9AE}" pid="17" name="FSC#FSCLAKIS@15.1000:Geschlecht_Eigentuemer_Zuschrift">
    <vt:lpwstr/>
  </property>
  <property fmtid="{D5CDD505-2E9C-101B-9397-08002B2CF9AE}" pid="18" name="FSC#FSCLAKIS@15.1000:Eigentuemer_Zuschrift_Tit_NN">
    <vt:lpwstr/>
  </property>
  <property fmtid="{D5CDD505-2E9C-101B-9397-08002B2CF9AE}" pid="19" name="FSC#FSCLAKIS@15.1000:Eigentuemer_Zuschrift_Tit_VN_NN">
    <vt:lpwstr/>
  </property>
  <property fmtid="{D5CDD505-2E9C-101B-9397-08002B2CF9AE}" pid="20" name="FSC#FSCLAKIS@15.1000:Erzeugt_am">
    <vt:lpwstr>09.03.2022</vt:lpwstr>
  </property>
  <property fmtid="{D5CDD505-2E9C-101B-9397-08002B2CF9AE}" pid="21" name="FSC#FSCLAKIS@15.1000:Fertigungsklausel">
    <vt:lpwstr/>
  </property>
  <property fmtid="{D5CDD505-2E9C-101B-9397-08002B2CF9AE}" pid="22" name="FSC#FSCLAKIS@15.1000:Fertigungsklausel2">
    <vt:lpwstr/>
  </property>
  <property fmtid="{D5CDD505-2E9C-101B-9397-08002B2CF9AE}" pid="23" name="FSC#FSCLAKIS@15.1000:Kennzeichen">
    <vt:lpwstr>ABB-LEIB-5/0139</vt:lpwstr>
  </property>
  <property fmtid="{D5CDD505-2E9C-101B-9397-08002B2CF9AE}" pid="24" name="FSC#FSCLAKIS@15.1000:Objektname">
    <vt:lpwstr>Soil_10th-meeting</vt:lpwstr>
  </property>
  <property fmtid="{D5CDD505-2E9C-101B-9397-08002B2CF9AE}" pid="25" name="FSC#FSCLAKIS@15.1000:RsabAbsender">
    <vt:lpwstr>Niederösterreichische Agrarbezirksbehörde_x000d_
Landhausplatz 1_x000d_
3109 St. Pölten</vt:lpwstr>
  </property>
  <property fmtid="{D5CDD505-2E9C-101B-9397-08002B2CF9AE}" pid="26" name="FSC#FSCLAKIS@15.1000:Text_nach_Fertigung">
    <vt:lpwstr/>
  </property>
  <property fmtid="{D5CDD505-2E9C-101B-9397-08002B2CF9AE}" pid="27" name="FSC#FSCLAKIS@15.1000:Unterschrieben_am">
    <vt:lpwstr/>
  </property>
  <property fmtid="{D5CDD505-2E9C-101B-9397-08002B2CF9AE}" pid="28" name="FSC#FSCLAKIS@15.1000:Unterschrieben_von">
    <vt:lpwstr/>
  </property>
  <property fmtid="{D5CDD505-2E9C-101B-9397-08002B2CF9AE}" pid="29" name="FSC#FSCLAKIS@15.1000:Unterschrieben2_am">
    <vt:lpwstr/>
  </property>
  <property fmtid="{D5CDD505-2E9C-101B-9397-08002B2CF9AE}" pid="30" name="FSC#FSCLAKIS@15.1000:Unterschrieben2_von">
    <vt:lpwstr/>
  </property>
  <property fmtid="{D5CDD505-2E9C-101B-9397-08002B2CF9AE}" pid="31" name="FSC#FSCLAKIS@15.1000:Unterschrieben_von_Tit_VN_NN_gsp">
    <vt:lpwstr/>
  </property>
  <property fmtid="{D5CDD505-2E9C-101B-9397-08002B2CF9AE}" pid="32" name="FSC#FSCLAKIS@15.1000:Unterschrieben_von_Tit_VN_NN_ng">
    <vt:lpwstr/>
  </property>
  <property fmtid="{D5CDD505-2E9C-101B-9397-08002B2CF9AE}" pid="33" name="FSC#FSCLAKIS@15.1000:Gesperrt_Bearbeiter">
    <vt:lpwstr>Dipl.-Ing. S t e i n e r</vt:lpwstr>
  </property>
  <property fmtid="{D5CDD505-2E9C-101B-9397-08002B2CF9AE}" pid="34" name="FSC#FSCLAKIS@15.1000:Systemaenderungszeitpunkt">
    <vt:lpwstr>9. März 2022</vt:lpwstr>
  </property>
  <property fmtid="{D5CDD505-2E9C-101B-9397-08002B2CF9AE}" pid="35" name="FSC#FSCLAKIS@15.1000:Eingangsdatum_ON">
    <vt:lpwstr/>
  </property>
  <property fmtid="{D5CDD505-2E9C-101B-9397-08002B2CF9AE}" pid="36" name="FSC#FSCLAKIS@15.1000:Frist_ON">
    <vt:lpwstr/>
  </property>
  <property fmtid="{D5CDD505-2E9C-101B-9397-08002B2CF9AE}" pid="37" name="FSC#FSCLAKIS@15.1000:Anmerkung_ON">
    <vt:lpwstr/>
  </property>
  <property fmtid="{D5CDD505-2E9C-101B-9397-08002B2CF9AE}" pid="38" name="FSC#FSCLAKIS@15.1000:Inhalt_ON">
    <vt:lpwstr/>
  </property>
  <property fmtid="{D5CDD505-2E9C-101B-9397-08002B2CF9AE}" pid="39" name="FSC#FSCLAKIS@15.1000:Hinweis_ON">
    <vt:lpwstr/>
  </property>
  <property fmtid="{D5CDD505-2E9C-101B-9397-08002B2CF9AE}" pid="40" name="FSC#FSCLAKIS@15.1000:Erledigung_ON">
    <vt:lpwstr/>
  </property>
  <property fmtid="{D5CDD505-2E9C-101B-9397-08002B2CF9AE}" pid="41" name="FSC#FSCLAKIS@15.1000:DVR">
    <vt:lpwstr/>
  </property>
  <property fmtid="{D5CDD505-2E9C-101B-9397-08002B2CF9AE}" pid="42" name="FSC#FSCLAKIS@15.1000:Eigentuemer_Objekt_Tit_VN_NN">
    <vt:lpwstr>Dipl.-Ing. Christian Steiner</vt:lpwstr>
  </property>
  <property fmtid="{D5CDD505-2E9C-101B-9397-08002B2CF9AE}" pid="43" name="FSC#FSCLAKIS@15.1000:DW_Eigentuemer_Objekt">
    <vt:lpwstr>16055</vt:lpwstr>
  </property>
  <property fmtid="{D5CDD505-2E9C-101B-9397-08002B2CF9AE}" pid="44" name="FSC#NOELLAKISFORMSPROP@1000.8803:xmldata3n">
    <vt:lpwstr>TEXT: LEER (!)</vt:lpwstr>
  </property>
  <property fmtid="{D5CDD505-2E9C-101B-9397-08002B2CF9AE}" pid="45" name="FSC#NOELLAKISFORMSPROP@1000.8803:xmldata10n">
    <vt:lpwstr>TEXT: LEER (!)</vt:lpwstr>
  </property>
  <property fmtid="{D5CDD505-2E9C-101B-9397-08002B2CF9AE}" pid="46" name="FSC#NOELLAKISFORMSPROP@1000.8803:xmldata100n">
    <vt:lpwstr>kein Rechtsgeschäft</vt:lpwstr>
  </property>
  <property fmtid="{D5CDD505-2E9C-101B-9397-08002B2CF9AE}" pid="47" name="FSC#NOELLAKISFORMSPROP@1000.8803:xmldata101n">
    <vt:lpwstr>kein Datum</vt:lpwstr>
  </property>
  <property fmtid="{D5CDD505-2E9C-101B-9397-08002B2CF9AE}" pid="48" name="FSC#NOELLAKISFORMSPROP@1000.8803:xmldata102n">
    <vt:lpwstr>Keine Aktenzahl des Rechtsgeschäfts erfasst</vt:lpwstr>
  </property>
  <property fmtid="{D5CDD505-2E9C-101B-9397-08002B2CF9AE}" pid="49" name="FSC#NOELLAKISFORMSPROP@1000.8803:xmldata20n">
    <vt:lpwstr>TEXT: LEER (!)</vt:lpwstr>
  </property>
  <property fmtid="{D5CDD505-2E9C-101B-9397-08002B2CF9AE}" pid="50" name="FSC#NOELLAKISFORMSPROP@1000.8803:xmldata103n">
    <vt:lpwstr/>
  </property>
  <property fmtid="{D5CDD505-2E9C-101B-9397-08002B2CF9AE}" pid="51" name="FSC#NOELLAKISFORMSPROP@1000.8803:xmldata104n">
    <vt:lpwstr>Kein Zuschlag - Datum erfasst</vt:lpwstr>
  </property>
  <property fmtid="{D5CDD505-2E9C-101B-9397-08002B2CF9AE}" pid="52" name="FSC#NOELLAKISFORMSPROP@1000.8803:xmldata105n">
    <vt:lpwstr>Kein Zuschlag - Zahl erfasst</vt:lpwstr>
  </property>
  <property fmtid="{D5CDD505-2E9C-101B-9397-08002B2CF9AE}" pid="53" name="FSC#NOELLAKISFORMSPROP@1000.8803:xmldata30n">
    <vt:lpwstr>Kein Vertreter erfasst</vt:lpwstr>
  </property>
  <property fmtid="{D5CDD505-2E9C-101B-9397-08002B2CF9AE}" pid="54" name="FSC#NOELLAKISFORMSPROP@1000.8803:xmldataVertrEntn">
    <vt:lpwstr>Kein Vertreter erfasst</vt:lpwstr>
  </property>
  <property fmtid="{D5CDD505-2E9C-101B-9397-08002B2CF9AE}" pid="55" name="FSC#NOELLAKISFORMSPROP@1000.8803:xmldataGrundstEntn">
    <vt:lpwstr>TEXT: LEER (!)</vt:lpwstr>
  </property>
  <property fmtid="{D5CDD505-2E9C-101B-9397-08002B2CF9AE}" pid="56" name="FSC#NOELLAKISFORMSPROP@1000.8803:xmldataGVAVerkn">
    <vt:lpwstr>TEXT: LEER (!)</vt:lpwstr>
  </property>
  <property fmtid="{D5CDD505-2E9C-101B-9397-08002B2CF9AE}" pid="57" name="FSC#NOELLAKISFORMSPROP@1000.8803:xmldataGVAKaeufern">
    <vt:lpwstr>TEXT: LEER (!)</vt:lpwstr>
  </property>
  <property fmtid="{D5CDD505-2E9C-101B-9397-08002B2CF9AE}" pid="58" name="FSC#NOELLAKISFORMSPROP@1000.8803:xmldataGVARechtsgeschn">
    <vt:lpwstr>kein Rechtsgeschäft</vt:lpwstr>
  </property>
  <property fmtid="{D5CDD505-2E9C-101B-9397-08002B2CF9AE}" pid="59" name="FSC#NOELLAKISFORMSPROP@1000.8803:xmldataGVA_RG_datn">
    <vt:lpwstr>kein Datum</vt:lpwstr>
  </property>
  <property fmtid="{D5CDD505-2E9C-101B-9397-08002B2CF9AE}" pid="60" name="FSC#NOELLAKISFORMSPROP@1000.8803:xmldata_RG_Zahl_GVAn">
    <vt:lpwstr>Keine Aktenzahl des Rechtsgeschäfts erfasst</vt:lpwstr>
  </property>
  <property fmtid="{D5CDD505-2E9C-101B-9397-08002B2CF9AE}" pid="61" name="FSC#NOELLAKISFORMSPROP@1000.8803:xmldata_grundstueck_GVAn">
    <vt:lpwstr>TEXT: LEER (!)</vt:lpwstr>
  </property>
  <property fmtid="{D5CDD505-2E9C-101B-9397-08002B2CF9AE}" pid="62" name="FSC#NOELLAKISFORMSPROP@1000.8803:xmldataZuschlagGVAn">
    <vt:lpwstr/>
  </property>
  <property fmtid="{D5CDD505-2E9C-101B-9397-08002B2CF9AE}" pid="63" name="FSC#NOELLAKISFORMSPROP@1000.8803:xmldata_ZuDat_GVAn">
    <vt:lpwstr>Kein Zuschlag - Datum erfasst</vt:lpwstr>
  </property>
  <property fmtid="{D5CDD505-2E9C-101B-9397-08002B2CF9AE}" pid="64" name="FSC#NOELLAKISFORMSPROP@1000.8803:xmldata_ZuZahl_GVAn">
    <vt:lpwstr>Kein Zuschlag - Zahl erfasst</vt:lpwstr>
  </property>
  <property fmtid="{D5CDD505-2E9C-101B-9397-08002B2CF9AE}" pid="65" name="FSC#NOELLAKISFORMSPROP@1000.8803:xmldata_Vertreter_GVAn">
    <vt:lpwstr>Kein Vertreter erfasst</vt:lpwstr>
  </property>
  <property fmtid="{D5CDD505-2E9C-101B-9397-08002B2CF9AE}" pid="66" name="FSC#COOELAK@1.1001:Subject">
    <vt:lpwstr>Alpenkonvention / EUSALP</vt:lpwstr>
  </property>
  <property fmtid="{D5CDD505-2E9C-101B-9397-08002B2CF9AE}" pid="67" name="FSC#COOELAK@1.1001:FileReference">
    <vt:lpwstr>ABB-LEIB-5/2015</vt:lpwstr>
  </property>
  <property fmtid="{D5CDD505-2E9C-101B-9397-08002B2CF9AE}" pid="68" name="FSC#COOELAK@1.1001:FileRefYear">
    <vt:lpwstr>2015</vt:lpwstr>
  </property>
  <property fmtid="{D5CDD505-2E9C-101B-9397-08002B2CF9AE}" pid="69" name="FSC#COOELAK@1.1001:FileRefOrdinal">
    <vt:lpwstr>5</vt:lpwstr>
  </property>
  <property fmtid="{D5CDD505-2E9C-101B-9397-08002B2CF9AE}" pid="70" name="FSC#COOELAK@1.1001:FileRefOU">
    <vt:lpwstr>ABB</vt:lpwstr>
  </property>
  <property fmtid="{D5CDD505-2E9C-101B-9397-08002B2CF9AE}" pid="71" name="FSC#COOELAK@1.1001:Organization">
    <vt:lpwstr/>
  </property>
  <property fmtid="{D5CDD505-2E9C-101B-9397-08002B2CF9AE}" pid="72" name="FSC#COOELAK@1.1001:Owner">
    <vt:lpwstr>Steiner Christian, Dipl.-Ing.</vt:lpwstr>
  </property>
  <property fmtid="{D5CDD505-2E9C-101B-9397-08002B2CF9AE}" pid="73" name="FSC#COOELAK@1.1001:OwnerExtension">
    <vt:lpwstr>16055</vt:lpwstr>
  </property>
  <property fmtid="{D5CDD505-2E9C-101B-9397-08002B2CF9AE}" pid="74" name="FSC#COOELAK@1.1001:OwnerFaxExtension">
    <vt:lpwstr/>
  </property>
  <property fmtid="{D5CDD505-2E9C-101B-9397-08002B2CF9AE}" pid="75" name="FSC#COOELAK@1.1001:DispatchedBy">
    <vt:lpwstr/>
  </property>
  <property fmtid="{D5CDD505-2E9C-101B-9397-08002B2CF9AE}" pid="76" name="FSC#COOELAK@1.1001:DispatchedAt">
    <vt:lpwstr/>
  </property>
  <property fmtid="{D5CDD505-2E9C-101B-9397-08002B2CF9AE}" pid="77" name="FSC#COOELAK@1.1001:ApprovedBy">
    <vt:lpwstr/>
  </property>
  <property fmtid="{D5CDD505-2E9C-101B-9397-08002B2CF9AE}" pid="78" name="FSC#COOELAK@1.1001:ApprovedAt">
    <vt:lpwstr/>
  </property>
  <property fmtid="{D5CDD505-2E9C-101B-9397-08002B2CF9AE}" pid="79" name="FSC#COOELAK@1.1001:Department">
    <vt:lpwstr>ABB-LE (ABB Landentwicklung)</vt:lpwstr>
  </property>
  <property fmtid="{D5CDD505-2E9C-101B-9397-08002B2CF9AE}" pid="80" name="FSC#COOELAK@1.1001:CreatedAt">
    <vt:lpwstr>09.03.2022</vt:lpwstr>
  </property>
  <property fmtid="{D5CDD505-2E9C-101B-9397-08002B2CF9AE}" pid="81" name="FSC#COOELAK@1.1001:OU">
    <vt:lpwstr>ABB (NÖ Agrarbezirksbehörde)</vt:lpwstr>
  </property>
  <property fmtid="{D5CDD505-2E9C-101B-9397-08002B2CF9AE}" pid="82" name="FSC#COOELAK@1.1001:Priority">
    <vt:lpwstr> ()</vt:lpwstr>
  </property>
  <property fmtid="{D5CDD505-2E9C-101B-9397-08002B2CF9AE}" pid="83" name="FSC#COOELAK@1.1001:ObjBarCode">
    <vt:lpwstr>*COO.1000.8802.72.2260487*</vt:lpwstr>
  </property>
  <property fmtid="{D5CDD505-2E9C-101B-9397-08002B2CF9AE}" pid="84" name="FSC#COOELAK@1.1001:RefBarCode">
    <vt:lpwstr>*COO.1000.8802.2.14254917*</vt:lpwstr>
  </property>
  <property fmtid="{D5CDD505-2E9C-101B-9397-08002B2CF9AE}" pid="85" name="FSC#COOELAK@1.1001:FileRefBarCode">
    <vt:lpwstr>*ABB-LEIB-5/2015*</vt:lpwstr>
  </property>
  <property fmtid="{D5CDD505-2E9C-101B-9397-08002B2CF9AE}" pid="86" name="FSC#COOELAK@1.1001:ExternalRef">
    <vt:lpwstr/>
  </property>
  <property fmtid="{D5CDD505-2E9C-101B-9397-08002B2CF9AE}" pid="87" name="FSC#COOELAK@1.1001:IncomingNumber">
    <vt:lpwstr/>
  </property>
  <property fmtid="{D5CDD505-2E9C-101B-9397-08002B2CF9AE}" pid="88" name="FSC#COOELAK@1.1001:IncomingSubject">
    <vt:lpwstr/>
  </property>
  <property fmtid="{D5CDD505-2E9C-101B-9397-08002B2CF9AE}" pid="89" name="FSC#COOELAK@1.1001:ProcessResponsible">
    <vt:lpwstr/>
  </property>
  <property fmtid="{D5CDD505-2E9C-101B-9397-08002B2CF9AE}" pid="90" name="FSC#COOELAK@1.1001:ProcessResponsiblePhone">
    <vt:lpwstr/>
  </property>
  <property fmtid="{D5CDD505-2E9C-101B-9397-08002B2CF9AE}" pid="91" name="FSC#COOELAK@1.1001:ProcessResponsibleMail">
    <vt:lpwstr/>
  </property>
  <property fmtid="{D5CDD505-2E9C-101B-9397-08002B2CF9AE}" pid="92" name="FSC#COOELAK@1.1001:ProcessResponsibleFax">
    <vt:lpwstr/>
  </property>
  <property fmtid="{D5CDD505-2E9C-101B-9397-08002B2CF9AE}" pid="93" name="FSC#COOELAK@1.1001:ApproverFirstName">
    <vt:lpwstr/>
  </property>
  <property fmtid="{D5CDD505-2E9C-101B-9397-08002B2CF9AE}" pid="94" name="FSC#COOELAK@1.1001:ApproverSurName">
    <vt:lpwstr/>
  </property>
  <property fmtid="{D5CDD505-2E9C-101B-9397-08002B2CF9AE}" pid="95" name="FSC#COOELAK@1.1001:ApproverTitle">
    <vt:lpwstr/>
  </property>
  <property fmtid="{D5CDD505-2E9C-101B-9397-08002B2CF9AE}" pid="96" name="FSC#COOELAK@1.1001:ExternalDate">
    <vt:lpwstr/>
  </property>
  <property fmtid="{D5CDD505-2E9C-101B-9397-08002B2CF9AE}" pid="97" name="FSC#COOELAK@1.1001:SettlementApprovedAt">
    <vt:lpwstr/>
  </property>
  <property fmtid="{D5CDD505-2E9C-101B-9397-08002B2CF9AE}" pid="98" name="FSC#COOELAK@1.1001:BaseNumber">
    <vt:lpwstr>LEIB</vt:lpwstr>
  </property>
  <property fmtid="{D5CDD505-2E9C-101B-9397-08002B2CF9AE}" pid="99" name="FSC#COOELAK@1.1001:CurrentUserRolePos">
    <vt:lpwstr>Leitung</vt:lpwstr>
  </property>
  <property fmtid="{D5CDD505-2E9C-101B-9397-08002B2CF9AE}" pid="100" name="FSC#COOELAK@1.1001:CurrentUserEmail">
    <vt:lpwstr>christian.steiner@noel.gv.at</vt:lpwstr>
  </property>
  <property fmtid="{D5CDD505-2E9C-101B-9397-08002B2CF9AE}" pid="101" name="FSC#ELAKGOV@1.1001:PersonalSubjGender">
    <vt:lpwstr/>
  </property>
  <property fmtid="{D5CDD505-2E9C-101B-9397-08002B2CF9AE}" pid="102" name="FSC#ELAKGOV@1.1001:PersonalSubjFirstName">
    <vt:lpwstr/>
  </property>
  <property fmtid="{D5CDD505-2E9C-101B-9397-08002B2CF9AE}" pid="103" name="FSC#ELAKGOV@1.1001:PersonalSubjSurName">
    <vt:lpwstr/>
  </property>
  <property fmtid="{D5CDD505-2E9C-101B-9397-08002B2CF9AE}" pid="104" name="FSC#ELAKGOV@1.1001:PersonalSubjSalutation">
    <vt:lpwstr/>
  </property>
  <property fmtid="{D5CDD505-2E9C-101B-9397-08002B2CF9AE}" pid="105" name="FSC#ELAKGOV@1.1001:PersonalSubjAddress">
    <vt:lpwstr/>
  </property>
  <property fmtid="{D5CDD505-2E9C-101B-9397-08002B2CF9AE}" pid="106" name="FSC#ATSTATECFG@1.1001:Office">
    <vt:lpwstr/>
  </property>
  <property fmtid="{D5CDD505-2E9C-101B-9397-08002B2CF9AE}" pid="107" name="FSC#ATSTATECFG@1.1001:Agent">
    <vt:lpwstr>Dipl.-Ing. Christian Steiner</vt:lpwstr>
  </property>
  <property fmtid="{D5CDD505-2E9C-101B-9397-08002B2CF9AE}" pid="108" name="FSC#ATSTATECFG@1.1001:AgentPhone">
    <vt:lpwstr>16055</vt:lpwstr>
  </property>
  <property fmtid="{D5CDD505-2E9C-101B-9397-08002B2CF9AE}" pid="109" name="FSC#ATSTATECFG@1.1001:DepartmentFax">
    <vt:lpwstr/>
  </property>
  <property fmtid="{D5CDD505-2E9C-101B-9397-08002B2CF9AE}" pid="110" name="FSC#ATSTATECFG@1.1001:DepartmentEmail">
    <vt:lpwstr>post.abb@noel.gv.at</vt:lpwstr>
  </property>
  <property fmtid="{D5CDD505-2E9C-101B-9397-08002B2CF9AE}" pid="111" name="FSC#ATSTATECFG@1.1001:SubfileDate">
    <vt:lpwstr>14.01.2021</vt:lpwstr>
  </property>
  <property fmtid="{D5CDD505-2E9C-101B-9397-08002B2CF9AE}" pid="112" name="FSC#ATSTATECFG@1.1001:SubfileSubject">
    <vt:lpwstr/>
  </property>
  <property fmtid="{D5CDD505-2E9C-101B-9397-08002B2CF9AE}" pid="113" name="FSC#ATSTATECFG@1.1001:DepartmentZipCode">
    <vt:lpwstr/>
  </property>
  <property fmtid="{D5CDD505-2E9C-101B-9397-08002B2CF9AE}" pid="114" name="FSC#ATSTATECFG@1.1001:DepartmentCountry">
    <vt:lpwstr/>
  </property>
  <property fmtid="{D5CDD505-2E9C-101B-9397-08002B2CF9AE}" pid="115" name="FSC#ATSTATECFG@1.1001:DepartmentCity">
    <vt:lpwstr/>
  </property>
  <property fmtid="{D5CDD505-2E9C-101B-9397-08002B2CF9AE}" pid="116" name="FSC#ATSTATECFG@1.1001:DepartmentStreet">
    <vt:lpwstr/>
  </property>
  <property fmtid="{D5CDD505-2E9C-101B-9397-08002B2CF9AE}" pid="117" name="FSC#ATSTATECFG@1.1001:DepartmentDVR">
    <vt:lpwstr/>
  </property>
  <property fmtid="{D5CDD505-2E9C-101B-9397-08002B2CF9AE}" pid="118" name="FSC#ATSTATECFG@1.1001:DepartmentUID">
    <vt:lpwstr/>
  </property>
  <property fmtid="{D5CDD505-2E9C-101B-9397-08002B2CF9AE}" pid="119" name="FSC#ATSTATECFG@1.1001:SubfileReference">
    <vt:lpwstr>ABB-LEIB-5/0139</vt:lpwstr>
  </property>
  <property fmtid="{D5CDD505-2E9C-101B-9397-08002B2CF9AE}" pid="120" name="FSC#ATSTATECFG@1.1001:Clause">
    <vt:lpwstr/>
  </property>
  <property fmtid="{D5CDD505-2E9C-101B-9397-08002B2CF9AE}" pid="121" name="FSC#ATSTATECFG@1.1001:ApprovedSignature">
    <vt:lpwstr/>
  </property>
  <property fmtid="{D5CDD505-2E9C-101B-9397-08002B2CF9AE}" pid="122" name="FSC#ATSTATECFG@1.1001:BankAccount">
    <vt:lpwstr/>
  </property>
  <property fmtid="{D5CDD505-2E9C-101B-9397-08002B2CF9AE}" pid="123" name="FSC#ATSTATECFG@1.1001:BankAccountOwner">
    <vt:lpwstr/>
  </property>
  <property fmtid="{D5CDD505-2E9C-101B-9397-08002B2CF9AE}" pid="124" name="FSC#ATSTATECFG@1.1001:BankInstitute">
    <vt:lpwstr/>
  </property>
  <property fmtid="{D5CDD505-2E9C-101B-9397-08002B2CF9AE}" pid="125" name="FSC#ATSTATECFG@1.1001:BankAccountID">
    <vt:lpwstr/>
  </property>
  <property fmtid="{D5CDD505-2E9C-101B-9397-08002B2CF9AE}" pid="126" name="FSC#ATSTATECFG@1.1001:BankAccountIBAN">
    <vt:lpwstr/>
  </property>
  <property fmtid="{D5CDD505-2E9C-101B-9397-08002B2CF9AE}" pid="127" name="FSC#ATSTATECFG@1.1001:BankAccountBIC">
    <vt:lpwstr/>
  </property>
  <property fmtid="{D5CDD505-2E9C-101B-9397-08002B2CF9AE}" pid="128" name="FSC#ATSTATECFG@1.1001:BankName">
    <vt:lpwstr/>
  </property>
  <property fmtid="{D5CDD505-2E9C-101B-9397-08002B2CF9AE}" pid="129" name="FSC#COOELAK@1.1001:ObjectAddressees">
    <vt:lpwstr/>
  </property>
  <property fmtid="{D5CDD505-2E9C-101B-9397-08002B2CF9AE}" pid="130" name="FSC#COOELAK@1.1001:replyreference">
    <vt:lpwstr/>
  </property>
  <property fmtid="{D5CDD505-2E9C-101B-9397-08002B2CF9AE}" pid="131" name="FSC#ATPRECONFIG@1.1001:ChargePreview">
    <vt:lpwstr/>
  </property>
  <property fmtid="{D5CDD505-2E9C-101B-9397-08002B2CF9AE}" pid="132" name="FSC#ATSTATECFG@1.1001:ExternalFile">
    <vt:lpwstr>Bezug: </vt:lpwstr>
  </property>
  <property fmtid="{D5CDD505-2E9C-101B-9397-08002B2CF9AE}" pid="133" name="FSC#COOSYSTEM@1.1:Container">
    <vt:lpwstr>COO.1000.8802.72.2260487</vt:lpwstr>
  </property>
  <property fmtid="{D5CDD505-2E9C-101B-9397-08002B2CF9AE}" pid="134" name="FSC#FSCFOLIO@1.1001:docpropproject">
    <vt:lpwstr/>
  </property>
  <property fmtid="{D5CDD505-2E9C-101B-9397-08002B2CF9AE}" pid="135" name="FSC#CCAPRECONFIGG@15.1001:DepartmentON">
    <vt:lpwstr/>
  </property>
  <property fmtid="{D5CDD505-2E9C-101B-9397-08002B2CF9AE}" pid="136" name="FSC#CCAPRECONFIGG@15.1001:DepartmentWebsite">
    <vt:lpwstr/>
  </property>
  <property fmtid="{D5CDD505-2E9C-101B-9397-08002B2CF9AE}" pid="137" name="FSC#COOELAK@1.1001:OfficeHours">
    <vt:lpwstr/>
  </property>
</Properties>
</file>