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2"/>
    <p:sldMasterId id="2147483814" r:id="rId3"/>
    <p:sldMasterId id="2147483802" r:id="rId4"/>
    <p:sldMasterId id="2147483790" r:id="rId5"/>
  </p:sldMasterIdLst>
  <p:notesMasterIdLst>
    <p:notesMasterId r:id="rId22"/>
  </p:notesMasterIdLst>
  <p:sldIdLst>
    <p:sldId id="256" r:id="rId6"/>
    <p:sldId id="274" r:id="rId7"/>
    <p:sldId id="267" r:id="rId8"/>
    <p:sldId id="268" r:id="rId9"/>
    <p:sldId id="269" r:id="rId10"/>
    <p:sldId id="270" r:id="rId11"/>
    <p:sldId id="271" r:id="rId12"/>
    <p:sldId id="261" r:id="rId13"/>
    <p:sldId id="260" r:id="rId14"/>
    <p:sldId id="259" r:id="rId15"/>
    <p:sldId id="275" r:id="rId16"/>
    <p:sldId id="263" r:id="rId17"/>
    <p:sldId id="264" r:id="rId18"/>
    <p:sldId id="265" r:id="rId19"/>
    <p:sldId id="266" r:id="rId20"/>
    <p:sldId id="258" r:id="rId2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A"/>
    <a:srgbClr val="283583"/>
    <a:srgbClr val="3FA535"/>
    <a:srgbClr val="FFDC00"/>
    <a:srgbClr val="00CC5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4629" autoAdjust="0"/>
  </p:normalViewPr>
  <p:slideViewPr>
    <p:cSldViewPr>
      <p:cViewPr varScale="1">
        <p:scale>
          <a:sx n="127" d="100"/>
          <a:sy n="127" d="100"/>
        </p:scale>
        <p:origin x="78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1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F8AFDD-A7D1-4828-A090-44D3CC9259F9}" type="datetimeFigureOut">
              <a:rPr lang="de-DE"/>
              <a:pPr>
                <a:defRPr/>
              </a:pPr>
              <a:t>30.09.2022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4C6C1A0-C8FD-48C7-AE7E-1D20E14AD696}" type="slidenum">
              <a:rPr lang="de-DE"/>
              <a:pPr>
                <a:defRPr/>
              </a:pPr>
              <a:t>‹Nr.›</a:t>
            </a:fld>
            <a:endParaRPr lang="de-DE"/>
          </a:p>
        </p:txBody>
      </p:sp>
    </p:spTree>
    <p:extLst>
      <p:ext uri="{BB962C8B-B14F-4D97-AF65-F5344CB8AC3E}">
        <p14:creationId xmlns:p14="http://schemas.microsoft.com/office/powerpoint/2010/main" val="2467684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B4C6C1A0-C8FD-48C7-AE7E-1D20E14AD696}" type="slidenum">
              <a:rPr lang="de-DE" smtClean="0"/>
              <a:pPr>
                <a:defRPr/>
              </a:pPr>
              <a:t>1</a:t>
            </a:fld>
            <a:endParaRPr lang="de-DE"/>
          </a:p>
        </p:txBody>
      </p:sp>
    </p:spTree>
    <p:extLst>
      <p:ext uri="{BB962C8B-B14F-4D97-AF65-F5344CB8AC3E}">
        <p14:creationId xmlns:p14="http://schemas.microsoft.com/office/powerpoint/2010/main" val="88646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post.abb@noel.gv.at" TargetMode="External"/><Relationship Id="rId2" Type="http://schemas.openxmlformats.org/officeDocument/2006/relationships/hyperlink" Target="mailto:Erwin.Szlezak@noel.gv.at" TargetMode="External"/><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noel.gv.at/abb"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0" name="Titel 4"/>
          <p:cNvSpPr>
            <a:spLocks noGrp="1"/>
          </p:cNvSpPr>
          <p:nvPr>
            <p:ph type="title"/>
          </p:nvPr>
        </p:nvSpPr>
        <p:spPr>
          <a:xfrm>
            <a:off x="4067943" y="1352715"/>
            <a:ext cx="4779015" cy="2693038"/>
          </a:xfrm>
          <a:noFill/>
          <a:ln w="101600" cap="rnd" cmpd="sng">
            <a:noFill/>
            <a:round/>
          </a:ln>
          <a:effectLst>
            <a:glow rad="698500">
              <a:schemeClr val="accent6">
                <a:satMod val="175000"/>
                <a:alpha val="56000"/>
              </a:schemeClr>
            </a:glow>
          </a:effectLst>
        </p:spPr>
        <p:txBody>
          <a:bodyPr anchor="ctr">
            <a:normAutofit/>
          </a:bodyPr>
          <a:lstStyle>
            <a:lvl1pPr>
              <a:defRPr sz="4000"/>
            </a:lvl1pPr>
          </a:lstStyle>
          <a:p>
            <a:pPr>
              <a:defRPr/>
            </a:pPr>
            <a:endParaRPr lang="de-DE" dirty="0"/>
          </a:p>
        </p:txBody>
      </p:sp>
      <p:sp>
        <p:nvSpPr>
          <p:cNvPr id="11" name="Abgerundetes Rechteck 10"/>
          <p:cNvSpPr/>
          <p:nvPr userDrawn="1"/>
        </p:nvSpPr>
        <p:spPr>
          <a:xfrm>
            <a:off x="4041457" y="1340768"/>
            <a:ext cx="4779015" cy="2693037"/>
          </a:xfrm>
          <a:prstGeom prst="roundRect">
            <a:avLst/>
          </a:prstGeom>
          <a:noFill/>
          <a:ln w="101600">
            <a:solidFill>
              <a:srgbClr val="005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0" hasCustomPrompt="1"/>
          </p:nvPr>
        </p:nvSpPr>
        <p:spPr>
          <a:xfrm>
            <a:off x="4355976" y="4725144"/>
            <a:ext cx="3816350" cy="917575"/>
          </a:xfrm>
        </p:spPr>
        <p:txBody>
          <a:bodyPr anchor="ctr"/>
          <a:lstStyle>
            <a:lvl1pPr marL="0" indent="0" algn="ctr">
              <a:buNone/>
              <a:defRPr sz="2400" b="1"/>
            </a:lvl1pPr>
          </a:lstStyle>
          <a:p>
            <a:pPr lvl="0"/>
            <a:r>
              <a:rPr lang="de-AT" dirty="0" smtClean="0"/>
              <a:t>Name</a:t>
            </a:r>
            <a:endParaRPr lang="de-DE" dirty="0"/>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225"/>
          <a:stretch/>
        </p:blipFill>
        <p:spPr>
          <a:xfrm>
            <a:off x="274281" y="1340768"/>
            <a:ext cx="1632292" cy="2272400"/>
          </a:xfrm>
          <a:prstGeom prst="rect">
            <a:avLst/>
          </a:prstGeom>
        </p:spPr>
      </p:pic>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3753036"/>
            <a:ext cx="1677814" cy="2237085"/>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694157" y="4032671"/>
            <a:ext cx="2237085" cy="1677814"/>
          </a:xfrm>
          <a:prstGeom prst="rect">
            <a:avLst/>
          </a:prstGeom>
        </p:spPr>
      </p:pic>
      <p:pic>
        <p:nvPicPr>
          <p:cNvPr id="5" name="Grafik 4"/>
          <p:cNvPicPr>
            <a:picLocks noChangeAspect="1"/>
          </p:cNvPicPr>
          <p:nvPr userDrawn="1"/>
        </p:nvPicPr>
        <p:blipFill rotWithShape="1">
          <a:blip r:embed="rId5" cstate="print">
            <a:extLst>
              <a:ext uri="{28A0092B-C50C-407E-A947-70E740481C1C}">
                <a14:useLocalDpi xmlns:a14="http://schemas.microsoft.com/office/drawing/2010/main" val="0"/>
              </a:ext>
            </a:extLst>
          </a:blip>
          <a:srcRect l="3852" r="7565"/>
          <a:stretch/>
        </p:blipFill>
        <p:spPr>
          <a:xfrm flipH="1">
            <a:off x="1973014" y="1328820"/>
            <a:ext cx="1656184" cy="2274804"/>
          </a:xfrm>
          <a:prstGeom prst="rect">
            <a:avLst/>
          </a:prstGeom>
        </p:spPr>
      </p:pic>
    </p:spTree>
    <p:extLst>
      <p:ext uri="{BB962C8B-B14F-4D97-AF65-F5344CB8AC3E}">
        <p14:creationId xmlns:p14="http://schemas.microsoft.com/office/powerpoint/2010/main" val="599547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114278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4264543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1898085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endParaRPr lang="de-AT"/>
          </a:p>
        </p:txBody>
      </p:sp>
      <p:sp>
        <p:nvSpPr>
          <p:cNvPr id="8" name="Fußzeilenplatzhalter 7"/>
          <p:cNvSpPr>
            <a:spLocks noGrp="1"/>
          </p:cNvSpPr>
          <p:nvPr>
            <p:ph type="ftr" sz="quarter" idx="11"/>
          </p:nvPr>
        </p:nvSpPr>
        <p:spPr/>
        <p:txBody>
          <a:bodyPr/>
          <a:lstStyle/>
          <a:p>
            <a:r>
              <a:rPr lang="de-DE" smtClean="0"/>
              <a:t>Österr. Bodenforum 5-6.Oktober  22                                                                         Erwin Szlezak www.unserboden.at</a:t>
            </a:r>
            <a:endParaRPr lang="de-AT"/>
          </a:p>
        </p:txBody>
      </p:sp>
      <p:sp>
        <p:nvSpPr>
          <p:cNvPr id="9" name="Foliennummernplatzhalter 8"/>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253092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endParaRPr lang="de-AT"/>
          </a:p>
        </p:txBody>
      </p:sp>
      <p:sp>
        <p:nvSpPr>
          <p:cNvPr id="4" name="Fußzeilenplatzhalter 3"/>
          <p:cNvSpPr>
            <a:spLocks noGrp="1"/>
          </p:cNvSpPr>
          <p:nvPr>
            <p:ph type="ftr" sz="quarter" idx="11"/>
          </p:nvPr>
        </p:nvSpPr>
        <p:spPr/>
        <p:txBody>
          <a:bodyPr/>
          <a:lstStyle/>
          <a:p>
            <a:r>
              <a:rPr lang="de-DE" smtClean="0"/>
              <a:t>Österr. Bodenforum 5-6.Oktober  22                                                                         Erwin Szlezak www.unserboden.at</a:t>
            </a:r>
            <a:endParaRPr lang="de-AT"/>
          </a:p>
        </p:txBody>
      </p:sp>
      <p:sp>
        <p:nvSpPr>
          <p:cNvPr id="5" name="Foliennummernplatzhalter 4"/>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3767838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AT"/>
          </a:p>
        </p:txBody>
      </p:sp>
      <p:sp>
        <p:nvSpPr>
          <p:cNvPr id="3" name="Fußzeilenplatzhalter 2"/>
          <p:cNvSpPr>
            <a:spLocks noGrp="1"/>
          </p:cNvSpPr>
          <p:nvPr>
            <p:ph type="ftr" sz="quarter" idx="11"/>
          </p:nvPr>
        </p:nvSpPr>
        <p:spPr/>
        <p:txBody>
          <a:bodyPr/>
          <a:lstStyle/>
          <a:p>
            <a:r>
              <a:rPr lang="de-DE" smtClean="0"/>
              <a:t>Österr. Bodenforum 5-6.Oktober  22                                                                         Erwin Szlezak www.unserboden.at</a:t>
            </a:r>
            <a:endParaRPr lang="de-AT"/>
          </a:p>
        </p:txBody>
      </p:sp>
      <p:sp>
        <p:nvSpPr>
          <p:cNvPr id="4" name="Foliennummernplatzhalter 3"/>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162069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4144253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95089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2811117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89955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Fußzeilenplatzhalter 2"/>
          <p:cNvSpPr>
            <a:spLocks noGrp="1"/>
          </p:cNvSpPr>
          <p:nvPr>
            <p:ph type="ftr" sz="quarter" idx="10"/>
          </p:nvPr>
        </p:nvSpPr>
        <p:spPr>
          <a:xfrm>
            <a:off x="471513" y="5733256"/>
            <a:ext cx="8215287" cy="365125"/>
          </a:xfrm>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647711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3230538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1554797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199195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207108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endParaRPr lang="de-AT"/>
          </a:p>
        </p:txBody>
      </p:sp>
      <p:sp>
        <p:nvSpPr>
          <p:cNvPr id="8" name="Fußzeilenplatzhalter 7"/>
          <p:cNvSpPr>
            <a:spLocks noGrp="1"/>
          </p:cNvSpPr>
          <p:nvPr>
            <p:ph type="ftr" sz="quarter" idx="11"/>
          </p:nvPr>
        </p:nvSpPr>
        <p:spPr/>
        <p:txBody>
          <a:bodyPr/>
          <a:lstStyle/>
          <a:p>
            <a:r>
              <a:rPr lang="de-DE" smtClean="0"/>
              <a:t>Österr. Bodenforum 5-6.Oktober  22                                                                         Erwin Szlezak www.unserboden.at</a:t>
            </a:r>
            <a:endParaRPr lang="de-AT"/>
          </a:p>
        </p:txBody>
      </p:sp>
      <p:sp>
        <p:nvSpPr>
          <p:cNvPr id="9" name="Foliennummernplatzhalter 8"/>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861087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endParaRPr lang="de-AT"/>
          </a:p>
        </p:txBody>
      </p:sp>
      <p:sp>
        <p:nvSpPr>
          <p:cNvPr id="4" name="Fußzeilenplatzhalter 3"/>
          <p:cNvSpPr>
            <a:spLocks noGrp="1"/>
          </p:cNvSpPr>
          <p:nvPr>
            <p:ph type="ftr" sz="quarter" idx="11"/>
          </p:nvPr>
        </p:nvSpPr>
        <p:spPr/>
        <p:txBody>
          <a:bodyPr/>
          <a:lstStyle/>
          <a:p>
            <a:r>
              <a:rPr lang="de-DE" smtClean="0"/>
              <a:t>Österr. Bodenforum 5-6.Oktober  22                                                                         Erwin Szlezak www.unserboden.at</a:t>
            </a:r>
            <a:endParaRPr lang="de-AT"/>
          </a:p>
        </p:txBody>
      </p:sp>
      <p:sp>
        <p:nvSpPr>
          <p:cNvPr id="5" name="Foliennummernplatzhalter 4"/>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256918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AT"/>
          </a:p>
        </p:txBody>
      </p:sp>
      <p:sp>
        <p:nvSpPr>
          <p:cNvPr id="3" name="Fußzeilenplatzhalter 2"/>
          <p:cNvSpPr>
            <a:spLocks noGrp="1"/>
          </p:cNvSpPr>
          <p:nvPr>
            <p:ph type="ftr" sz="quarter" idx="11"/>
          </p:nvPr>
        </p:nvSpPr>
        <p:spPr/>
        <p:txBody>
          <a:bodyPr/>
          <a:lstStyle/>
          <a:p>
            <a:r>
              <a:rPr lang="de-DE" smtClean="0"/>
              <a:t>Österr. Bodenforum 5-6.Oktober  22                                                                         Erwin Szlezak www.unserboden.at</a:t>
            </a:r>
            <a:endParaRPr lang="de-AT"/>
          </a:p>
        </p:txBody>
      </p:sp>
      <p:sp>
        <p:nvSpPr>
          <p:cNvPr id="4" name="Foliennummernplatzhalter 3"/>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533133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2607954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2741879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237194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extplatzhalter 2"/>
          <p:cNvSpPr>
            <a:spLocks noGrp="1"/>
          </p:cNvSpPr>
          <p:nvPr>
            <p:ph idx="1"/>
          </p:nvPr>
        </p:nvSpPr>
        <p:spPr bwMode="auto">
          <a:xfrm>
            <a:off x="5580112" y="1844825"/>
            <a:ext cx="310668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lvl1pPr>
            <a:lvl2pPr marL="742950" indent="-285750">
              <a:buFont typeface="Wingdings" panose="05000000000000000000" pitchFamily="2" charset="2"/>
              <a:buChar char="§"/>
              <a:defRPr sz="2200"/>
            </a:lvl2pPr>
            <a:lvl4pPr>
              <a:defRPr sz="1800"/>
            </a:lvl4pPr>
            <a:lvl5pPr>
              <a:defRPr sz="1800"/>
            </a:lvl5pPr>
          </a:lstStyle>
          <a:p>
            <a:pPr lvl="0"/>
            <a:r>
              <a:rPr lang="de-DE" altLang="de-DE" noProof="0" dirty="0" smtClean="0"/>
              <a:t>Textmasterformat bearbeiten</a:t>
            </a:r>
          </a:p>
          <a:p>
            <a:pPr lvl="1"/>
            <a:r>
              <a:rPr lang="de-DE" altLang="de-DE" noProof="0" dirty="0" smtClean="0"/>
              <a:t>Zweite Ebene</a:t>
            </a:r>
          </a:p>
          <a:p>
            <a:pPr lvl="2"/>
            <a:r>
              <a:rPr lang="de-DE" altLang="de-DE" noProof="0" dirty="0" smtClean="0"/>
              <a:t>Dritte Ebene</a:t>
            </a:r>
          </a:p>
          <a:p>
            <a:pPr lvl="3"/>
            <a:r>
              <a:rPr lang="de-DE" altLang="de-DE" noProof="0" dirty="0" smtClean="0"/>
              <a:t>Vierte Ebene</a:t>
            </a:r>
          </a:p>
          <a:p>
            <a:pPr lvl="4"/>
            <a:r>
              <a:rPr lang="de-DE" altLang="de-DE" noProof="0" dirty="0" smtClean="0"/>
              <a:t>Fünfte Ebene</a:t>
            </a:r>
          </a:p>
        </p:txBody>
      </p:sp>
      <p:sp>
        <p:nvSpPr>
          <p:cNvPr id="9" name="Fußzeilenplatzhalter 8"/>
          <p:cNvSpPr>
            <a:spLocks noGrp="1"/>
          </p:cNvSpPr>
          <p:nvPr>
            <p:ph type="ftr" sz="quarter" idx="10"/>
          </p:nvPr>
        </p:nvSpPr>
        <p:spPr/>
        <p:txBody>
          <a:bodyPr/>
          <a:lstStyle/>
          <a:p>
            <a:pPr algn="l"/>
            <a:r>
              <a:rPr lang="de-DE" smtClean="0"/>
              <a:t>Österr. Bodenforum 5-6.Oktober  22                                                                         Erwin Szlezak www.unserboden.at</a:t>
            </a:r>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466237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832EB32E-2DAF-4EDE-B579-12F1533B5B70}" type="slidenum">
              <a:rPr lang="de-AT" smtClean="0"/>
              <a:t>‹Nr.›</a:t>
            </a:fld>
            <a:endParaRPr lang="de-AT"/>
          </a:p>
        </p:txBody>
      </p:sp>
    </p:spTree>
    <p:extLst>
      <p:ext uri="{BB962C8B-B14F-4D97-AF65-F5344CB8AC3E}">
        <p14:creationId xmlns:p14="http://schemas.microsoft.com/office/powerpoint/2010/main" val="273481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12489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146238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2232276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4184323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endParaRPr lang="de-AT"/>
          </a:p>
        </p:txBody>
      </p:sp>
      <p:sp>
        <p:nvSpPr>
          <p:cNvPr id="8" name="Fußzeilenplatzhalter 7"/>
          <p:cNvSpPr>
            <a:spLocks noGrp="1"/>
          </p:cNvSpPr>
          <p:nvPr>
            <p:ph type="ftr" sz="quarter" idx="11"/>
          </p:nvPr>
        </p:nvSpPr>
        <p:spPr/>
        <p:txBody>
          <a:bodyPr/>
          <a:lstStyle/>
          <a:p>
            <a:r>
              <a:rPr lang="de-DE" smtClean="0"/>
              <a:t>Österr. Bodenforum 5-6.Oktober  22                                                                         Erwin Szlezak www.unserboden.at</a:t>
            </a:r>
            <a:endParaRPr lang="de-AT"/>
          </a:p>
        </p:txBody>
      </p:sp>
      <p:sp>
        <p:nvSpPr>
          <p:cNvPr id="9" name="Foliennummernplatzhalter 8"/>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3625046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endParaRPr lang="de-AT"/>
          </a:p>
        </p:txBody>
      </p:sp>
      <p:sp>
        <p:nvSpPr>
          <p:cNvPr id="4" name="Fußzeilenplatzhalter 3"/>
          <p:cNvSpPr>
            <a:spLocks noGrp="1"/>
          </p:cNvSpPr>
          <p:nvPr>
            <p:ph type="ftr" sz="quarter" idx="11"/>
          </p:nvPr>
        </p:nvSpPr>
        <p:spPr/>
        <p:txBody>
          <a:bodyPr/>
          <a:lstStyle/>
          <a:p>
            <a:r>
              <a:rPr lang="de-DE" smtClean="0"/>
              <a:t>Österr. Bodenforum 5-6.Oktober  22                                                                         Erwin Szlezak www.unserboden.at</a:t>
            </a:r>
            <a:endParaRPr lang="de-AT"/>
          </a:p>
        </p:txBody>
      </p:sp>
      <p:sp>
        <p:nvSpPr>
          <p:cNvPr id="5" name="Foliennummernplatzhalter 4"/>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2315402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AT"/>
          </a:p>
        </p:txBody>
      </p:sp>
      <p:sp>
        <p:nvSpPr>
          <p:cNvPr id="3" name="Fußzeilenplatzhalter 2"/>
          <p:cNvSpPr>
            <a:spLocks noGrp="1"/>
          </p:cNvSpPr>
          <p:nvPr>
            <p:ph type="ftr" sz="quarter" idx="11"/>
          </p:nvPr>
        </p:nvSpPr>
        <p:spPr/>
        <p:txBody>
          <a:bodyPr/>
          <a:lstStyle/>
          <a:p>
            <a:r>
              <a:rPr lang="de-DE" smtClean="0"/>
              <a:t>Österr. Bodenforum 5-6.Oktober  22                                                                         Erwin Szlezak www.unserboden.at</a:t>
            </a:r>
            <a:endParaRPr lang="de-AT"/>
          </a:p>
        </p:txBody>
      </p:sp>
      <p:sp>
        <p:nvSpPr>
          <p:cNvPr id="4" name="Foliennummernplatzhalter 3"/>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2110387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4132072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endParaRPr lang="de-AT"/>
          </a:p>
        </p:txBody>
      </p:sp>
      <p:sp>
        <p:nvSpPr>
          <p:cNvPr id="6" name="Fußzeilenplatzhalter 5"/>
          <p:cNvSpPr>
            <a:spLocks noGrp="1"/>
          </p:cNvSpPr>
          <p:nvPr>
            <p:ph type="ftr" sz="quarter" idx="11"/>
          </p:nvPr>
        </p:nvSpPr>
        <p:spPr/>
        <p:txBody>
          <a:bodyPr/>
          <a:lstStyle/>
          <a:p>
            <a:r>
              <a:rPr lang="de-DE" smtClean="0"/>
              <a:t>Österr. Bodenforum 5-6.Oktober  22                                                                         Erwin Szlezak www.unserboden.at</a:t>
            </a:r>
            <a:endParaRPr lang="de-AT"/>
          </a:p>
        </p:txBody>
      </p:sp>
      <p:sp>
        <p:nvSpPr>
          <p:cNvPr id="7" name="Foliennummernplatzhalter 6"/>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101071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2578997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3935120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4A5DC246-44D2-4825-BEC3-A7B7602A7436}" type="slidenum">
              <a:rPr lang="de-AT" smtClean="0"/>
              <a:t>‹Nr.›</a:t>
            </a:fld>
            <a:endParaRPr lang="de-AT"/>
          </a:p>
        </p:txBody>
      </p:sp>
    </p:spTree>
    <p:extLst>
      <p:ext uri="{BB962C8B-B14F-4D97-AF65-F5344CB8AC3E}">
        <p14:creationId xmlns:p14="http://schemas.microsoft.com/office/powerpoint/2010/main" val="379365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Bildplatzhalter 2"/>
          <p:cNvSpPr>
            <a:spLocks noGrp="1"/>
          </p:cNvSpPr>
          <p:nvPr>
            <p:ph type="pic" idx="1"/>
          </p:nvPr>
        </p:nvSpPr>
        <p:spPr>
          <a:xfrm>
            <a:off x="971600" y="1916832"/>
            <a:ext cx="6840760" cy="432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3" name="Fußzeilenplatzhalter 2"/>
          <p:cNvSpPr>
            <a:spLocks noGrp="1"/>
          </p:cNvSpPr>
          <p:nvPr>
            <p:ph type="ftr" sz="quarter" idx="10"/>
          </p:nvPr>
        </p:nvSpPr>
        <p:spPr/>
        <p:txBody>
          <a:bodyPr/>
          <a:lstStyle/>
          <a:p>
            <a:pPr algn="l"/>
            <a:r>
              <a:rPr lang="de-DE" smtClean="0"/>
              <a:t>Österr. Bodenforum 5-6.Oktober  22                                                                         Erwin Szlezak www.unserboden.at</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191666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pPr algn="l"/>
            <a:r>
              <a:rPr lang="de-DE" smtClean="0"/>
              <a:t>Österr. Bodenforum 5-6.Oktober  22                                                                         Erwin Szlezak www.unserboden.at</a:t>
            </a:r>
            <a:endParaRPr lang="de-DE" dirty="0"/>
          </a:p>
        </p:txBody>
      </p:sp>
      <p:sp>
        <p:nvSpPr>
          <p:cNvPr id="5" name="Bildplatzhalter 4"/>
          <p:cNvSpPr>
            <a:spLocks noGrp="1"/>
          </p:cNvSpPr>
          <p:nvPr>
            <p:ph type="pic" sz="quarter" idx="11"/>
          </p:nvPr>
        </p:nvSpPr>
        <p:spPr>
          <a:xfrm>
            <a:off x="480636" y="1916832"/>
            <a:ext cx="3947348" cy="4392488"/>
          </a:xfrm>
        </p:spPr>
        <p:txBody>
          <a:bodyPr/>
          <a:lstStyle>
            <a:lvl1pPr marL="0" indent="0">
              <a:buNone/>
              <a:defRPr/>
            </a:lvl1pPr>
          </a:lstStyle>
          <a:p>
            <a:endParaRPr lang="de-DE" dirty="0"/>
          </a:p>
        </p:txBody>
      </p:sp>
      <p:sp>
        <p:nvSpPr>
          <p:cNvPr id="8" name="Bildplatzhalter 4"/>
          <p:cNvSpPr>
            <a:spLocks noGrp="1"/>
          </p:cNvSpPr>
          <p:nvPr>
            <p:ph type="pic" sz="quarter" idx="12"/>
          </p:nvPr>
        </p:nvSpPr>
        <p:spPr>
          <a:xfrm>
            <a:off x="4716016" y="1916832"/>
            <a:ext cx="3947348" cy="4392488"/>
          </a:xfrm>
        </p:spPr>
        <p:txBody>
          <a:bodyPr/>
          <a:lstStyle>
            <a:lvl1pPr marL="0" indent="0">
              <a:buNone/>
              <a:defRPr/>
            </a:lvl1pPr>
          </a:lstStyle>
          <a:p>
            <a:endParaRPr lang="de-DE" dirty="0"/>
          </a:p>
        </p:txBody>
      </p:sp>
    </p:spTree>
    <p:extLst>
      <p:ext uri="{BB962C8B-B14F-4D97-AF65-F5344CB8AC3E}">
        <p14:creationId xmlns:p14="http://schemas.microsoft.com/office/powerpoint/2010/main" val="369607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pPr algn="l"/>
            <a:r>
              <a:rPr lang="de-DE" smtClean="0"/>
              <a:t>Österr. Bodenforum 5-6.Oktober  22                                                                         Erwin Szlezak www.unserboden.at</a:t>
            </a:r>
            <a:endParaRPr lang="de-DE" dirty="0"/>
          </a:p>
        </p:txBody>
      </p:sp>
      <p:sp>
        <p:nvSpPr>
          <p:cNvPr id="5" name="Diagrammplatzhalter 4"/>
          <p:cNvSpPr>
            <a:spLocks noGrp="1"/>
          </p:cNvSpPr>
          <p:nvPr>
            <p:ph type="chart" sz="quarter" idx="11"/>
          </p:nvPr>
        </p:nvSpPr>
        <p:spPr>
          <a:xfrm>
            <a:off x="467544" y="1844675"/>
            <a:ext cx="8208912" cy="4392637"/>
          </a:xfrm>
        </p:spPr>
        <p:txBody>
          <a:bodyPr/>
          <a:lstStyle/>
          <a:p>
            <a:endParaRPr lang="de-DE" dirty="0"/>
          </a:p>
        </p:txBody>
      </p:sp>
    </p:spTree>
    <p:extLst>
      <p:ext uri="{BB962C8B-B14F-4D97-AF65-F5344CB8AC3E}">
        <p14:creationId xmlns:p14="http://schemas.microsoft.com/office/powerpoint/2010/main" val="555892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fasser">
    <p:spTree>
      <p:nvGrpSpPr>
        <p:cNvPr id="1" name=""/>
        <p:cNvGrpSpPr/>
        <p:nvPr/>
      </p:nvGrpSpPr>
      <p:grpSpPr>
        <a:xfrm>
          <a:off x="0" y="0"/>
          <a:ext cx="0" cy="0"/>
          <a:chOff x="0" y="0"/>
          <a:chExt cx="0" cy="0"/>
        </a:xfrm>
      </p:grpSpPr>
      <p:sp>
        <p:nvSpPr>
          <p:cNvPr id="2" name="Rechteck 13"/>
          <p:cNvSpPr>
            <a:spLocks noChangeArrowheads="1"/>
          </p:cNvSpPr>
          <p:nvPr userDrawn="1"/>
        </p:nvSpPr>
        <p:spPr bwMode="auto">
          <a:xfrm>
            <a:off x="468313" y="1268412"/>
            <a:ext cx="7560071"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de-DE" altLang="de-DE" sz="2800" b="1" dirty="0" smtClean="0"/>
              <a:t>NÖ Agrarbezirksbehörde</a:t>
            </a:r>
            <a:r>
              <a:rPr lang="de-DE" altLang="de-DE" sz="2400" b="1" dirty="0" smtClean="0"/>
              <a:t/>
            </a:r>
            <a:br>
              <a:rPr lang="de-DE" altLang="de-DE" sz="2400" b="1" dirty="0" smtClean="0"/>
            </a:br>
            <a:r>
              <a:rPr lang="de-DE" altLang="de-DE" sz="2000" b="1" dirty="0" smtClean="0"/>
              <a:t>Fachabteilung Landentwicklung</a:t>
            </a:r>
            <a:br>
              <a:rPr lang="de-DE" altLang="de-DE" sz="2000" b="1" dirty="0" smtClean="0"/>
            </a:br>
            <a:r>
              <a:rPr lang="de-DE" sz="1600" kern="1200" dirty="0" smtClean="0">
                <a:solidFill>
                  <a:schemeClr val="tx1"/>
                </a:solidFill>
                <a:effectLst/>
                <a:latin typeface="Calibri" pitchFamily="34" charset="0"/>
                <a:ea typeface="+mn-ea"/>
                <a:cs typeface="Arial" charset="0"/>
              </a:rPr>
              <a:t>Leiter des Fachbereiches Bodenschutz &amp; Landschaftsgestaltung</a:t>
            </a:r>
            <a:endParaRPr lang="de-AT" sz="1600" kern="1200" dirty="0" smtClean="0">
              <a:solidFill>
                <a:schemeClr val="tx1"/>
              </a:solidFill>
              <a:effectLst/>
              <a:latin typeface="Calibri" pitchFamily="34" charset="0"/>
              <a:ea typeface="+mn-ea"/>
              <a:cs typeface="Arial" charset="0"/>
            </a:endParaRPr>
          </a:p>
          <a:p>
            <a:r>
              <a:rPr lang="de-DE" sz="1600" b="1" kern="1200" dirty="0" smtClean="0">
                <a:solidFill>
                  <a:schemeClr val="tx1"/>
                </a:solidFill>
                <a:effectLst/>
                <a:latin typeface="Calibri" pitchFamily="34" charset="0"/>
                <a:ea typeface="+mn-ea"/>
                <a:cs typeface="Arial" charset="0"/>
              </a:rPr>
              <a:t>Authority </a:t>
            </a:r>
            <a:r>
              <a:rPr lang="de-DE" sz="1600" b="1" kern="1200" dirty="0" err="1" smtClean="0">
                <a:solidFill>
                  <a:schemeClr val="tx1"/>
                </a:solidFill>
                <a:effectLst/>
                <a:latin typeface="Calibri" pitchFamily="34" charset="0"/>
                <a:ea typeface="+mn-ea"/>
                <a:cs typeface="Arial" charset="0"/>
              </a:rPr>
              <a:t>of</a:t>
            </a:r>
            <a:r>
              <a:rPr lang="de-DE" sz="1600" b="1" kern="1200" dirty="0" smtClean="0">
                <a:solidFill>
                  <a:schemeClr val="tx1"/>
                </a:solidFill>
                <a:effectLst/>
                <a:latin typeface="Calibri" pitchFamily="34" charset="0"/>
                <a:ea typeface="+mn-ea"/>
                <a:cs typeface="Arial" charset="0"/>
              </a:rPr>
              <a:t> Land Reform, </a:t>
            </a:r>
            <a:r>
              <a:rPr lang="de-DE" sz="1600" b="1" kern="1200" dirty="0" err="1" smtClean="0">
                <a:solidFill>
                  <a:schemeClr val="tx1"/>
                </a:solidFill>
                <a:effectLst/>
                <a:latin typeface="Calibri" pitchFamily="34" charset="0"/>
                <a:ea typeface="+mn-ea"/>
                <a:cs typeface="Arial" charset="0"/>
              </a:rPr>
              <a:t>Lower</a:t>
            </a:r>
            <a:r>
              <a:rPr lang="de-DE" sz="1600" b="1" kern="1200" dirty="0" smtClean="0">
                <a:solidFill>
                  <a:schemeClr val="tx1"/>
                </a:solidFill>
                <a:effectLst/>
                <a:latin typeface="Calibri" pitchFamily="34" charset="0"/>
                <a:ea typeface="+mn-ea"/>
                <a:cs typeface="Arial" charset="0"/>
              </a:rPr>
              <a:t> Austria</a:t>
            </a:r>
            <a:endParaRPr lang="de-AT" sz="1600" kern="1200" dirty="0" smtClean="0">
              <a:solidFill>
                <a:schemeClr val="tx1"/>
              </a:solidFill>
              <a:effectLst/>
              <a:latin typeface="Calibri" pitchFamily="34" charset="0"/>
              <a:ea typeface="+mn-ea"/>
              <a:cs typeface="Arial" charset="0"/>
            </a:endParaRPr>
          </a:p>
          <a:p>
            <a:r>
              <a:rPr lang="de-DE" sz="1600" kern="1200" dirty="0" smtClean="0">
                <a:solidFill>
                  <a:schemeClr val="tx1"/>
                </a:solidFill>
                <a:effectLst/>
                <a:latin typeface="Calibri" pitchFamily="34" charset="0"/>
                <a:ea typeface="+mn-ea"/>
                <a:cs typeface="Arial" charset="0"/>
              </a:rPr>
              <a:t>Department </a:t>
            </a:r>
            <a:r>
              <a:rPr lang="de-DE" sz="1600" kern="1200" dirty="0" err="1" smtClean="0">
                <a:solidFill>
                  <a:schemeClr val="tx1"/>
                </a:solidFill>
                <a:effectLst/>
                <a:latin typeface="Calibri" pitchFamily="34" charset="0"/>
                <a:ea typeface="+mn-ea"/>
                <a:cs typeface="Arial" charset="0"/>
              </a:rPr>
              <a:t>of</a:t>
            </a:r>
            <a:r>
              <a:rPr lang="de-DE" sz="1600" kern="1200" dirty="0" smtClean="0">
                <a:solidFill>
                  <a:schemeClr val="tx1"/>
                </a:solidFill>
                <a:effectLst/>
                <a:latin typeface="Calibri" pitchFamily="34" charset="0"/>
                <a:ea typeface="+mn-ea"/>
                <a:cs typeface="Arial" charset="0"/>
              </a:rPr>
              <a:t> Rural Development</a:t>
            </a:r>
            <a:endParaRPr lang="de-AT" sz="1600" kern="1200" dirty="0" smtClean="0">
              <a:solidFill>
                <a:schemeClr val="tx1"/>
              </a:solidFill>
              <a:effectLst/>
              <a:latin typeface="Calibri" pitchFamily="34" charset="0"/>
              <a:ea typeface="+mn-ea"/>
              <a:cs typeface="Arial" charset="0"/>
            </a:endParaRPr>
          </a:p>
          <a:p>
            <a:r>
              <a:rPr lang="de-DE" sz="1600" kern="1200" dirty="0" err="1" smtClean="0">
                <a:solidFill>
                  <a:schemeClr val="tx1"/>
                </a:solidFill>
                <a:effectLst/>
                <a:latin typeface="Calibri" pitchFamily="34" charset="0"/>
                <a:ea typeface="+mn-ea"/>
                <a:cs typeface="Arial" charset="0"/>
              </a:rPr>
              <a:t>Soil</a:t>
            </a:r>
            <a:r>
              <a:rPr lang="de-DE" sz="1600" kern="1200" dirty="0" smtClean="0">
                <a:solidFill>
                  <a:schemeClr val="tx1"/>
                </a:solidFill>
                <a:effectLst/>
                <a:latin typeface="Calibri" pitchFamily="34" charset="0"/>
                <a:ea typeface="+mn-ea"/>
                <a:cs typeface="Arial" charset="0"/>
              </a:rPr>
              <a:t> </a:t>
            </a:r>
            <a:r>
              <a:rPr lang="de-DE" sz="1600" kern="1200" dirty="0" err="1" smtClean="0">
                <a:solidFill>
                  <a:schemeClr val="tx1"/>
                </a:solidFill>
                <a:effectLst/>
                <a:latin typeface="Calibri" pitchFamily="34" charset="0"/>
                <a:ea typeface="+mn-ea"/>
                <a:cs typeface="Arial" charset="0"/>
              </a:rPr>
              <a:t>Protection</a:t>
            </a:r>
            <a:r>
              <a:rPr lang="de-DE" sz="1600" kern="1200" dirty="0" smtClean="0">
                <a:solidFill>
                  <a:schemeClr val="tx1"/>
                </a:solidFill>
                <a:effectLst/>
                <a:latin typeface="Calibri" pitchFamily="34" charset="0"/>
                <a:ea typeface="+mn-ea"/>
                <a:cs typeface="Arial" charset="0"/>
              </a:rPr>
              <a:t> &amp; </a:t>
            </a:r>
            <a:r>
              <a:rPr lang="de-DE" sz="1600" kern="1200" dirty="0" err="1" smtClean="0">
                <a:solidFill>
                  <a:schemeClr val="tx1"/>
                </a:solidFill>
                <a:effectLst/>
                <a:latin typeface="Calibri" pitchFamily="34" charset="0"/>
                <a:ea typeface="+mn-ea"/>
                <a:cs typeface="Arial" charset="0"/>
              </a:rPr>
              <a:t>Landscape</a:t>
            </a:r>
            <a:r>
              <a:rPr lang="de-DE" sz="1600" kern="1200" dirty="0" smtClean="0">
                <a:solidFill>
                  <a:schemeClr val="tx1"/>
                </a:solidFill>
                <a:effectLst/>
                <a:latin typeface="Calibri" pitchFamily="34" charset="0"/>
                <a:ea typeface="+mn-ea"/>
                <a:cs typeface="Arial" charset="0"/>
              </a:rPr>
              <a:t> </a:t>
            </a:r>
            <a:r>
              <a:rPr lang="de-DE" sz="1600" kern="1200" dirty="0" err="1" smtClean="0">
                <a:solidFill>
                  <a:schemeClr val="tx1"/>
                </a:solidFill>
                <a:effectLst/>
                <a:latin typeface="Calibri" pitchFamily="34" charset="0"/>
                <a:ea typeface="+mn-ea"/>
                <a:cs typeface="Arial" charset="0"/>
              </a:rPr>
              <a:t>Planning</a:t>
            </a:r>
            <a:r>
              <a:rPr lang="de-DE" sz="1600" kern="1200" dirty="0" smtClean="0">
                <a:solidFill>
                  <a:schemeClr val="tx1"/>
                </a:solidFill>
                <a:effectLst/>
                <a:latin typeface="Calibri" pitchFamily="34" charset="0"/>
                <a:ea typeface="+mn-ea"/>
                <a:cs typeface="Arial" charset="0"/>
              </a:rPr>
              <a:t>, Head </a:t>
            </a:r>
            <a:r>
              <a:rPr lang="de-DE" sz="1600" kern="1200" dirty="0" err="1" smtClean="0">
                <a:solidFill>
                  <a:schemeClr val="tx1"/>
                </a:solidFill>
                <a:effectLst/>
                <a:latin typeface="Calibri" pitchFamily="34" charset="0"/>
                <a:ea typeface="+mn-ea"/>
                <a:cs typeface="Arial" charset="0"/>
              </a:rPr>
              <a:t>of</a:t>
            </a:r>
            <a:r>
              <a:rPr lang="de-DE" sz="1600" kern="1200" dirty="0" smtClean="0">
                <a:solidFill>
                  <a:schemeClr val="tx1"/>
                </a:solidFill>
                <a:effectLst/>
                <a:latin typeface="Calibri" pitchFamily="34" charset="0"/>
                <a:ea typeface="+mn-ea"/>
                <a:cs typeface="Arial" charset="0"/>
              </a:rPr>
              <a:t> Unit</a:t>
            </a:r>
            <a:endParaRPr lang="de-AT" sz="1600" kern="1200" dirty="0" smtClean="0">
              <a:solidFill>
                <a:schemeClr val="tx1"/>
              </a:solidFill>
              <a:effectLst/>
              <a:latin typeface="Calibri" pitchFamily="34" charset="0"/>
              <a:ea typeface="+mn-ea"/>
              <a:cs typeface="Arial" charset="0"/>
            </a:endParaRPr>
          </a:p>
          <a:p>
            <a:pPr eaLnBrk="1" hangingPunct="1">
              <a:defRPr/>
            </a:pPr>
            <a:endParaRPr lang="de-DE" altLang="de-DE" sz="1600" b="1" dirty="0" smtClean="0"/>
          </a:p>
          <a:p>
            <a:pPr eaLnBrk="1" hangingPunct="1">
              <a:defRPr/>
            </a:pPr>
            <a:endParaRPr lang="de-DE" altLang="de-DE" sz="1600" b="1" dirty="0" smtClean="0"/>
          </a:p>
          <a:p>
            <a:pPr eaLnBrk="1" hangingPunct="1">
              <a:defRPr/>
            </a:pPr>
            <a:r>
              <a:rPr lang="de-DE" altLang="de-DE" sz="2000" b="1" dirty="0" smtClean="0"/>
              <a:t>Dipl.-Ing. Dr. Erwin SZLEZAK</a:t>
            </a:r>
            <a:br>
              <a:rPr lang="de-DE" altLang="de-DE" sz="2000" b="1" dirty="0" smtClean="0"/>
            </a:br>
            <a:r>
              <a:rPr lang="de-DE" altLang="de-DE" sz="1600" dirty="0" smtClean="0"/>
              <a:t>3109 St. Pölten, Landhausplatz</a:t>
            </a:r>
            <a:r>
              <a:rPr lang="de-DE" altLang="de-DE" sz="1600" baseline="0" dirty="0" smtClean="0"/>
              <a:t> 1, Haus 12</a:t>
            </a:r>
            <a:r>
              <a:rPr lang="de-DE" altLang="de-DE" sz="1600" dirty="0" smtClean="0"/>
              <a:t/>
            </a:r>
            <a:br>
              <a:rPr lang="de-DE" altLang="de-DE" sz="1600" dirty="0" smtClean="0"/>
            </a:br>
            <a:r>
              <a:rPr lang="de-DE" altLang="de-DE" sz="1600" dirty="0" smtClean="0"/>
              <a:t>+43(0)2742/9005-15291</a:t>
            </a:r>
            <a:br>
              <a:rPr lang="de-DE" altLang="de-DE" sz="1600" dirty="0" smtClean="0"/>
            </a:br>
            <a:r>
              <a:rPr lang="de-DE" altLang="de-DE" sz="1600" dirty="0" smtClean="0"/>
              <a:t>E-Mail: </a:t>
            </a:r>
            <a:r>
              <a:rPr lang="de-DE" altLang="de-DE" sz="1600" dirty="0" smtClean="0">
                <a:hlinkClick r:id="rId2"/>
              </a:rPr>
              <a:t>Erwin.Szlezak@noel.gv.at</a:t>
            </a:r>
            <a:r>
              <a:rPr lang="de-DE" altLang="de-DE" sz="1600" dirty="0" smtClean="0"/>
              <a:t> bzw. </a:t>
            </a:r>
            <a:r>
              <a:rPr lang="de-DE" altLang="de-DE" sz="1600" dirty="0" smtClean="0">
                <a:hlinkClick r:id="rId3"/>
              </a:rPr>
              <a:t>post.abb@noel.gv.at</a:t>
            </a:r>
            <a:endParaRPr lang="de-DE" altLang="de-DE" sz="1600" dirty="0" smtClean="0"/>
          </a:p>
          <a:p>
            <a:pPr eaLnBrk="1" hangingPunct="1">
              <a:defRPr/>
            </a:pPr>
            <a:endParaRPr lang="de-AT" altLang="de-DE" sz="1600" dirty="0" smtClean="0"/>
          </a:p>
          <a:p>
            <a:pPr eaLnBrk="1" hangingPunct="1">
              <a:defRPr/>
            </a:pPr>
            <a:r>
              <a:rPr lang="de-DE" altLang="de-DE" sz="1600" dirty="0" smtClean="0">
                <a:hlinkClick r:id="rId4"/>
              </a:rPr>
              <a:t>http://www.noel.gv.at/abb</a:t>
            </a:r>
            <a:endParaRPr lang="de-DE" altLang="de-DE" sz="1600" dirty="0" smtClean="0"/>
          </a:p>
        </p:txBody>
      </p:sp>
      <p:sp>
        <p:nvSpPr>
          <p:cNvPr id="6" name="Fußzeilenplatzhalter 5"/>
          <p:cNvSpPr>
            <a:spLocks noGrp="1"/>
          </p:cNvSpPr>
          <p:nvPr>
            <p:ph type="ftr" sz="quarter" idx="10"/>
          </p:nvPr>
        </p:nvSpPr>
        <p:spPr/>
        <p:txBody>
          <a:bodyPr/>
          <a:lstStyle/>
          <a:p>
            <a:pPr algn="l"/>
            <a:r>
              <a:rPr lang="de-DE" smtClean="0"/>
              <a:t>Österr. Bodenforum 5-6.Oktober  22                                                                         Erwin Szlezak www.unserboden.at</a:t>
            </a:r>
            <a:endParaRPr lang="de-DE" dirty="0"/>
          </a:p>
        </p:txBody>
      </p: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32240" y="3735752"/>
            <a:ext cx="1884638" cy="2357543"/>
          </a:xfrm>
          <a:prstGeom prst="rect">
            <a:avLst/>
          </a:prstGeom>
        </p:spPr>
      </p:pic>
      <p:pic>
        <p:nvPicPr>
          <p:cNvPr id="4" name="Grafik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47206" y="1137952"/>
            <a:ext cx="1869672" cy="2492896"/>
          </a:xfrm>
          <a:prstGeom prst="rect">
            <a:avLst/>
          </a:prstGeom>
        </p:spPr>
      </p:pic>
    </p:spTree>
    <p:extLst>
      <p:ext uri="{BB962C8B-B14F-4D97-AF65-F5344CB8AC3E}">
        <p14:creationId xmlns:p14="http://schemas.microsoft.com/office/powerpoint/2010/main" val="2336252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endParaRPr lang="de-AT"/>
          </a:p>
        </p:txBody>
      </p:sp>
      <p:sp>
        <p:nvSpPr>
          <p:cNvPr id="5" name="Fußzeilenplatzhalter 4"/>
          <p:cNvSpPr>
            <a:spLocks noGrp="1"/>
          </p:cNvSpPr>
          <p:nvPr>
            <p:ph type="ftr" sz="quarter" idx="11"/>
          </p:nvPr>
        </p:nvSpPr>
        <p:spPr/>
        <p:txBody>
          <a:bodyPr/>
          <a:lstStyle/>
          <a:p>
            <a:r>
              <a:rPr lang="de-DE" smtClean="0"/>
              <a:t>Österr. Bodenforum 5-6.Oktober  22                                                                         Erwin Szlezak www.unserboden.at</a:t>
            </a:r>
            <a:endParaRPr lang="de-AT"/>
          </a:p>
        </p:txBody>
      </p:sp>
      <p:sp>
        <p:nvSpPr>
          <p:cNvPr id="6" name="Foliennummernplatzhalter 5"/>
          <p:cNvSpPr>
            <a:spLocks noGrp="1"/>
          </p:cNvSpPr>
          <p:nvPr>
            <p:ph type="sldNum" sz="quarter" idx="12"/>
          </p:nvPr>
        </p:nvSpPr>
        <p:spPr/>
        <p:txBody>
          <a:bodyPr/>
          <a:lstStyle/>
          <a:p>
            <a:fld id="{329E3D68-8CA8-461C-877C-82C581661515}" type="slidenum">
              <a:rPr lang="de-AT" smtClean="0"/>
              <a:t>‹Nr.›</a:t>
            </a:fld>
            <a:endParaRPr lang="de-AT"/>
          </a:p>
        </p:txBody>
      </p:sp>
    </p:spTree>
    <p:extLst>
      <p:ext uri="{BB962C8B-B14F-4D97-AF65-F5344CB8AC3E}">
        <p14:creationId xmlns:p14="http://schemas.microsoft.com/office/powerpoint/2010/main" val="403726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175" y="6426200"/>
            <a:ext cx="9137650" cy="44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175" y="-26988"/>
            <a:ext cx="9137650" cy="93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Textplatzhalter 2"/>
          <p:cNvSpPr>
            <a:spLocks noGrp="1"/>
          </p:cNvSpPr>
          <p:nvPr>
            <p:ph type="body" idx="1"/>
          </p:nvPr>
        </p:nvSpPr>
        <p:spPr bwMode="auto">
          <a:xfrm>
            <a:off x="457200" y="1917725"/>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4" name="Titel 1"/>
          <p:cNvSpPr txBox="1">
            <a:spLocks/>
          </p:cNvSpPr>
          <p:nvPr userDrawn="1"/>
        </p:nvSpPr>
        <p:spPr>
          <a:xfrm>
            <a:off x="1222375" y="-26549"/>
            <a:ext cx="4141713" cy="935748"/>
          </a:xfrm>
          <a:prstGeom prst="rect">
            <a:avLst/>
          </a:prstGeom>
        </p:spPr>
        <p:txBody>
          <a:bodyPr anchor="ctr"/>
          <a:lstStyle>
            <a:lvl1pPr algn="r" rtl="0" eaLnBrk="0" fontAlgn="base" hangingPunct="0">
              <a:spcBef>
                <a:spcPct val="0"/>
              </a:spcBef>
              <a:spcAft>
                <a:spcPct val="0"/>
              </a:spcAft>
              <a:defRPr sz="3200" kern="1200">
                <a:solidFill>
                  <a:srgbClr val="FFDC00"/>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3200">
                <a:solidFill>
                  <a:srgbClr val="FFDC00"/>
                </a:solidFill>
                <a:latin typeface="Arial" pitchFamily="34" charset="0"/>
                <a:cs typeface="Arial" pitchFamily="34" charset="0"/>
              </a:defRPr>
            </a:lvl2pPr>
            <a:lvl3pPr algn="r" rtl="0" eaLnBrk="0" fontAlgn="base" hangingPunct="0">
              <a:spcBef>
                <a:spcPct val="0"/>
              </a:spcBef>
              <a:spcAft>
                <a:spcPct val="0"/>
              </a:spcAft>
              <a:defRPr sz="3200">
                <a:solidFill>
                  <a:srgbClr val="FFDC00"/>
                </a:solidFill>
                <a:latin typeface="Arial" pitchFamily="34" charset="0"/>
                <a:cs typeface="Arial" pitchFamily="34" charset="0"/>
              </a:defRPr>
            </a:lvl3pPr>
            <a:lvl4pPr algn="r" rtl="0" eaLnBrk="0" fontAlgn="base" hangingPunct="0">
              <a:spcBef>
                <a:spcPct val="0"/>
              </a:spcBef>
              <a:spcAft>
                <a:spcPct val="0"/>
              </a:spcAft>
              <a:defRPr sz="3200">
                <a:solidFill>
                  <a:srgbClr val="FFDC00"/>
                </a:solidFill>
                <a:latin typeface="Arial" pitchFamily="34" charset="0"/>
                <a:cs typeface="Arial" pitchFamily="34" charset="0"/>
              </a:defRPr>
            </a:lvl4pPr>
            <a:lvl5pPr algn="r" rtl="0" eaLnBrk="0" fontAlgn="base" hangingPunct="0">
              <a:spcBef>
                <a:spcPct val="0"/>
              </a:spcBef>
              <a:spcAft>
                <a:spcPct val="0"/>
              </a:spcAft>
              <a:defRPr sz="3200">
                <a:solidFill>
                  <a:srgbClr val="FFDC00"/>
                </a:solidFill>
                <a:latin typeface="Arial" pitchFamily="34" charset="0"/>
                <a:cs typeface="Arial" pitchFamily="34" charset="0"/>
              </a:defRPr>
            </a:lvl5pPr>
            <a:lvl6pPr marL="457200" algn="r" rtl="0" fontAlgn="base">
              <a:spcBef>
                <a:spcPct val="0"/>
              </a:spcBef>
              <a:spcAft>
                <a:spcPct val="0"/>
              </a:spcAft>
              <a:defRPr sz="3200">
                <a:solidFill>
                  <a:srgbClr val="FFDC00"/>
                </a:solidFill>
                <a:latin typeface="Arial" pitchFamily="34" charset="0"/>
                <a:cs typeface="Arial" pitchFamily="34" charset="0"/>
              </a:defRPr>
            </a:lvl6pPr>
            <a:lvl7pPr marL="914400" algn="r" rtl="0" fontAlgn="base">
              <a:spcBef>
                <a:spcPct val="0"/>
              </a:spcBef>
              <a:spcAft>
                <a:spcPct val="0"/>
              </a:spcAft>
              <a:defRPr sz="3200">
                <a:solidFill>
                  <a:srgbClr val="FFDC00"/>
                </a:solidFill>
                <a:latin typeface="Arial" pitchFamily="34" charset="0"/>
                <a:cs typeface="Arial" pitchFamily="34" charset="0"/>
              </a:defRPr>
            </a:lvl7pPr>
            <a:lvl8pPr marL="1371600" algn="r" rtl="0" fontAlgn="base">
              <a:spcBef>
                <a:spcPct val="0"/>
              </a:spcBef>
              <a:spcAft>
                <a:spcPct val="0"/>
              </a:spcAft>
              <a:defRPr sz="3200">
                <a:solidFill>
                  <a:srgbClr val="FFDC00"/>
                </a:solidFill>
                <a:latin typeface="Arial" pitchFamily="34" charset="0"/>
                <a:cs typeface="Arial" pitchFamily="34" charset="0"/>
              </a:defRPr>
            </a:lvl8pPr>
            <a:lvl9pPr marL="1828800" algn="r" rtl="0" fontAlgn="base">
              <a:spcBef>
                <a:spcPct val="0"/>
              </a:spcBef>
              <a:spcAft>
                <a:spcPct val="0"/>
              </a:spcAft>
              <a:defRPr sz="3200">
                <a:solidFill>
                  <a:srgbClr val="FFDC00"/>
                </a:solidFill>
                <a:latin typeface="Arial" pitchFamily="34" charset="0"/>
                <a:cs typeface="Arial" pitchFamily="34" charset="0"/>
              </a:defRPr>
            </a:lvl9pPr>
          </a:lstStyle>
          <a:p>
            <a:pPr algn="l">
              <a:defRPr/>
            </a:pPr>
            <a:r>
              <a:rPr lang="de-DE" sz="2800" b="1" dirty="0" smtClean="0">
                <a:solidFill>
                  <a:srgbClr val="005A9A"/>
                </a:solidFill>
                <a:latin typeface="+mj-lt"/>
              </a:rPr>
              <a:t>NÖ Agrarbezirksbehörde</a:t>
            </a:r>
            <a:endParaRPr lang="de-DE" sz="2800" b="1" dirty="0">
              <a:solidFill>
                <a:srgbClr val="005A9A"/>
              </a:solidFill>
              <a:latin typeface="+mj-lt"/>
            </a:endParaRPr>
          </a:p>
        </p:txBody>
      </p:sp>
      <p:pic>
        <p:nvPicPr>
          <p:cNvPr id="1033" name="Picture 12"/>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3175" y="894316"/>
            <a:ext cx="9137650" cy="7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Grafik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283075" y="6453188"/>
            <a:ext cx="57626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platzhalter 2"/>
          <p:cNvSpPr>
            <a:spLocks noGrp="1"/>
          </p:cNvSpPr>
          <p:nvPr>
            <p:ph type="title"/>
          </p:nvPr>
        </p:nvSpPr>
        <p:spPr>
          <a:xfrm>
            <a:off x="457200" y="1084940"/>
            <a:ext cx="8229600" cy="645195"/>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5" name="Fußzeilenplatzhalter 4"/>
          <p:cNvSpPr>
            <a:spLocks noGrp="1"/>
          </p:cNvSpPr>
          <p:nvPr>
            <p:ph type="ftr" sz="quarter" idx="3"/>
          </p:nvPr>
        </p:nvSpPr>
        <p:spPr>
          <a:xfrm>
            <a:off x="461169" y="6448251"/>
            <a:ext cx="8215287" cy="365125"/>
          </a:xfrm>
          <a:prstGeom prst="rect">
            <a:avLst/>
          </a:prstGeom>
        </p:spPr>
        <p:txBody>
          <a:bodyPr vert="horz" lIns="91440" tIns="45720" rIns="91440" bIns="45720" rtlCol="0" anchor="ctr"/>
          <a:lstStyle>
            <a:lvl1pPr algn="r">
              <a:defRPr lang="de-DE" sz="1200" b="1" kern="1200" smtClean="0">
                <a:solidFill>
                  <a:srgbClr val="283583"/>
                </a:solidFill>
                <a:latin typeface="+mn-lt"/>
                <a:ea typeface="+mj-ea"/>
                <a:cs typeface="Arial" panose="020B0604020202020204" pitchFamily="34" charset="0"/>
              </a:defRPr>
            </a:lvl1pPr>
          </a:lstStyle>
          <a:p>
            <a:pPr algn="l"/>
            <a:r>
              <a:rPr lang="de-DE" smtClean="0">
                <a:solidFill>
                  <a:srgbClr val="005A9A"/>
                </a:solidFill>
              </a:rPr>
              <a:t>Österr. Bodenforum 5-6.Oktober  22                                                                         Erwin Szlezak www.unserboden.at</a:t>
            </a:r>
            <a:endParaRPr lang="de-AT" dirty="0">
              <a:solidFill>
                <a:srgbClr val="005A9A"/>
              </a:solidFill>
            </a:endParaRPr>
          </a:p>
        </p:txBody>
      </p:sp>
      <p:sp>
        <p:nvSpPr>
          <p:cNvPr id="11" name="Textfeld 10"/>
          <p:cNvSpPr txBox="1"/>
          <p:nvPr userDrawn="1"/>
        </p:nvSpPr>
        <p:spPr>
          <a:xfrm>
            <a:off x="5364088" y="188640"/>
            <a:ext cx="3383458" cy="699765"/>
          </a:xfrm>
          <a:prstGeom prst="rect">
            <a:avLst/>
          </a:prstGeom>
        </p:spPr>
        <p:txBody>
          <a:bodyPr anchor="ctr"/>
          <a:lstStyle>
            <a:defPPr>
              <a:defRPr lang="de-DE"/>
            </a:defPPr>
            <a:lvl1pPr eaLnBrk="0" hangingPunct="0">
              <a:defRPr sz="3200" b="1">
                <a:solidFill>
                  <a:srgbClr val="283583"/>
                </a:solidFill>
                <a:latin typeface="Arial" panose="020B0604020202020204" pitchFamily="34" charset="0"/>
                <a:ea typeface="+mj-ea"/>
                <a:cs typeface="Arial" panose="020B0604020202020204" pitchFamily="34" charset="0"/>
              </a:defRPr>
            </a:lvl1pPr>
            <a:lvl2pPr algn="r" eaLnBrk="0" hangingPunct="0">
              <a:defRPr sz="3200">
                <a:solidFill>
                  <a:srgbClr val="FFDC00"/>
                </a:solidFill>
                <a:latin typeface="Arial" pitchFamily="34" charset="0"/>
                <a:cs typeface="Arial" pitchFamily="34" charset="0"/>
              </a:defRPr>
            </a:lvl2pPr>
            <a:lvl3pPr algn="r" eaLnBrk="0" hangingPunct="0">
              <a:defRPr sz="3200">
                <a:solidFill>
                  <a:srgbClr val="FFDC00"/>
                </a:solidFill>
                <a:latin typeface="Arial" pitchFamily="34" charset="0"/>
                <a:cs typeface="Arial" pitchFamily="34" charset="0"/>
              </a:defRPr>
            </a:lvl3pPr>
            <a:lvl4pPr algn="r" eaLnBrk="0" hangingPunct="0">
              <a:defRPr sz="3200">
                <a:solidFill>
                  <a:srgbClr val="FFDC00"/>
                </a:solidFill>
                <a:latin typeface="Arial" pitchFamily="34" charset="0"/>
                <a:cs typeface="Arial" pitchFamily="34" charset="0"/>
              </a:defRPr>
            </a:lvl4pPr>
            <a:lvl5pPr algn="r" eaLnBrk="0" hangingPunct="0">
              <a:defRPr sz="3200">
                <a:solidFill>
                  <a:srgbClr val="FFDC00"/>
                </a:solidFill>
                <a:latin typeface="Arial" pitchFamily="34" charset="0"/>
                <a:cs typeface="Arial" pitchFamily="34" charset="0"/>
              </a:defRPr>
            </a:lvl5pPr>
            <a:lvl6pPr marL="457200" algn="r" fontAlgn="base">
              <a:spcBef>
                <a:spcPct val="0"/>
              </a:spcBef>
              <a:spcAft>
                <a:spcPct val="0"/>
              </a:spcAft>
              <a:defRPr sz="3200">
                <a:solidFill>
                  <a:srgbClr val="FFDC00"/>
                </a:solidFill>
                <a:latin typeface="Arial" pitchFamily="34" charset="0"/>
                <a:cs typeface="Arial" pitchFamily="34" charset="0"/>
              </a:defRPr>
            </a:lvl6pPr>
            <a:lvl7pPr marL="914400" algn="r" fontAlgn="base">
              <a:spcBef>
                <a:spcPct val="0"/>
              </a:spcBef>
              <a:spcAft>
                <a:spcPct val="0"/>
              </a:spcAft>
              <a:defRPr sz="3200">
                <a:solidFill>
                  <a:srgbClr val="FFDC00"/>
                </a:solidFill>
                <a:latin typeface="Arial" pitchFamily="34" charset="0"/>
                <a:cs typeface="Arial" pitchFamily="34" charset="0"/>
              </a:defRPr>
            </a:lvl7pPr>
            <a:lvl8pPr marL="1371600" algn="r" fontAlgn="base">
              <a:spcBef>
                <a:spcPct val="0"/>
              </a:spcBef>
              <a:spcAft>
                <a:spcPct val="0"/>
              </a:spcAft>
              <a:defRPr sz="3200">
                <a:solidFill>
                  <a:srgbClr val="FFDC00"/>
                </a:solidFill>
                <a:latin typeface="Arial" pitchFamily="34" charset="0"/>
                <a:cs typeface="Arial" pitchFamily="34" charset="0"/>
              </a:defRPr>
            </a:lvl8pPr>
            <a:lvl9pPr marL="1828800" algn="r" fontAlgn="base">
              <a:spcBef>
                <a:spcPct val="0"/>
              </a:spcBef>
              <a:spcAft>
                <a:spcPct val="0"/>
              </a:spcAft>
              <a:defRPr sz="3200">
                <a:solidFill>
                  <a:srgbClr val="FFDC00"/>
                </a:solidFill>
                <a:latin typeface="Arial" pitchFamily="34" charset="0"/>
                <a:cs typeface="Arial" pitchFamily="34" charset="0"/>
              </a:defRPr>
            </a:lvl9pPr>
          </a:lstStyle>
          <a:p>
            <a:pPr algn="r">
              <a:defRPr/>
            </a:pPr>
            <a:r>
              <a:rPr lang="de-AT" sz="2000" dirty="0" smtClean="0">
                <a:solidFill>
                  <a:srgbClr val="005A9A"/>
                </a:solidFill>
                <a:latin typeface="+mj-lt"/>
              </a:rPr>
              <a:t>Hecken in der Landschaft</a:t>
            </a:r>
            <a:endParaRPr lang="de-DE" sz="2000" dirty="0" smtClean="0">
              <a:solidFill>
                <a:srgbClr val="005A9A"/>
              </a:solidFill>
              <a:latin typeface="+mj-lt"/>
            </a:endParaRPr>
          </a:p>
        </p:txBody>
      </p:sp>
      <p:pic>
        <p:nvPicPr>
          <p:cNvPr id="2" name="Grafik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9346" y="109792"/>
            <a:ext cx="760246" cy="686099"/>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9" r:id="rId2"/>
    <p:sldLayoutId id="2147483781" r:id="rId3"/>
    <p:sldLayoutId id="2147483787" r:id="rId4"/>
    <p:sldLayoutId id="2147483782" r:id="rId5"/>
    <p:sldLayoutId id="2147483785" r:id="rId6"/>
    <p:sldLayoutId id="2147483786" r:id="rId7"/>
    <p:sldLayoutId id="2147483783" r:id="rId8"/>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sldNum="0" hdr="0" dt="0"/>
  <p:txStyles>
    <p:titleStyle>
      <a:lvl1pPr algn="ctr" rtl="0" eaLnBrk="0" fontAlgn="base" hangingPunct="0">
        <a:spcBef>
          <a:spcPct val="0"/>
        </a:spcBef>
        <a:spcAft>
          <a:spcPct val="0"/>
        </a:spcAft>
        <a:defRPr sz="3200" b="1" kern="1200">
          <a:solidFill>
            <a:schemeClr val="tx1"/>
          </a:solidFill>
          <a:latin typeface="+mj-lt"/>
          <a:ea typeface="+mj-ea"/>
          <a:cs typeface="Arial" panose="020B0604020202020204" pitchFamily="34" charset="0"/>
        </a:defRPr>
      </a:lvl1pPr>
      <a:lvl2pPr algn="r" rtl="0" eaLnBrk="0" fontAlgn="base" hangingPunct="0">
        <a:spcBef>
          <a:spcPct val="0"/>
        </a:spcBef>
        <a:spcAft>
          <a:spcPct val="0"/>
        </a:spcAft>
        <a:defRPr sz="3200">
          <a:solidFill>
            <a:srgbClr val="FFDC00"/>
          </a:solidFill>
          <a:latin typeface="Arial" pitchFamily="34" charset="0"/>
          <a:cs typeface="Arial" pitchFamily="34" charset="0"/>
        </a:defRPr>
      </a:lvl2pPr>
      <a:lvl3pPr algn="r" rtl="0" eaLnBrk="0" fontAlgn="base" hangingPunct="0">
        <a:spcBef>
          <a:spcPct val="0"/>
        </a:spcBef>
        <a:spcAft>
          <a:spcPct val="0"/>
        </a:spcAft>
        <a:defRPr sz="3200">
          <a:solidFill>
            <a:srgbClr val="FFDC00"/>
          </a:solidFill>
          <a:latin typeface="Arial" pitchFamily="34" charset="0"/>
          <a:cs typeface="Arial" pitchFamily="34" charset="0"/>
        </a:defRPr>
      </a:lvl3pPr>
      <a:lvl4pPr algn="r" rtl="0" eaLnBrk="0" fontAlgn="base" hangingPunct="0">
        <a:spcBef>
          <a:spcPct val="0"/>
        </a:spcBef>
        <a:spcAft>
          <a:spcPct val="0"/>
        </a:spcAft>
        <a:defRPr sz="3200">
          <a:solidFill>
            <a:srgbClr val="FFDC00"/>
          </a:solidFill>
          <a:latin typeface="Arial" pitchFamily="34" charset="0"/>
          <a:cs typeface="Arial" pitchFamily="34" charset="0"/>
        </a:defRPr>
      </a:lvl4pPr>
      <a:lvl5pPr algn="r" rtl="0" eaLnBrk="0" fontAlgn="base" hangingPunct="0">
        <a:spcBef>
          <a:spcPct val="0"/>
        </a:spcBef>
        <a:spcAft>
          <a:spcPct val="0"/>
        </a:spcAft>
        <a:defRPr sz="3200">
          <a:solidFill>
            <a:srgbClr val="FFDC00"/>
          </a:solidFill>
          <a:latin typeface="Arial" pitchFamily="34" charset="0"/>
          <a:cs typeface="Arial" pitchFamily="34" charset="0"/>
        </a:defRPr>
      </a:lvl5pPr>
      <a:lvl6pPr marL="457200" algn="r" rtl="0" fontAlgn="base">
        <a:spcBef>
          <a:spcPct val="0"/>
        </a:spcBef>
        <a:spcAft>
          <a:spcPct val="0"/>
        </a:spcAft>
        <a:defRPr sz="3200">
          <a:solidFill>
            <a:srgbClr val="FFDC00"/>
          </a:solidFill>
          <a:latin typeface="Arial" pitchFamily="34" charset="0"/>
          <a:cs typeface="Arial" pitchFamily="34" charset="0"/>
        </a:defRPr>
      </a:lvl6pPr>
      <a:lvl7pPr marL="914400" algn="r" rtl="0" fontAlgn="base">
        <a:spcBef>
          <a:spcPct val="0"/>
        </a:spcBef>
        <a:spcAft>
          <a:spcPct val="0"/>
        </a:spcAft>
        <a:defRPr sz="3200">
          <a:solidFill>
            <a:srgbClr val="FFDC00"/>
          </a:solidFill>
          <a:latin typeface="Arial" pitchFamily="34" charset="0"/>
          <a:cs typeface="Arial" pitchFamily="34" charset="0"/>
        </a:defRPr>
      </a:lvl7pPr>
      <a:lvl8pPr marL="1371600" algn="r" rtl="0" fontAlgn="base">
        <a:spcBef>
          <a:spcPct val="0"/>
        </a:spcBef>
        <a:spcAft>
          <a:spcPct val="0"/>
        </a:spcAft>
        <a:defRPr sz="3200">
          <a:solidFill>
            <a:srgbClr val="FFDC00"/>
          </a:solidFill>
          <a:latin typeface="Arial" pitchFamily="34" charset="0"/>
          <a:cs typeface="Arial" pitchFamily="34" charset="0"/>
        </a:defRPr>
      </a:lvl8pPr>
      <a:lvl9pPr marL="1828800" algn="r" rtl="0" fontAlgn="base">
        <a:spcBef>
          <a:spcPct val="0"/>
        </a:spcBef>
        <a:spcAft>
          <a:spcPct val="0"/>
        </a:spcAft>
        <a:defRPr sz="3200">
          <a:solidFill>
            <a:srgbClr val="FFDC0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Österr. Bodenforum 5-6.Oktober  22                                                                         Erwin Szlezak www.unserboden.at</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3D68-8CA8-461C-877C-82C581661515}" type="slidenum">
              <a:rPr lang="de-AT" smtClean="0"/>
              <a:t>‹Nr.›</a:t>
            </a:fld>
            <a:endParaRPr lang="de-AT"/>
          </a:p>
        </p:txBody>
      </p:sp>
    </p:spTree>
    <p:extLst>
      <p:ext uri="{BB962C8B-B14F-4D97-AF65-F5344CB8AC3E}">
        <p14:creationId xmlns:p14="http://schemas.microsoft.com/office/powerpoint/2010/main" val="425727886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Österr. Bodenforum 5-6.Oktober  22                                                                         Erwin Szlezak www.unserboden.at</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EB32E-2DAF-4EDE-B579-12F1533B5B70}" type="slidenum">
              <a:rPr lang="de-AT" smtClean="0"/>
              <a:t>‹Nr.›</a:t>
            </a:fld>
            <a:endParaRPr lang="de-AT"/>
          </a:p>
        </p:txBody>
      </p:sp>
    </p:spTree>
    <p:extLst>
      <p:ext uri="{BB962C8B-B14F-4D97-AF65-F5344CB8AC3E}">
        <p14:creationId xmlns:p14="http://schemas.microsoft.com/office/powerpoint/2010/main" val="159732110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Österr. Bodenforum 5-6.Oktober  22                                                                         Erwin Szlezak www.unserboden.at</a:t>
            </a:r>
            <a:endParaRPr lang="de-AT"/>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DC246-44D2-4825-BEC3-A7B7602A7436}" type="slidenum">
              <a:rPr lang="de-AT" smtClean="0"/>
              <a:t>‹Nr.›</a:t>
            </a:fld>
            <a:endParaRPr lang="de-AT"/>
          </a:p>
        </p:txBody>
      </p:sp>
    </p:spTree>
    <p:extLst>
      <p:ext uri="{BB962C8B-B14F-4D97-AF65-F5344CB8AC3E}">
        <p14:creationId xmlns:p14="http://schemas.microsoft.com/office/powerpoint/2010/main" val="23697971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oforschung.at/projects/agrinatur-at-hu-biodiversitaet-durch-anthropogene-nutzung-fuer-naturschutzgebiete/" TargetMode="External"/><Relationship Id="rId2" Type="http://schemas.openxmlformats.org/officeDocument/2006/relationships/hyperlink" Target="http://www.unserboden.at/898-0-Projekte.htm"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unserboden.at/files/20220829_dlt_22_invitation_draft_-_en.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www.sozialproduziert.at" TargetMode="External"/><Relationship Id="rId3" Type="http://schemas.openxmlformats.org/officeDocument/2006/relationships/image" Target="../media/image31.jpeg"/><Relationship Id="rId7" Type="http://schemas.openxmlformats.org/officeDocument/2006/relationships/hyperlink" Target="http://www.soilart.eu" TargetMode="External"/><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hyperlink" Target="http://www.sondar.eu" TargetMode="External"/><Relationship Id="rId5" Type="http://schemas.openxmlformats.org/officeDocument/2006/relationships/hyperlink" Target="http://www.unserboden.at/" TargetMode="External"/><Relationship Id="rId4" Type="http://schemas.openxmlformats.org/officeDocument/2006/relationships/hyperlink" Target="mailto:erwin.szlezak@noel.gv.a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hyperlink" Target="http://www.unserboden.at/1282-0-SYMBIO+Filme.htm?&amp;goback=130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unserboden.at/1282-0-SYMBIO+Filme.htm?&amp;goback=1307"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hyperlink" Target="http://www.unserboden.at/1282-0-SYMBIO+Filme.htm?&amp;goback=130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www.unserboden.at/files/heckenlandschaft.pdf" TargetMode="Externa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hyperlink" Target="http://www.unserboden.at/files/perspektiven-dreiklang.pdf"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hyperlink" Target="javascript:close();" TargetMode="Externa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e-DE" dirty="0" smtClean="0"/>
              <a:t/>
            </a:r>
            <a:br>
              <a:rPr lang="de-DE" dirty="0" smtClean="0"/>
            </a:br>
            <a:r>
              <a:rPr lang="de-DE" dirty="0" smtClean="0"/>
              <a:t>Hecken </a:t>
            </a:r>
            <a:r>
              <a:rPr lang="de-DE" dirty="0" smtClean="0"/>
              <a:t>in der Landschaft</a:t>
            </a:r>
            <a:br>
              <a:rPr lang="de-DE" dirty="0" smtClean="0"/>
            </a:br>
            <a:r>
              <a:rPr lang="de-DE" sz="2800" dirty="0" smtClean="0"/>
              <a:t>planen – pflegen – verbinden</a:t>
            </a:r>
            <a:br>
              <a:rPr lang="de-DE" sz="2800" dirty="0" smtClean="0"/>
            </a:br>
            <a:r>
              <a:rPr lang="de-DE" sz="1600" dirty="0" smtClean="0"/>
              <a:t>am Beispiel von </a:t>
            </a:r>
            <a:r>
              <a:rPr lang="de-DE" sz="1100" dirty="0" smtClean="0"/>
              <a:t> </a:t>
            </a:r>
            <a:r>
              <a:rPr lang="de-DE" sz="1600" dirty="0" smtClean="0"/>
              <a:t>Franz &amp; Leopoldine Binder</a:t>
            </a:r>
            <a:br>
              <a:rPr lang="de-DE" sz="1600" dirty="0" smtClean="0"/>
            </a:br>
            <a:r>
              <a:rPr lang="de-DE" sz="1600" dirty="0" smtClean="0"/>
              <a:t> </a:t>
            </a:r>
            <a:r>
              <a:rPr lang="de-DE" sz="1600" dirty="0"/>
              <a:t>(</a:t>
            </a:r>
            <a:r>
              <a:rPr lang="de-DE" sz="1600" dirty="0" smtClean="0"/>
              <a:t>Biobauerfamilie  </a:t>
            </a:r>
            <a:r>
              <a:rPr lang="de-DE" sz="1600" dirty="0"/>
              <a:t>in </a:t>
            </a:r>
            <a:r>
              <a:rPr lang="de-DE" sz="1600" dirty="0" err="1" smtClean="0"/>
              <a:t>Untermallebarn</a:t>
            </a:r>
            <a:r>
              <a:rPr lang="de-DE" sz="1600" dirty="0" smtClean="0"/>
              <a:t>)</a:t>
            </a:r>
            <a:r>
              <a:rPr lang="de-DE" sz="1600" dirty="0" smtClean="0"/>
              <a:t/>
            </a:r>
            <a:br>
              <a:rPr lang="de-DE" sz="1600" dirty="0" smtClean="0"/>
            </a:br>
            <a:r>
              <a:rPr lang="de-DE" sz="1600" dirty="0" smtClean="0"/>
              <a:t>und Alfred Grand </a:t>
            </a:r>
            <a:r>
              <a:rPr lang="de-DE" sz="1600" dirty="0" smtClean="0"/>
              <a:t>(Biobauer in </a:t>
            </a:r>
            <a:r>
              <a:rPr lang="de-DE" sz="1600" dirty="0" err="1" smtClean="0"/>
              <a:t>Absdorf</a:t>
            </a:r>
            <a:r>
              <a:rPr lang="de-DE" sz="1600" dirty="0" smtClean="0"/>
              <a:t> </a:t>
            </a:r>
            <a:r>
              <a:rPr lang="de-DE" sz="1600" dirty="0"/>
              <a:t>AT)</a:t>
            </a:r>
            <a:r>
              <a:rPr lang="de-AT" sz="3100" dirty="0"/>
              <a:t/>
            </a:r>
            <a:br>
              <a:rPr lang="de-AT" sz="3100" dirty="0"/>
            </a:br>
            <a:endParaRPr lang="de-AT" dirty="0"/>
          </a:p>
        </p:txBody>
      </p:sp>
      <p:sp>
        <p:nvSpPr>
          <p:cNvPr id="7" name="Textplatzhalter 6"/>
          <p:cNvSpPr>
            <a:spLocks noGrp="1"/>
          </p:cNvSpPr>
          <p:nvPr>
            <p:ph type="body" sz="quarter" idx="10"/>
          </p:nvPr>
        </p:nvSpPr>
        <p:spPr>
          <a:xfrm>
            <a:off x="4355976" y="4725144"/>
            <a:ext cx="3816350" cy="936104"/>
          </a:xfrm>
        </p:spPr>
        <p:txBody>
          <a:bodyPr/>
          <a:lstStyle/>
          <a:p>
            <a:r>
              <a:rPr lang="de-DE" sz="1800" dirty="0" smtClean="0"/>
              <a:t>Dipl.-Ing. Dr. Erwin Szlezak</a:t>
            </a:r>
            <a:r>
              <a:rPr lang="de-DE" dirty="0" smtClean="0"/>
              <a:t/>
            </a:r>
            <a:br>
              <a:rPr lang="de-DE" dirty="0" smtClean="0"/>
            </a:br>
            <a:r>
              <a:rPr lang="de-DE" sz="1100" dirty="0" smtClean="0"/>
              <a:t>mit</a:t>
            </a:r>
            <a:r>
              <a:rPr lang="de-DE" sz="1400" dirty="0" smtClean="0"/>
              <a:t> </a:t>
            </a:r>
            <a:r>
              <a:rPr lang="de-DE" sz="1100" dirty="0" smtClean="0"/>
              <a:t>Fotos von Franz Binder (Biobauer in </a:t>
            </a:r>
            <a:r>
              <a:rPr lang="de-DE" sz="1100" dirty="0" err="1" smtClean="0"/>
              <a:t>Untermallebarn</a:t>
            </a:r>
            <a:r>
              <a:rPr lang="de-DE" sz="1100" dirty="0" smtClean="0"/>
              <a:t> AT)</a:t>
            </a:r>
            <a:endParaRPr lang="de-AT" sz="1100" dirty="0"/>
          </a:p>
        </p:txBody>
      </p:sp>
    </p:spTree>
    <p:extLst>
      <p:ext uri="{BB962C8B-B14F-4D97-AF65-F5344CB8AC3E}">
        <p14:creationId xmlns:p14="http://schemas.microsoft.com/office/powerpoint/2010/main" val="2500654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981075"/>
            <a:ext cx="82296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2"/>
          <p:cNvSpPr txBox="1">
            <a:spLocks/>
          </p:cNvSpPr>
          <p:nvPr/>
        </p:nvSpPr>
        <p:spPr bwMode="auto">
          <a:xfrm>
            <a:off x="574675" y="3716338"/>
            <a:ext cx="85693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eaLnBrk="1" hangingPunct="1">
              <a:lnSpc>
                <a:spcPct val="80000"/>
              </a:lnSpc>
              <a:buFont typeface="Wingdings" panose="05000000000000000000" pitchFamily="2" charset="2"/>
              <a:buChar char="ü"/>
            </a:pPr>
            <a:r>
              <a:rPr lang="de-AT" altLang="de-DE" sz="2000" b="1" dirty="0"/>
              <a:t>PA 6		SONDAR	    </a:t>
            </a:r>
            <a:r>
              <a:rPr lang="de-AT" altLang="de-DE" sz="2000" b="1" dirty="0" err="1"/>
              <a:t>Soil</a:t>
            </a:r>
            <a:r>
              <a:rPr lang="de-AT" altLang="de-DE" sz="2000" b="1" dirty="0"/>
              <a:t> </a:t>
            </a:r>
            <a:r>
              <a:rPr lang="de-AT" altLang="de-DE" sz="2000" b="1" dirty="0" err="1"/>
              <a:t>Strategy</a:t>
            </a:r>
            <a:r>
              <a:rPr lang="de-AT" altLang="de-DE" sz="2000" b="1" dirty="0"/>
              <a:t> Network in </a:t>
            </a:r>
            <a:r>
              <a:rPr lang="de-AT" altLang="de-DE" sz="2000" b="1" dirty="0" err="1"/>
              <a:t>the</a:t>
            </a:r>
            <a:r>
              <a:rPr lang="de-AT" altLang="de-DE" sz="2000" b="1" dirty="0"/>
              <a:t> </a:t>
            </a:r>
            <a:r>
              <a:rPr lang="de-AT" altLang="de-DE" sz="2000" b="1" dirty="0" err="1"/>
              <a:t>Danube</a:t>
            </a:r>
            <a:r>
              <a:rPr lang="de-AT" altLang="de-DE" sz="2000" b="1" dirty="0"/>
              <a:t> Region 	</a:t>
            </a:r>
          </a:p>
          <a:p>
            <a:pPr eaLnBrk="1" hangingPunct="1">
              <a:lnSpc>
                <a:spcPct val="80000"/>
              </a:lnSpc>
              <a:buFont typeface="Wingdings" panose="05000000000000000000" pitchFamily="2" charset="2"/>
              <a:buChar char="ü"/>
            </a:pPr>
            <a:r>
              <a:rPr lang="de-AT" altLang="de-DE" sz="2000" b="1" dirty="0"/>
              <a:t>PA 6, 7, 8, 9	SOPRO	    Soziale Produktion für die Umwelt </a:t>
            </a:r>
          </a:p>
          <a:p>
            <a:pPr eaLnBrk="1" hangingPunct="1">
              <a:lnSpc>
                <a:spcPct val="80000"/>
              </a:lnSpc>
              <a:buFont typeface="Wingdings" panose="05000000000000000000" pitchFamily="2" charset="2"/>
              <a:buChar char="ü"/>
            </a:pPr>
            <a:r>
              <a:rPr lang="de-AT" altLang="de-DE" sz="2000" b="1" dirty="0"/>
              <a:t>PA 6, 7, 8, 9	SONDAR+  </a:t>
            </a:r>
            <a:r>
              <a:rPr lang="de-AT" altLang="de-DE" sz="2000" b="1" dirty="0" err="1"/>
              <a:t>Sustainable</a:t>
            </a:r>
            <a:r>
              <a:rPr lang="de-AT" altLang="de-DE" sz="2000" b="1" dirty="0"/>
              <a:t> </a:t>
            </a:r>
            <a:r>
              <a:rPr lang="de-AT" altLang="de-DE" sz="2000" b="1" dirty="0" err="1"/>
              <a:t>Strategy</a:t>
            </a:r>
            <a:r>
              <a:rPr lang="de-AT" altLang="de-DE" sz="2000" b="1" dirty="0"/>
              <a:t> Network in </a:t>
            </a:r>
            <a:r>
              <a:rPr lang="de-AT" altLang="de-DE" sz="2000" b="1" dirty="0" err="1"/>
              <a:t>the</a:t>
            </a:r>
            <a:r>
              <a:rPr lang="de-AT" altLang="de-DE" sz="2000" b="1" dirty="0"/>
              <a:t> </a:t>
            </a:r>
            <a:br>
              <a:rPr lang="de-AT" altLang="de-DE" sz="2000" b="1" dirty="0"/>
            </a:br>
            <a:r>
              <a:rPr lang="de-AT" altLang="de-DE" sz="2000" b="1" dirty="0"/>
              <a:t>			    </a:t>
            </a:r>
            <a:r>
              <a:rPr lang="de-AT" altLang="de-DE" sz="2000" b="1" dirty="0" err="1"/>
              <a:t>Danube</a:t>
            </a:r>
            <a:r>
              <a:rPr lang="de-AT" altLang="de-DE" sz="2000" b="1" dirty="0"/>
              <a:t> Region</a:t>
            </a:r>
          </a:p>
          <a:p>
            <a:pPr eaLnBrk="1" hangingPunct="1">
              <a:lnSpc>
                <a:spcPct val="80000"/>
              </a:lnSpc>
              <a:buFont typeface="Wingdings" panose="05000000000000000000" pitchFamily="2" charset="2"/>
              <a:buChar char="ü"/>
            </a:pPr>
            <a:r>
              <a:rPr lang="de-AT" altLang="de-DE" sz="2000" b="1" dirty="0"/>
              <a:t>PA 9		</a:t>
            </a:r>
            <a:r>
              <a:rPr lang="de-AT" altLang="de-DE" sz="2000" b="1" dirty="0" err="1"/>
              <a:t>BeFoRe</a:t>
            </a:r>
            <a:r>
              <a:rPr lang="de-AT" altLang="de-DE" sz="2000" b="1" dirty="0"/>
              <a:t> 	    Beteiligungsprozesse mit Fokus </a:t>
            </a:r>
            <a:br>
              <a:rPr lang="de-AT" altLang="de-DE" sz="2000" b="1" dirty="0"/>
            </a:br>
            <a:r>
              <a:rPr lang="de-AT" altLang="de-DE" sz="2000" b="1" dirty="0"/>
              <a:t>			    Globale Verantwortung</a:t>
            </a:r>
            <a:endParaRPr lang="de-DE" altLang="de-DE" sz="2000" b="1" dirty="0"/>
          </a:p>
        </p:txBody>
      </p:sp>
      <p:sp>
        <p:nvSpPr>
          <p:cNvPr id="2" name="Fußzeilenplatzhalter 1"/>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66848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989962"/>
            <a:ext cx="8229600" cy="645195"/>
          </a:xfrm>
        </p:spPr>
        <p:txBody>
          <a:bodyPr>
            <a:normAutofit/>
          </a:bodyPr>
          <a:lstStyle/>
          <a:p>
            <a:r>
              <a:rPr lang="de-AT" dirty="0" err="1">
                <a:solidFill>
                  <a:schemeClr val="accent6">
                    <a:lumMod val="50000"/>
                  </a:schemeClr>
                </a:solidFill>
              </a:rPr>
              <a:t>Soil</a:t>
            </a:r>
            <a:r>
              <a:rPr lang="de-AT" dirty="0">
                <a:solidFill>
                  <a:schemeClr val="accent6">
                    <a:lumMod val="50000"/>
                  </a:schemeClr>
                </a:solidFill>
              </a:rPr>
              <a:t> </a:t>
            </a:r>
            <a:r>
              <a:rPr lang="de-AT" dirty="0" err="1">
                <a:solidFill>
                  <a:schemeClr val="accent6">
                    <a:lumMod val="50000"/>
                  </a:schemeClr>
                </a:solidFill>
              </a:rPr>
              <a:t>Protection</a:t>
            </a:r>
            <a:r>
              <a:rPr lang="de-AT" dirty="0">
                <a:solidFill>
                  <a:schemeClr val="accent6">
                    <a:lumMod val="50000"/>
                  </a:schemeClr>
                </a:solidFill>
              </a:rPr>
              <a:t> </a:t>
            </a:r>
            <a:r>
              <a:rPr lang="de-AT" dirty="0" err="1">
                <a:solidFill>
                  <a:schemeClr val="accent6">
                    <a:lumMod val="50000"/>
                  </a:schemeClr>
                </a:solidFill>
              </a:rPr>
              <a:t>Hedges</a:t>
            </a:r>
            <a:r>
              <a:rPr lang="de-AT" dirty="0">
                <a:solidFill>
                  <a:schemeClr val="accent6">
                    <a:lumMod val="50000"/>
                  </a:schemeClr>
                </a:solidFill>
              </a:rPr>
              <a:t> in </a:t>
            </a:r>
            <a:r>
              <a:rPr lang="de-AT" dirty="0" err="1">
                <a:solidFill>
                  <a:schemeClr val="accent6">
                    <a:lumMod val="50000"/>
                  </a:schemeClr>
                </a:solidFill>
              </a:rPr>
              <a:t>Lower</a:t>
            </a:r>
            <a:r>
              <a:rPr lang="de-AT" dirty="0">
                <a:solidFill>
                  <a:schemeClr val="accent6">
                    <a:lumMod val="50000"/>
                  </a:schemeClr>
                </a:solidFill>
              </a:rPr>
              <a:t> </a:t>
            </a:r>
            <a:r>
              <a:rPr lang="de-AT" dirty="0" smtClean="0">
                <a:solidFill>
                  <a:schemeClr val="accent6">
                    <a:lumMod val="50000"/>
                  </a:schemeClr>
                </a:solidFill>
              </a:rPr>
              <a:t>Austria</a:t>
            </a:r>
            <a:endParaRPr lang="de-AT" dirty="0"/>
          </a:p>
        </p:txBody>
      </p:sp>
      <p:sp>
        <p:nvSpPr>
          <p:cNvPr id="5" name="Textfeld 2"/>
          <p:cNvSpPr txBox="1"/>
          <p:nvPr/>
        </p:nvSpPr>
        <p:spPr>
          <a:xfrm>
            <a:off x="250825" y="1570038"/>
            <a:ext cx="5329238" cy="1200150"/>
          </a:xfrm>
          <a:prstGeom prst="rect">
            <a:avLst/>
          </a:prstGeom>
          <a:solidFill>
            <a:srgbClr val="92D050">
              <a:alpha val="60000"/>
            </a:srgbClr>
          </a:solidFill>
          <a:ln>
            <a:solidFill>
              <a:schemeClr val="tx1"/>
            </a:solidFill>
          </a:ln>
        </p:spPr>
        <p:txBody>
          <a:bodyPr>
            <a:spAutoFit/>
          </a:bodyPr>
          <a:lstStyle>
            <a:defPPr>
              <a:defRPr lang="de-DE"/>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eaLnBrk="1" hangingPunct="1">
              <a:defRPr/>
            </a:pPr>
            <a:r>
              <a:rPr lang="de-AT" b="1" dirty="0" smtClean="0"/>
              <a:t>New </a:t>
            </a:r>
            <a:r>
              <a:rPr lang="de-AT" b="1" dirty="0" err="1" smtClean="0"/>
              <a:t>Plantings</a:t>
            </a:r>
            <a:endParaRPr lang="de-AT" b="1" dirty="0"/>
          </a:p>
          <a:p>
            <a:pPr marL="285750" indent="-285750" eaLnBrk="1" hangingPunct="1">
              <a:buFont typeface="Arial" charset="0"/>
              <a:buChar char="•"/>
              <a:defRPr/>
            </a:pPr>
            <a:r>
              <a:rPr lang="de-AT" dirty="0" err="1" smtClean="0"/>
              <a:t>about</a:t>
            </a:r>
            <a:r>
              <a:rPr lang="de-AT" dirty="0" smtClean="0"/>
              <a:t> 20 </a:t>
            </a:r>
            <a:r>
              <a:rPr lang="de-AT" dirty="0" err="1" smtClean="0"/>
              <a:t>hectares</a:t>
            </a:r>
            <a:r>
              <a:rPr lang="de-AT" dirty="0" smtClean="0"/>
              <a:t> per </a:t>
            </a:r>
            <a:r>
              <a:rPr lang="de-AT" dirty="0" err="1" smtClean="0"/>
              <a:t>year</a:t>
            </a:r>
            <a:endParaRPr lang="de-AT" dirty="0"/>
          </a:p>
          <a:p>
            <a:pPr marL="285750" indent="-285750" eaLnBrk="1" hangingPunct="1">
              <a:buFont typeface="Arial" charset="0"/>
              <a:buChar char="•"/>
              <a:defRPr/>
            </a:pPr>
            <a:r>
              <a:rPr lang="de-AT" dirty="0" err="1" smtClean="0"/>
              <a:t>about</a:t>
            </a:r>
            <a:r>
              <a:rPr lang="de-AT" dirty="0" smtClean="0"/>
              <a:t> </a:t>
            </a:r>
            <a:r>
              <a:rPr lang="de-AT" dirty="0"/>
              <a:t>80% </a:t>
            </a:r>
            <a:r>
              <a:rPr lang="de-AT" dirty="0" err="1" smtClean="0"/>
              <a:t>of</a:t>
            </a:r>
            <a:r>
              <a:rPr lang="de-AT" dirty="0" smtClean="0"/>
              <a:t> </a:t>
            </a:r>
            <a:r>
              <a:rPr lang="de-AT" dirty="0" err="1" smtClean="0"/>
              <a:t>new</a:t>
            </a:r>
            <a:r>
              <a:rPr lang="de-AT" dirty="0" smtClean="0"/>
              <a:t> </a:t>
            </a:r>
            <a:r>
              <a:rPr lang="de-AT" dirty="0" err="1" smtClean="0"/>
              <a:t>installations</a:t>
            </a:r>
            <a:endParaRPr lang="de-AT" dirty="0" smtClean="0"/>
          </a:p>
          <a:p>
            <a:pPr marL="285750" indent="-285750" eaLnBrk="1" hangingPunct="1">
              <a:buFont typeface="Arial" charset="0"/>
              <a:buChar char="•"/>
              <a:defRPr/>
            </a:pPr>
            <a:r>
              <a:rPr lang="de-AT" dirty="0" err="1" smtClean="0"/>
              <a:t>about</a:t>
            </a:r>
            <a:r>
              <a:rPr lang="de-AT" dirty="0" smtClean="0"/>
              <a:t> </a:t>
            </a:r>
            <a:r>
              <a:rPr lang="de-AT" dirty="0"/>
              <a:t>20% </a:t>
            </a:r>
            <a:r>
              <a:rPr lang="de-AT" dirty="0" err="1" smtClean="0"/>
              <a:t>re-greening</a:t>
            </a:r>
            <a:r>
              <a:rPr lang="de-AT" dirty="0" smtClean="0"/>
              <a:t> </a:t>
            </a:r>
            <a:r>
              <a:rPr lang="de-AT" dirty="0" err="1" smtClean="0"/>
              <a:t>of</a:t>
            </a:r>
            <a:r>
              <a:rPr lang="de-AT" dirty="0" smtClean="0"/>
              <a:t> </a:t>
            </a:r>
            <a:r>
              <a:rPr lang="de-AT" dirty="0" err="1" smtClean="0"/>
              <a:t>old</a:t>
            </a:r>
            <a:r>
              <a:rPr lang="de-AT" dirty="0" smtClean="0"/>
              <a:t> </a:t>
            </a:r>
            <a:r>
              <a:rPr lang="de-AT" dirty="0" err="1" smtClean="0"/>
              <a:t>facilities</a:t>
            </a:r>
            <a:endParaRPr lang="de-DE" dirty="0"/>
          </a:p>
        </p:txBody>
      </p:sp>
      <p:sp>
        <p:nvSpPr>
          <p:cNvPr id="6" name="Textfeld 6"/>
          <p:cNvSpPr txBox="1"/>
          <p:nvPr/>
        </p:nvSpPr>
        <p:spPr>
          <a:xfrm>
            <a:off x="250825" y="2852738"/>
            <a:ext cx="5329238" cy="1200150"/>
          </a:xfrm>
          <a:prstGeom prst="rect">
            <a:avLst/>
          </a:prstGeom>
          <a:solidFill>
            <a:srgbClr val="92D050">
              <a:alpha val="60000"/>
            </a:srgbClr>
          </a:solidFill>
          <a:ln>
            <a:solidFill>
              <a:schemeClr val="tx1"/>
            </a:solidFill>
          </a:ln>
        </p:spPr>
        <p:txBody>
          <a:bodyPr>
            <a:spAutoFit/>
          </a:bodyPr>
          <a:lstStyle>
            <a:defPPr>
              <a:defRPr lang="de-DE"/>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eaLnBrk="1" hangingPunct="1">
              <a:defRPr/>
            </a:pPr>
            <a:r>
              <a:rPr lang="de-AT" b="1" dirty="0" smtClean="0"/>
              <a:t>Wood Maintenance, Management </a:t>
            </a:r>
            <a:r>
              <a:rPr lang="de-AT" b="1" dirty="0" err="1" smtClean="0"/>
              <a:t>Measures</a:t>
            </a:r>
            <a:endParaRPr lang="de-AT" b="1" dirty="0"/>
          </a:p>
          <a:p>
            <a:pPr marL="285750" indent="-285750" eaLnBrk="1" hangingPunct="1">
              <a:buFont typeface="Arial" charset="0"/>
              <a:buChar char="•"/>
              <a:defRPr/>
            </a:pPr>
            <a:r>
              <a:rPr lang="de-AT" dirty="0" err="1"/>
              <a:t>a</a:t>
            </a:r>
            <a:r>
              <a:rPr lang="de-AT" dirty="0" err="1" smtClean="0"/>
              <a:t>bout</a:t>
            </a:r>
            <a:r>
              <a:rPr lang="de-AT" dirty="0" smtClean="0"/>
              <a:t> 900 </a:t>
            </a:r>
            <a:r>
              <a:rPr lang="de-AT" dirty="0" err="1" smtClean="0"/>
              <a:t>greeneries</a:t>
            </a:r>
            <a:r>
              <a:rPr lang="de-AT" dirty="0" smtClean="0"/>
              <a:t>/</a:t>
            </a:r>
            <a:r>
              <a:rPr lang="de-AT" dirty="0" err="1" smtClean="0"/>
              <a:t>plantings</a:t>
            </a:r>
            <a:endParaRPr lang="de-AT" dirty="0" smtClean="0"/>
          </a:p>
          <a:p>
            <a:pPr marL="285750" indent="-285750" eaLnBrk="1" hangingPunct="1">
              <a:buFont typeface="Arial" charset="0"/>
              <a:buChar char="•"/>
              <a:defRPr/>
            </a:pPr>
            <a:r>
              <a:rPr lang="de-AT" dirty="0" smtClean="0"/>
              <a:t>on </a:t>
            </a:r>
            <a:r>
              <a:rPr lang="de-AT" dirty="0"/>
              <a:t>150 </a:t>
            </a:r>
            <a:r>
              <a:rPr lang="de-AT" dirty="0" err="1" smtClean="0"/>
              <a:t>hectares</a:t>
            </a:r>
            <a:r>
              <a:rPr lang="de-AT" dirty="0" smtClean="0"/>
              <a:t> </a:t>
            </a:r>
            <a:r>
              <a:rPr lang="de-AT" dirty="0"/>
              <a:t>(3 </a:t>
            </a:r>
            <a:r>
              <a:rPr lang="de-AT" dirty="0" err="1" smtClean="0"/>
              <a:t>operations</a:t>
            </a:r>
            <a:r>
              <a:rPr lang="de-AT" dirty="0" smtClean="0"/>
              <a:t> per </a:t>
            </a:r>
            <a:r>
              <a:rPr lang="de-AT" dirty="0" err="1" smtClean="0"/>
              <a:t>year</a:t>
            </a:r>
            <a:r>
              <a:rPr lang="de-AT" dirty="0" smtClean="0"/>
              <a:t>)</a:t>
            </a:r>
            <a:endParaRPr lang="de-AT" dirty="0"/>
          </a:p>
          <a:p>
            <a:pPr marL="285750" indent="-285750" eaLnBrk="1" hangingPunct="1">
              <a:buFont typeface="Arial" charset="0"/>
              <a:buChar char="•"/>
              <a:defRPr/>
            </a:pPr>
            <a:r>
              <a:rPr lang="de-AT" dirty="0"/>
              <a:t>in 120 </a:t>
            </a:r>
            <a:r>
              <a:rPr lang="de-AT" dirty="0" err="1" smtClean="0"/>
              <a:t>cadastral</a:t>
            </a:r>
            <a:r>
              <a:rPr lang="de-AT" dirty="0" smtClean="0"/>
              <a:t> </a:t>
            </a:r>
            <a:r>
              <a:rPr lang="de-AT" dirty="0" err="1" smtClean="0"/>
              <a:t>municipalities</a:t>
            </a:r>
            <a:endParaRPr lang="de-DE" dirty="0"/>
          </a:p>
        </p:txBody>
      </p:sp>
      <p:sp>
        <p:nvSpPr>
          <p:cNvPr id="7" name="Textfeld 7"/>
          <p:cNvSpPr txBox="1"/>
          <p:nvPr/>
        </p:nvSpPr>
        <p:spPr>
          <a:xfrm>
            <a:off x="250825" y="4149725"/>
            <a:ext cx="5329238" cy="646113"/>
          </a:xfrm>
          <a:prstGeom prst="rect">
            <a:avLst/>
          </a:prstGeom>
          <a:solidFill>
            <a:srgbClr val="92D050">
              <a:alpha val="60000"/>
            </a:srgbClr>
          </a:solidFill>
          <a:ln>
            <a:solidFill>
              <a:schemeClr val="tx1"/>
            </a:solidFill>
          </a:ln>
        </p:spPr>
        <p:txBody>
          <a:bodyPr>
            <a:spAutoFit/>
          </a:bodyPr>
          <a:lstStyle>
            <a:defPPr>
              <a:defRPr lang="de-DE"/>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eaLnBrk="1" hangingPunct="1">
              <a:defRPr/>
            </a:pPr>
            <a:r>
              <a:rPr lang="de-AT" b="1" dirty="0" smtClean="0"/>
              <a:t>Total Stock (</a:t>
            </a:r>
            <a:r>
              <a:rPr lang="de-AT" b="1" dirty="0" err="1" smtClean="0"/>
              <a:t>since</a:t>
            </a:r>
            <a:r>
              <a:rPr lang="de-AT" b="1" dirty="0" smtClean="0"/>
              <a:t> 1958)</a:t>
            </a:r>
            <a:endParaRPr lang="de-AT" b="1" dirty="0"/>
          </a:p>
          <a:p>
            <a:pPr marL="285750" indent="-285750" eaLnBrk="1" hangingPunct="1">
              <a:buFont typeface="Arial" charset="0"/>
              <a:buChar char="•"/>
              <a:defRPr/>
            </a:pPr>
            <a:r>
              <a:rPr lang="de-AT" dirty="0" err="1" smtClean="0"/>
              <a:t>about</a:t>
            </a:r>
            <a:r>
              <a:rPr lang="de-AT" dirty="0" smtClean="0"/>
              <a:t> </a:t>
            </a:r>
            <a:r>
              <a:rPr lang="de-AT" dirty="0"/>
              <a:t>3.000 </a:t>
            </a:r>
            <a:r>
              <a:rPr lang="de-AT" dirty="0" err="1" smtClean="0"/>
              <a:t>hectares</a:t>
            </a:r>
            <a:endParaRPr lang="de-AT" dirty="0"/>
          </a:p>
        </p:txBody>
      </p:sp>
      <p:sp>
        <p:nvSpPr>
          <p:cNvPr id="8" name="Textfeld 8"/>
          <p:cNvSpPr txBox="1"/>
          <p:nvPr/>
        </p:nvSpPr>
        <p:spPr>
          <a:xfrm>
            <a:off x="250825" y="4918075"/>
            <a:ext cx="5329238" cy="1476375"/>
          </a:xfrm>
          <a:prstGeom prst="rect">
            <a:avLst/>
          </a:prstGeom>
          <a:solidFill>
            <a:srgbClr val="92D050">
              <a:alpha val="60000"/>
            </a:srgbClr>
          </a:solidFill>
          <a:ln>
            <a:solidFill>
              <a:schemeClr val="tx1"/>
            </a:solidFill>
          </a:ln>
        </p:spPr>
        <p:txBody>
          <a:bodyPr>
            <a:spAutoFit/>
          </a:bodyPr>
          <a:lstStyle>
            <a:defPPr>
              <a:defRPr lang="de-DE"/>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eaLnBrk="1" hangingPunct="1">
              <a:defRPr/>
            </a:pPr>
            <a:r>
              <a:rPr lang="de-AT" b="1" dirty="0" smtClean="0"/>
              <a:t>Plant </a:t>
            </a:r>
            <a:r>
              <a:rPr lang="de-AT" b="1" dirty="0" err="1" smtClean="0"/>
              <a:t>Requirement</a:t>
            </a:r>
            <a:r>
              <a:rPr lang="de-AT" b="1" dirty="0" smtClean="0"/>
              <a:t> per </a:t>
            </a:r>
            <a:r>
              <a:rPr lang="de-AT" b="1" dirty="0" err="1" smtClean="0"/>
              <a:t>year</a:t>
            </a:r>
            <a:endParaRPr lang="de-AT" b="1" dirty="0"/>
          </a:p>
          <a:p>
            <a:pPr marL="285750" indent="-285750" eaLnBrk="1" hangingPunct="1">
              <a:buFont typeface="Arial" charset="0"/>
              <a:buChar char="•"/>
              <a:defRPr/>
            </a:pPr>
            <a:r>
              <a:rPr lang="de-AT" dirty="0"/>
              <a:t>20.000 </a:t>
            </a:r>
            <a:r>
              <a:rPr lang="de-AT" dirty="0" err="1" smtClean="0"/>
              <a:t>trees</a:t>
            </a:r>
            <a:r>
              <a:rPr lang="de-AT" dirty="0" smtClean="0"/>
              <a:t> (on </a:t>
            </a:r>
            <a:r>
              <a:rPr lang="de-AT" dirty="0" err="1" smtClean="0"/>
              <a:t>average</a:t>
            </a:r>
            <a:r>
              <a:rPr lang="de-AT" dirty="0" smtClean="0"/>
              <a:t>)</a:t>
            </a:r>
          </a:p>
          <a:p>
            <a:pPr marL="285750" indent="-285750" eaLnBrk="1" hangingPunct="1">
              <a:buFont typeface="Arial" charset="0"/>
              <a:buChar char="•"/>
              <a:defRPr/>
            </a:pPr>
            <a:r>
              <a:rPr lang="de-AT" dirty="0" smtClean="0"/>
              <a:t>80.000 </a:t>
            </a:r>
            <a:r>
              <a:rPr lang="de-AT" dirty="0" err="1" smtClean="0"/>
              <a:t>shrubs</a:t>
            </a:r>
            <a:r>
              <a:rPr lang="de-AT" dirty="0" smtClean="0"/>
              <a:t> (on </a:t>
            </a:r>
            <a:r>
              <a:rPr lang="de-AT" dirty="0" err="1" smtClean="0"/>
              <a:t>average</a:t>
            </a:r>
            <a:r>
              <a:rPr lang="de-AT" dirty="0" smtClean="0"/>
              <a:t>) </a:t>
            </a:r>
            <a:endParaRPr lang="de-AT" dirty="0"/>
          </a:p>
          <a:p>
            <a:pPr marL="285750" indent="-285750" eaLnBrk="1" hangingPunct="1">
              <a:buFont typeface="Arial" charset="0"/>
              <a:buChar char="•"/>
              <a:defRPr/>
            </a:pPr>
            <a:r>
              <a:rPr lang="de-AT" dirty="0" err="1" smtClean="0"/>
              <a:t>mainly</a:t>
            </a:r>
            <a:r>
              <a:rPr lang="de-AT" dirty="0" smtClean="0"/>
              <a:t> </a:t>
            </a:r>
            <a:r>
              <a:rPr lang="de-AT" dirty="0" err="1" smtClean="0"/>
              <a:t>produced</a:t>
            </a:r>
            <a:r>
              <a:rPr lang="de-AT" dirty="0" smtClean="0"/>
              <a:t> in </a:t>
            </a:r>
            <a:r>
              <a:rPr lang="de-AT" dirty="0" err="1" smtClean="0"/>
              <a:t>our</a:t>
            </a:r>
            <a:r>
              <a:rPr lang="de-AT" dirty="0" smtClean="0"/>
              <a:t> </a:t>
            </a:r>
            <a:r>
              <a:rPr lang="de-AT" dirty="0" err="1" smtClean="0"/>
              <a:t>own</a:t>
            </a:r>
            <a:r>
              <a:rPr lang="de-AT" dirty="0" smtClean="0"/>
              <a:t> </a:t>
            </a:r>
            <a:r>
              <a:rPr lang="de-AT" dirty="0" err="1" smtClean="0"/>
              <a:t>tree</a:t>
            </a:r>
            <a:r>
              <a:rPr lang="de-AT" dirty="0" smtClean="0"/>
              <a:t> </a:t>
            </a:r>
            <a:r>
              <a:rPr lang="de-AT" dirty="0" err="1" smtClean="0"/>
              <a:t>nursery</a:t>
            </a:r>
            <a:endParaRPr lang="de-AT" dirty="0"/>
          </a:p>
          <a:p>
            <a:pPr marL="285750" indent="-285750" eaLnBrk="1" hangingPunct="1">
              <a:buFont typeface="Arial" charset="0"/>
              <a:buChar char="•"/>
              <a:defRPr/>
            </a:pPr>
            <a:r>
              <a:rPr lang="de-AT" dirty="0" err="1" smtClean="0"/>
              <a:t>from</a:t>
            </a:r>
            <a:r>
              <a:rPr lang="de-AT" dirty="0" smtClean="0"/>
              <a:t> regional </a:t>
            </a:r>
            <a:r>
              <a:rPr lang="de-AT" dirty="0" err="1" smtClean="0"/>
              <a:t>seeds</a:t>
            </a:r>
            <a:r>
              <a:rPr lang="de-AT" dirty="0" smtClean="0"/>
              <a:t>, </a:t>
            </a:r>
            <a:r>
              <a:rPr lang="de-AT" dirty="0" err="1" smtClean="0"/>
              <a:t>harvested</a:t>
            </a:r>
            <a:r>
              <a:rPr lang="de-AT" dirty="0" smtClean="0"/>
              <a:t> in </a:t>
            </a:r>
            <a:r>
              <a:rPr lang="de-AT" dirty="0" err="1" smtClean="0"/>
              <a:t>Lower</a:t>
            </a:r>
            <a:r>
              <a:rPr lang="de-AT" dirty="0" smtClean="0"/>
              <a:t> Austria</a:t>
            </a:r>
            <a:endParaRPr lang="de-DE" dirty="0"/>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l="1993" t="2415" r="2325" b="4753"/>
          <a:stretch>
            <a:fillRect/>
          </a:stretch>
        </p:blipFill>
        <p:spPr bwMode="auto">
          <a:xfrm>
            <a:off x="5724525" y="1705046"/>
            <a:ext cx="3095947" cy="468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4048037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844824"/>
            <a:ext cx="8229600" cy="3528391"/>
          </a:xfrm>
        </p:spPr>
        <p:txBody>
          <a:bodyPr/>
          <a:lstStyle/>
          <a:p>
            <a:pPr marL="0" indent="0">
              <a:buNone/>
              <a:defRPr/>
            </a:pPr>
            <a:r>
              <a:rPr lang="en-US" u="sng" dirty="0" smtClean="0"/>
              <a:t>EUSDR Action Plan</a:t>
            </a:r>
            <a:r>
              <a:rPr lang="en-US" dirty="0" smtClean="0"/>
              <a:t>, Action 7 “Enhance and/or maintain soil-related ecosystem services”, </a:t>
            </a:r>
            <a:r>
              <a:rPr lang="en-US" sz="1600" dirty="0" smtClean="0"/>
              <a:t>Task Force SONDAR – Lead: NOEABB</a:t>
            </a:r>
          </a:p>
          <a:p>
            <a:pPr marL="0" indent="0">
              <a:buNone/>
              <a:defRPr/>
            </a:pPr>
            <a:endParaRPr lang="en-US" dirty="0" smtClean="0"/>
          </a:p>
          <a:p>
            <a:pPr>
              <a:buFont typeface="Wingdings" panose="05000000000000000000" pitchFamily="2" charset="2"/>
              <a:buChar char="Ø"/>
              <a:defRPr/>
            </a:pPr>
            <a:r>
              <a:rPr lang="en-US" dirty="0" smtClean="0"/>
              <a:t>Develop soil maps for the Danube region</a:t>
            </a:r>
          </a:p>
          <a:p>
            <a:pPr>
              <a:buFont typeface="Wingdings" panose="05000000000000000000" pitchFamily="2" charset="2"/>
              <a:buChar char="Ø"/>
              <a:defRPr/>
            </a:pPr>
            <a:r>
              <a:rPr lang="en-US" dirty="0" smtClean="0"/>
              <a:t>Create soil information for the public</a:t>
            </a:r>
            <a:endParaRPr lang="en-US" sz="1800" dirty="0" smtClean="0"/>
          </a:p>
          <a:p>
            <a:pPr>
              <a:buFont typeface="Wingdings" panose="05000000000000000000" pitchFamily="2" charset="2"/>
              <a:buChar char="Ø"/>
              <a:defRPr/>
            </a:pPr>
            <a:r>
              <a:rPr lang="en-US" dirty="0" smtClean="0"/>
              <a:t>Establish, develop and widen the network SONDAR</a:t>
            </a:r>
            <a:endParaRPr lang="en-US" sz="1800" dirty="0" smtClean="0"/>
          </a:p>
          <a:p>
            <a:pPr>
              <a:buFont typeface="Wingdings" panose="05000000000000000000" pitchFamily="2" charset="2"/>
              <a:buChar char="Ø"/>
              <a:defRPr/>
            </a:pPr>
            <a:r>
              <a:rPr lang="en-US" dirty="0" smtClean="0"/>
              <a:t>Build a network of shelterbelts for soil protection against soil erosion</a:t>
            </a:r>
            <a:endParaRPr lang="de-AT" dirty="0"/>
          </a:p>
        </p:txBody>
      </p:sp>
      <p:sp>
        <p:nvSpPr>
          <p:cNvPr id="4" name="Titel 3"/>
          <p:cNvSpPr>
            <a:spLocks noGrp="1"/>
          </p:cNvSpPr>
          <p:nvPr>
            <p:ph type="title"/>
          </p:nvPr>
        </p:nvSpPr>
        <p:spPr/>
        <p:txBody>
          <a:bodyPr/>
          <a:lstStyle/>
          <a:p>
            <a:r>
              <a:rPr lang="en-US" u="sng" dirty="0"/>
              <a:t>EUSDR Action Plan</a:t>
            </a:r>
            <a:endParaRPr lang="de-AT" dirty="0"/>
          </a:p>
        </p:txBody>
      </p:sp>
      <p:sp>
        <p:nvSpPr>
          <p:cNvPr id="5" name="Fußzeilenplatzhalter 4"/>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03142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844824"/>
            <a:ext cx="8363272" cy="3456383"/>
          </a:xfrm>
        </p:spPr>
        <p:txBody>
          <a:bodyPr/>
          <a:lstStyle/>
          <a:p>
            <a:pPr lvl="0">
              <a:spcBef>
                <a:spcPct val="0"/>
              </a:spcBef>
              <a:buFont typeface="Wingdings" pitchFamily="2" charset="2"/>
              <a:buChar char="§"/>
              <a:defRPr/>
            </a:pPr>
            <a:r>
              <a:rPr lang="en-US" sz="2000" b="1" u="sng" dirty="0" smtClean="0">
                <a:solidFill>
                  <a:prstClr val="black"/>
                </a:solidFill>
                <a:latin typeface="Arial" panose="020B0604020202020204" pitchFamily="34" charset="0"/>
                <a:ea typeface="ヒラギノ角ゴ Pro W3" charset="-128"/>
                <a:cs typeface="Arial" panose="020B0604020202020204" pitchFamily="34" charset="0"/>
              </a:rPr>
              <a:t>Interreges-Project </a:t>
            </a:r>
            <a:r>
              <a:rPr lang="en-US" sz="2000" b="1" u="sng" dirty="0">
                <a:solidFill>
                  <a:prstClr val="black"/>
                </a:solidFill>
                <a:latin typeface="Arial" panose="020B0604020202020204" pitchFamily="34" charset="0"/>
                <a:ea typeface="ヒラギノ角ゴ Pro W3" charset="-128"/>
                <a:cs typeface="Arial" panose="020B0604020202020204" pitchFamily="34" charset="0"/>
              </a:rPr>
              <a:t>AT-CZ ”Climate Green</a:t>
            </a:r>
            <a:r>
              <a:rPr lang="en-US" sz="2000" u="sng" dirty="0">
                <a:solidFill>
                  <a:prstClr val="black"/>
                </a:solidFill>
                <a:latin typeface="Arial" panose="020B0604020202020204" pitchFamily="34" charset="0"/>
                <a:ea typeface="ヒラギノ角ゴ Pro W3" charset="-128"/>
                <a:cs typeface="Arial" panose="020B0604020202020204" pitchFamily="34" charset="0"/>
              </a:rPr>
              <a:t>”</a:t>
            </a:r>
            <a:r>
              <a:rPr lang="en-US" sz="2000" dirty="0">
                <a:solidFill>
                  <a:prstClr val="black"/>
                </a:solidFill>
                <a:latin typeface="Arial" panose="020B0604020202020204" pitchFamily="34" charset="0"/>
                <a:ea typeface="ヒラギノ角ゴ Pro W3" charset="-128"/>
                <a:cs typeface="Arial" panose="020B0604020202020204" pitchFamily="34" charset="0"/>
              </a:rPr>
              <a:t> 			</a:t>
            </a:r>
            <a:r>
              <a:rPr lang="en-US" sz="1800" dirty="0">
                <a:solidFill>
                  <a:prstClr val="black"/>
                </a:solidFill>
                <a:latin typeface="Arial" panose="020B0604020202020204" pitchFamily="34" charset="0"/>
                <a:ea typeface="ヒラギノ角ゴ Pro W3" charset="-128"/>
                <a:cs typeface="Arial" panose="020B0604020202020204" pitchFamily="34" charset="0"/>
              </a:rPr>
              <a:t> </a:t>
            </a:r>
            <a:r>
              <a:rPr lang="en-US" sz="1400" dirty="0">
                <a:solidFill>
                  <a:prstClr val="black"/>
                </a:solidFill>
                <a:latin typeface="Arial" panose="020B0604020202020204" pitchFamily="34" charset="0"/>
                <a:ea typeface="ヒラギノ角ゴ Pro W3" charset="-128"/>
                <a:cs typeface="Arial" panose="020B0604020202020204" pitchFamily="34" charset="0"/>
              </a:rPr>
              <a:t>Adaptation to climate change by means of Green Infrastructure (Lead: RU3/AT; partner: NOEABB</a:t>
            </a:r>
            <a:r>
              <a:rPr lang="en-US" sz="1400" dirty="0" smtClean="0">
                <a:solidFill>
                  <a:prstClr val="black"/>
                </a:solidFill>
                <a:latin typeface="Arial" panose="020B0604020202020204" pitchFamily="34" charset="0"/>
                <a:ea typeface="ヒラギノ角ゴ Pro W3" charset="-128"/>
                <a:cs typeface="Arial" panose="020B0604020202020204" pitchFamily="34" charset="0"/>
              </a:rPr>
              <a:t>)</a:t>
            </a:r>
            <a:endParaRPr lang="en-US" sz="1400" dirty="0">
              <a:solidFill>
                <a:prstClr val="black"/>
              </a:solidFill>
              <a:latin typeface="Arial" panose="020B0604020202020204" pitchFamily="34" charset="0"/>
              <a:ea typeface="ヒラギノ角ゴ Pro W3" charset="-128"/>
              <a:cs typeface="Arial" panose="020B0604020202020204" pitchFamily="34" charset="0"/>
            </a:endParaRPr>
          </a:p>
          <a:p>
            <a:pPr lvl="0">
              <a:spcBef>
                <a:spcPct val="0"/>
              </a:spcBef>
              <a:buFont typeface="Wingdings" pitchFamily="2" charset="2"/>
              <a:buChar char="§"/>
              <a:defRPr/>
            </a:pPr>
            <a:r>
              <a:rPr lang="en-US" sz="2000" b="1" u="sng" dirty="0" err="1">
                <a:solidFill>
                  <a:prstClr val="black"/>
                </a:solidFill>
                <a:latin typeface="Arial" panose="020B0604020202020204" pitchFamily="34" charset="0"/>
                <a:ea typeface="ヒラギノ角ゴ Pro W3" charset="-128"/>
                <a:cs typeface="Arial" panose="020B0604020202020204" pitchFamily="34" charset="0"/>
              </a:rPr>
              <a:t>Interreg</a:t>
            </a:r>
            <a:r>
              <a:rPr lang="en-US" sz="2000" b="1" u="sng" dirty="0">
                <a:solidFill>
                  <a:prstClr val="black"/>
                </a:solidFill>
                <a:latin typeface="Arial" panose="020B0604020202020204" pitchFamily="34" charset="0"/>
                <a:ea typeface="ヒラギノ角ゴ Pro W3" charset="-128"/>
                <a:cs typeface="Arial" panose="020B0604020202020204" pitchFamily="34" charset="0"/>
              </a:rPr>
              <a:t>-Project AT-CZ “</a:t>
            </a:r>
            <a:r>
              <a:rPr lang="en-US" sz="2000" b="1" u="sng" dirty="0" err="1">
                <a:solidFill>
                  <a:prstClr val="black"/>
                </a:solidFill>
                <a:latin typeface="Arial" panose="020B0604020202020204" pitchFamily="34" charset="0"/>
                <a:ea typeface="ヒラギノ角ゴ Pro W3" charset="-128"/>
                <a:cs typeface="Arial" panose="020B0604020202020204" pitchFamily="34" charset="0"/>
              </a:rPr>
              <a:t>SYM:Bio</a:t>
            </a:r>
            <a:r>
              <a:rPr lang="en-US" sz="2000" u="sng" dirty="0">
                <a:solidFill>
                  <a:prstClr val="black"/>
                </a:solidFill>
                <a:latin typeface="Arial" panose="020B0604020202020204" pitchFamily="34" charset="0"/>
                <a:ea typeface="ヒラギノ角ゴ Pro W3" charset="-128"/>
                <a:cs typeface="Arial" panose="020B0604020202020204" pitchFamily="34" charset="0"/>
              </a:rPr>
              <a:t/>
            </a:r>
            <a:br>
              <a:rPr lang="en-US" sz="2000" u="sng" dirty="0">
                <a:solidFill>
                  <a:prstClr val="black"/>
                </a:solidFill>
                <a:latin typeface="Arial" panose="020B0604020202020204" pitchFamily="34" charset="0"/>
                <a:ea typeface="ヒラギノ角ゴ Pro W3" charset="-128"/>
                <a:cs typeface="Arial" panose="020B0604020202020204" pitchFamily="34" charset="0"/>
              </a:rPr>
            </a:br>
            <a:r>
              <a:rPr lang="en-US" sz="1400" dirty="0">
                <a:solidFill>
                  <a:prstClr val="black"/>
                </a:solidFill>
                <a:latin typeface="Arial" panose="020B0604020202020204" pitchFamily="34" charset="0"/>
                <a:ea typeface="ヒラギノ角ゴ Pro W3" charset="-128"/>
                <a:cs typeface="Arial" panose="020B0604020202020204" pitchFamily="34" charset="0"/>
              </a:rPr>
              <a:t>Network of drought-adapted and biodiversity-promoting cultivation in urban and rural areas,</a:t>
            </a:r>
          </a:p>
          <a:p>
            <a:pPr lvl="0">
              <a:spcBef>
                <a:spcPct val="0"/>
              </a:spcBef>
              <a:buFont typeface="Wingdings" pitchFamily="2" charset="2"/>
              <a:buChar char="§"/>
              <a:defRPr/>
            </a:pPr>
            <a:r>
              <a:rPr lang="en-US" sz="1400" dirty="0">
                <a:solidFill>
                  <a:prstClr val="black"/>
                </a:solidFill>
                <a:latin typeface="Arial" panose="020B0604020202020204" pitchFamily="34" charset="0"/>
                <a:ea typeface="ヒラギノ角ゴ Pro W3" charset="-128"/>
                <a:cs typeface="Arial" panose="020B0604020202020204" pitchFamily="34" charset="0"/>
              </a:rPr>
              <a:t>Videos : Biodiversity through Hedge planting</a:t>
            </a:r>
            <a:br>
              <a:rPr lang="en-US" sz="1400" dirty="0">
                <a:solidFill>
                  <a:prstClr val="black"/>
                </a:solidFill>
                <a:latin typeface="Arial" panose="020B0604020202020204" pitchFamily="34" charset="0"/>
                <a:ea typeface="ヒラギノ角ゴ Pro W3" charset="-128"/>
                <a:cs typeface="Arial" panose="020B0604020202020204" pitchFamily="34" charset="0"/>
              </a:rPr>
            </a:br>
            <a:r>
              <a:rPr lang="en-US" sz="1400" dirty="0">
                <a:solidFill>
                  <a:prstClr val="black"/>
                </a:solidFill>
                <a:latin typeface="Arial" panose="020B0604020202020204" pitchFamily="34" charset="0"/>
                <a:ea typeface="ヒラギノ角ゴ Pro W3" charset="-128"/>
                <a:cs typeface="Arial" panose="020B0604020202020204" pitchFamily="34" charset="0"/>
              </a:rPr>
              <a:t>	    Hedge Maintenance</a:t>
            </a:r>
            <a:br>
              <a:rPr lang="en-US" sz="1400" dirty="0">
                <a:solidFill>
                  <a:prstClr val="black"/>
                </a:solidFill>
                <a:latin typeface="Arial" panose="020B0604020202020204" pitchFamily="34" charset="0"/>
                <a:ea typeface="ヒラギノ角ゴ Pro W3" charset="-128"/>
                <a:cs typeface="Arial" panose="020B0604020202020204" pitchFamily="34" charset="0"/>
              </a:rPr>
            </a:br>
            <a:r>
              <a:rPr lang="en-US" sz="1400" dirty="0">
                <a:solidFill>
                  <a:prstClr val="black"/>
                </a:solidFill>
                <a:latin typeface="Arial" panose="020B0604020202020204" pitchFamily="34" charset="0"/>
                <a:ea typeface="ヒラギノ角ゴ Pro W3" charset="-128"/>
                <a:cs typeface="Arial" panose="020B0604020202020204" pitchFamily="34" charset="0"/>
              </a:rPr>
              <a:t>                Biotope Network through Hedges</a:t>
            </a:r>
          </a:p>
          <a:p>
            <a:pPr lvl="0">
              <a:spcBef>
                <a:spcPct val="0"/>
              </a:spcBef>
              <a:buFont typeface="Wingdings" pitchFamily="2" charset="2"/>
              <a:buChar char="§"/>
              <a:defRPr/>
            </a:pPr>
            <a:r>
              <a:rPr lang="en-US" sz="1100" dirty="0" smtClean="0">
                <a:solidFill>
                  <a:prstClr val="black"/>
                </a:solidFill>
                <a:latin typeface="Arial" panose="020B0604020202020204" pitchFamily="34" charset="0"/>
                <a:ea typeface="ヒラギノ角ゴ Pro W3" charset="-128"/>
                <a:cs typeface="Arial" panose="020B0604020202020204" pitchFamily="34" charset="0"/>
                <a:hlinkClick r:id="rId2"/>
              </a:rPr>
              <a:t>http</a:t>
            </a:r>
            <a:r>
              <a:rPr lang="en-US" sz="1100" dirty="0">
                <a:solidFill>
                  <a:prstClr val="black"/>
                </a:solidFill>
                <a:latin typeface="Arial" panose="020B0604020202020204" pitchFamily="34" charset="0"/>
                <a:ea typeface="ヒラギノ角ゴ Pro W3" charset="-128"/>
                <a:cs typeface="Arial" panose="020B0604020202020204" pitchFamily="34" charset="0"/>
                <a:hlinkClick r:id="rId2"/>
              </a:rPr>
              <a:t>://www.unserboden.at/898-0-Projekte.htm</a:t>
            </a:r>
            <a:endParaRPr lang="en-US" sz="1100" dirty="0">
              <a:solidFill>
                <a:prstClr val="black"/>
              </a:solidFill>
              <a:latin typeface="Arial" panose="020B0604020202020204" pitchFamily="34" charset="0"/>
              <a:ea typeface="ヒラギノ角ゴ Pro W3" charset="-128"/>
              <a:cs typeface="Arial" panose="020B0604020202020204" pitchFamily="34" charset="0"/>
            </a:endParaRPr>
          </a:p>
          <a:p>
            <a:pPr lvl="0">
              <a:spcBef>
                <a:spcPct val="0"/>
              </a:spcBef>
              <a:buFont typeface="Wingdings" pitchFamily="2" charset="2"/>
              <a:buChar char="§"/>
              <a:defRPr/>
            </a:pPr>
            <a:r>
              <a:rPr lang="en-US" sz="1100" dirty="0">
                <a:solidFill>
                  <a:prstClr val="black"/>
                </a:solidFill>
                <a:latin typeface="Arial" panose="020B0604020202020204" pitchFamily="34" charset="0"/>
                <a:ea typeface="ヒラギノ角ゴ Pro W3" charset="-128"/>
                <a:cs typeface="Arial" panose="020B0604020202020204" pitchFamily="34" charset="0"/>
              </a:rPr>
              <a:t> </a:t>
            </a:r>
            <a:r>
              <a:rPr lang="en-US" sz="2000" b="1" u="sng" dirty="0" err="1" smtClean="0">
                <a:solidFill>
                  <a:prstClr val="black"/>
                </a:solidFill>
                <a:latin typeface="Arial" panose="020B0604020202020204" pitchFamily="34" charset="0"/>
                <a:ea typeface="ヒラギノ角ゴ Pro W3" charset="-128"/>
                <a:cs typeface="Arial" panose="020B0604020202020204" pitchFamily="34" charset="0"/>
              </a:rPr>
              <a:t>Interreg</a:t>
            </a:r>
            <a:r>
              <a:rPr lang="en-US" sz="2000" b="1" u="sng" dirty="0" smtClean="0">
                <a:solidFill>
                  <a:prstClr val="black"/>
                </a:solidFill>
                <a:latin typeface="Arial" panose="020B0604020202020204" pitchFamily="34" charset="0"/>
                <a:ea typeface="ヒラギノ角ゴ Pro W3" charset="-128"/>
                <a:cs typeface="Arial" panose="020B0604020202020204" pitchFamily="34" charset="0"/>
              </a:rPr>
              <a:t>-Project </a:t>
            </a:r>
            <a:r>
              <a:rPr lang="en-US" sz="2000" b="1" u="sng" dirty="0">
                <a:solidFill>
                  <a:prstClr val="black"/>
                </a:solidFill>
                <a:latin typeface="Arial" panose="020B0604020202020204" pitchFamily="34" charset="0"/>
                <a:ea typeface="ヒラギノ角ゴ Pro W3" charset="-128"/>
                <a:cs typeface="Arial" panose="020B0604020202020204" pitchFamily="34" charset="0"/>
              </a:rPr>
              <a:t>AT-HU “</a:t>
            </a:r>
            <a:r>
              <a:rPr lang="en-US" sz="2000" b="1" u="sng" dirty="0" err="1">
                <a:solidFill>
                  <a:prstClr val="black"/>
                </a:solidFill>
                <a:latin typeface="Arial" panose="020B0604020202020204" pitchFamily="34" charset="0"/>
                <a:ea typeface="ヒラギノ角ゴ Pro W3" charset="-128"/>
                <a:cs typeface="Arial" panose="020B0604020202020204" pitchFamily="34" charset="0"/>
              </a:rPr>
              <a:t>AgriNatur</a:t>
            </a:r>
            <a:r>
              <a:rPr lang="en-US" sz="2000" b="1" u="sng" dirty="0">
                <a:solidFill>
                  <a:prstClr val="black"/>
                </a:solidFill>
                <a:latin typeface="Arial" panose="020B0604020202020204" pitchFamily="34" charset="0"/>
                <a:ea typeface="ヒラギノ角ゴ Pro W3" charset="-128"/>
                <a:cs typeface="Arial" panose="020B0604020202020204" pitchFamily="34" charset="0"/>
              </a:rPr>
              <a:t>”                                                                          </a:t>
            </a:r>
            <a:r>
              <a:rPr lang="en-US" sz="1400" dirty="0">
                <a:solidFill>
                  <a:prstClr val="black"/>
                </a:solidFill>
                <a:latin typeface="Arial" panose="020B0604020202020204" pitchFamily="34" charset="0"/>
                <a:ea typeface="ヒラギノ角ゴ Pro W3" charset="-128"/>
                <a:cs typeface="Arial" panose="020B0604020202020204" pitchFamily="34" charset="0"/>
              </a:rPr>
              <a:t>Biodiversity through anthropogenic use of nature reserves</a:t>
            </a:r>
          </a:p>
          <a:p>
            <a:pPr lvl="0">
              <a:spcBef>
                <a:spcPct val="0"/>
              </a:spcBef>
              <a:buFont typeface="Wingdings" pitchFamily="2" charset="2"/>
              <a:buChar char="§"/>
              <a:defRPr/>
            </a:pPr>
            <a:r>
              <a:rPr lang="en-US" sz="1050" dirty="0">
                <a:solidFill>
                  <a:prstClr val="black"/>
                </a:solidFill>
                <a:latin typeface="Arial" panose="020B0604020202020204" pitchFamily="34" charset="0"/>
                <a:ea typeface="ヒラギノ角ゴ Pro W3" charset="-128"/>
                <a:cs typeface="Arial" panose="020B0604020202020204" pitchFamily="34" charset="0"/>
                <a:hlinkClick r:id="rId3"/>
              </a:rPr>
              <a:t>https://www.bioforschung.at/projects/agrinatur-at-hu-biodiversitaet-durch-anthropogene-nutzung-fuer-naturschutzgebiete</a:t>
            </a:r>
            <a:r>
              <a:rPr lang="en-US" sz="1400" dirty="0">
                <a:solidFill>
                  <a:prstClr val="black"/>
                </a:solidFill>
                <a:latin typeface="Arial" panose="020B0604020202020204" pitchFamily="34" charset="0"/>
                <a:ea typeface="ヒラギノ角ゴ Pro W3" charset="-128"/>
                <a:cs typeface="Arial" panose="020B0604020202020204" pitchFamily="34" charset="0"/>
                <a:hlinkClick r:id="rId3"/>
              </a:rPr>
              <a:t>/</a:t>
            </a:r>
            <a:endParaRPr lang="en-US" sz="1400" dirty="0">
              <a:solidFill>
                <a:prstClr val="black"/>
              </a:solidFill>
              <a:latin typeface="Arial" panose="020B0604020202020204" pitchFamily="34" charset="0"/>
              <a:ea typeface="ヒラギノ角ゴ Pro W3" charset="-128"/>
              <a:cs typeface="Arial" panose="020B0604020202020204" pitchFamily="34" charset="0"/>
            </a:endParaRPr>
          </a:p>
          <a:p>
            <a:pPr lvl="0">
              <a:spcBef>
                <a:spcPct val="0"/>
              </a:spcBef>
              <a:buFont typeface="Wingdings" pitchFamily="2" charset="2"/>
              <a:buChar char="§"/>
              <a:defRPr/>
            </a:pPr>
            <a:r>
              <a:rPr lang="en-US" sz="2000" b="1" u="sng" dirty="0" smtClean="0">
                <a:solidFill>
                  <a:prstClr val="black"/>
                </a:solidFill>
                <a:latin typeface="Arial" panose="020B0604020202020204" pitchFamily="34" charset="0"/>
                <a:ea typeface="ヒラギノ角ゴ Pro W3" charset="-128"/>
                <a:cs typeface="Arial" panose="020B0604020202020204" pitchFamily="34" charset="0"/>
              </a:rPr>
              <a:t>LUCASSA </a:t>
            </a:r>
            <a:r>
              <a:rPr lang="en-US" sz="2000" b="1" u="sng" dirty="0">
                <a:solidFill>
                  <a:prstClr val="black"/>
                </a:solidFill>
                <a:latin typeface="Arial" panose="020B0604020202020204" pitchFamily="34" charset="0"/>
                <a:ea typeface="ヒラギノ角ゴ Pro W3" charset="-128"/>
                <a:cs typeface="Arial" panose="020B0604020202020204" pitchFamily="34" charset="0"/>
              </a:rPr>
              <a:t>(LUCAS SOIL Austria</a:t>
            </a:r>
            <a:r>
              <a:rPr lang="en-US" sz="2000" u="sng" dirty="0">
                <a:solidFill>
                  <a:prstClr val="black"/>
                </a:solidFill>
                <a:latin typeface="Arial" panose="020B0604020202020204" pitchFamily="34" charset="0"/>
                <a:ea typeface="ヒラギノ角ゴ Pro W3" charset="-128"/>
                <a:cs typeface="Arial" panose="020B0604020202020204" pitchFamily="34" charset="0"/>
              </a:rPr>
              <a:t>)</a:t>
            </a:r>
            <a:r>
              <a:rPr lang="en-US" sz="2000" dirty="0">
                <a:solidFill>
                  <a:prstClr val="black"/>
                </a:solidFill>
                <a:latin typeface="Arial" panose="020B0604020202020204" pitchFamily="34" charset="0"/>
                <a:ea typeface="ヒラギノ角ゴ Pro W3" charset="-128"/>
                <a:cs typeface="Arial" panose="020B0604020202020204" pitchFamily="34" charset="0"/>
              </a:rPr>
              <a:t>	</a:t>
            </a:r>
            <a:r>
              <a:rPr lang="en-US" sz="1800" dirty="0">
                <a:solidFill>
                  <a:prstClr val="black"/>
                </a:solidFill>
                <a:latin typeface="Arial" panose="020B0604020202020204" pitchFamily="34" charset="0"/>
                <a:ea typeface="ヒラギノ角ゴ Pro W3" charset="-128"/>
                <a:cs typeface="Arial" panose="020B0604020202020204" pitchFamily="34" charset="0"/>
              </a:rPr>
              <a:t>		                                </a:t>
            </a:r>
            <a:r>
              <a:rPr lang="en-US" sz="1400" dirty="0">
                <a:solidFill>
                  <a:prstClr val="black"/>
                </a:solidFill>
                <a:latin typeface="Arial" panose="020B0604020202020204" pitchFamily="34" charset="0"/>
                <a:ea typeface="ヒラギノ角ゴ Pro W3" charset="-128"/>
                <a:cs typeface="Arial" panose="020B0604020202020204" pitchFamily="34" charset="0"/>
              </a:rPr>
              <a:t>Analysis of soil samples according to standardized methods (Lead Partner: AGES)</a:t>
            </a:r>
          </a:p>
          <a:p>
            <a:pPr lvl="0">
              <a:spcBef>
                <a:spcPct val="0"/>
              </a:spcBef>
              <a:buFont typeface="Wingdings" pitchFamily="2" charset="2"/>
              <a:buChar char="§"/>
              <a:defRPr/>
            </a:pPr>
            <a:r>
              <a:rPr lang="en-US" sz="1400" b="1" u="sng" dirty="0" smtClean="0">
                <a:solidFill>
                  <a:prstClr val="black"/>
                </a:solidFill>
                <a:latin typeface="Arial" panose="020B0604020202020204" pitchFamily="34" charset="0"/>
                <a:ea typeface="ヒラギノ角ゴ Pro W3" charset="-128"/>
                <a:cs typeface="Arial" panose="020B0604020202020204" pitchFamily="34" charset="0"/>
              </a:rPr>
              <a:t>ACRP </a:t>
            </a:r>
            <a:r>
              <a:rPr lang="en-US" sz="1400" b="1" u="sng" dirty="0" err="1">
                <a:solidFill>
                  <a:prstClr val="black"/>
                </a:solidFill>
                <a:latin typeface="Arial" panose="020B0604020202020204" pitchFamily="34" charset="0"/>
                <a:ea typeface="ヒラギノ角ゴ Pro W3" charset="-128"/>
                <a:cs typeface="Arial" panose="020B0604020202020204" pitchFamily="34" charset="0"/>
              </a:rPr>
              <a:t>EroWIN</a:t>
            </a:r>
            <a:r>
              <a:rPr lang="en-US" sz="1400" b="1" u="sng" dirty="0">
                <a:solidFill>
                  <a:prstClr val="black"/>
                </a:solidFill>
                <a:latin typeface="Arial" panose="020B0604020202020204" pitchFamily="34" charset="0"/>
                <a:ea typeface="ヒラギノ角ゴ Pro W3" charset="-128"/>
                <a:cs typeface="Arial" panose="020B0604020202020204" pitchFamily="34" charset="0"/>
              </a:rPr>
              <a:t> (AT,BE,SK)</a:t>
            </a:r>
            <a:br>
              <a:rPr lang="en-US" sz="1400" b="1" u="sng" dirty="0">
                <a:solidFill>
                  <a:prstClr val="black"/>
                </a:solidFill>
                <a:latin typeface="Arial" panose="020B0604020202020204" pitchFamily="34" charset="0"/>
                <a:ea typeface="ヒラギノ角ゴ Pro W3" charset="-128"/>
                <a:cs typeface="Arial" panose="020B0604020202020204" pitchFamily="34" charset="0"/>
              </a:rPr>
            </a:br>
            <a:r>
              <a:rPr lang="en-US" sz="1400" dirty="0">
                <a:solidFill>
                  <a:prstClr val="black"/>
                </a:solidFill>
                <a:latin typeface="Arial" panose="020B0604020202020204" pitchFamily="34" charset="0"/>
                <a:ea typeface="ヒラギノ角ゴ Pro W3" charset="-128"/>
                <a:cs typeface="Arial" panose="020B0604020202020204" pitchFamily="34" charset="0"/>
              </a:rPr>
              <a:t>Wind erosion in the Pannonia Region: A major threat to arable soils under current and future climate conditions</a:t>
            </a:r>
          </a:p>
          <a:p>
            <a:pPr marL="0" indent="0">
              <a:buNone/>
            </a:pPr>
            <a:endParaRPr lang="de-AT" dirty="0"/>
          </a:p>
        </p:txBody>
      </p:sp>
      <p:sp>
        <p:nvSpPr>
          <p:cNvPr id="4" name="Titel 3"/>
          <p:cNvSpPr>
            <a:spLocks noGrp="1"/>
          </p:cNvSpPr>
          <p:nvPr>
            <p:ph type="title"/>
          </p:nvPr>
        </p:nvSpPr>
        <p:spPr/>
        <p:txBody>
          <a:bodyPr>
            <a:normAutofit/>
          </a:bodyPr>
          <a:lstStyle/>
          <a:p>
            <a:r>
              <a:rPr lang="en-GB" altLang="de-DE" dirty="0">
                <a:solidFill>
                  <a:schemeClr val="accent6">
                    <a:lumMod val="50000"/>
                  </a:schemeClr>
                </a:solidFill>
              </a:rPr>
              <a:t>WORK PROGRAM </a:t>
            </a:r>
            <a:r>
              <a:rPr lang="en-GB" altLang="de-DE" dirty="0" smtClean="0">
                <a:solidFill>
                  <a:schemeClr val="accent6">
                    <a:lumMod val="50000"/>
                  </a:schemeClr>
                </a:solidFill>
              </a:rPr>
              <a:t>2022 - Soil </a:t>
            </a:r>
            <a:r>
              <a:rPr lang="en-GB" altLang="de-DE" dirty="0">
                <a:solidFill>
                  <a:schemeClr val="accent6">
                    <a:lumMod val="50000"/>
                  </a:schemeClr>
                </a:solidFill>
              </a:rPr>
              <a:t>Health &amp; </a:t>
            </a:r>
            <a:r>
              <a:rPr lang="en-GB" altLang="de-DE" dirty="0" smtClean="0">
                <a:solidFill>
                  <a:schemeClr val="accent6">
                    <a:lumMod val="50000"/>
                  </a:schemeClr>
                </a:solidFill>
              </a:rPr>
              <a:t>Food</a:t>
            </a:r>
            <a:endParaRPr lang="de-AT" dirty="0"/>
          </a:p>
        </p:txBody>
      </p:sp>
      <p:sp>
        <p:nvSpPr>
          <p:cNvPr id="5" name="Fußzeilenplatzhalter 4"/>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3993197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39552" y="1844825"/>
            <a:ext cx="8147248" cy="3312368"/>
          </a:xfrm>
        </p:spPr>
        <p:txBody>
          <a:bodyPr/>
          <a:lstStyle/>
          <a:p>
            <a:pPr algn="ctr">
              <a:buFont typeface="Wingdings" panose="05000000000000000000" pitchFamily="2" charset="2"/>
              <a:buChar char="§"/>
            </a:pPr>
            <a:r>
              <a:rPr lang="en-US" altLang="de-DE" dirty="0"/>
              <a:t/>
            </a:r>
            <a:br>
              <a:rPr lang="en-US" altLang="de-DE" dirty="0"/>
            </a:br>
            <a:r>
              <a:rPr lang="de-AT" sz="1800" dirty="0"/>
              <a:t>TUESDAY, SEPTEMBER 27TH &amp; WEDNESDAY, SEPTEMBER 28TH, 2022 </a:t>
            </a:r>
            <a:r>
              <a:rPr lang="de-AT" sz="1800" dirty="0" smtClean="0"/>
              <a:t/>
            </a:r>
            <a:br>
              <a:rPr lang="de-AT" sz="1800" dirty="0" smtClean="0"/>
            </a:br>
            <a:r>
              <a:rPr lang="de-AT" sz="1800" dirty="0" smtClean="0"/>
              <a:t>UFT </a:t>
            </a:r>
            <a:r>
              <a:rPr lang="de-AT" sz="1800" dirty="0"/>
              <a:t>/ BOKU TULLN, KONRAD LORENZSTRASSE 24, 3430 TULLN AN DER DONAU / </a:t>
            </a:r>
            <a:r>
              <a:rPr lang="de-AT" sz="1800" dirty="0" smtClean="0"/>
              <a:t>ÖSTERREICH</a:t>
            </a:r>
            <a:br>
              <a:rPr lang="de-AT" sz="1800" dirty="0" smtClean="0"/>
            </a:br>
            <a:r>
              <a:rPr lang="de-AT" sz="1800" dirty="0" smtClean="0"/>
              <a:t> </a:t>
            </a:r>
            <a:r>
              <a:rPr lang="de-AT" sz="1800" b="1" dirty="0"/>
              <a:t>FRANZ BINDER / 2011 </a:t>
            </a:r>
            <a:r>
              <a:rPr lang="de-AT" sz="1800" b="1" dirty="0" smtClean="0"/>
              <a:t>UNTERMALLEBARN</a:t>
            </a:r>
          </a:p>
          <a:p>
            <a:pPr algn="ctr">
              <a:buFont typeface="Wingdings" panose="05000000000000000000" pitchFamily="2" charset="2"/>
              <a:buChar char="§"/>
            </a:pPr>
            <a:r>
              <a:rPr lang="de-AT" sz="1800" b="1" dirty="0" smtClean="0"/>
              <a:t> </a:t>
            </a:r>
            <a:r>
              <a:rPr lang="de-AT" sz="1800" b="1" dirty="0"/>
              <a:t>GRAND </a:t>
            </a:r>
            <a:r>
              <a:rPr lang="de-AT" sz="1800" b="1" dirty="0" smtClean="0"/>
              <a:t>FARM </a:t>
            </a:r>
            <a:r>
              <a:rPr lang="de-AT" sz="1800" b="1" dirty="0"/>
              <a:t>/ 3462 ABSDORF </a:t>
            </a:r>
            <a:r>
              <a:rPr lang="de-AT" sz="2000" dirty="0"/>
              <a:t>– </a:t>
            </a:r>
            <a:r>
              <a:rPr lang="de-AT" sz="2000" dirty="0" smtClean="0"/>
              <a:t/>
            </a:r>
            <a:br>
              <a:rPr lang="de-AT" sz="2000" dirty="0" smtClean="0"/>
            </a:br>
            <a:r>
              <a:rPr lang="de-AT" sz="2000" dirty="0"/>
              <a:t/>
            </a:r>
            <a:br>
              <a:rPr lang="de-AT" sz="2000" dirty="0"/>
            </a:br>
            <a:r>
              <a:rPr lang="de-AT" sz="1600" b="1" dirty="0">
                <a:hlinkClick r:id="rId2"/>
              </a:rPr>
              <a:t>http://www.unserboden.at/files/20220829_dlt_22_invitation_draft_-_</a:t>
            </a:r>
            <a:r>
              <a:rPr lang="de-AT" sz="1600" b="1" dirty="0" smtClean="0">
                <a:hlinkClick r:id="rId2"/>
              </a:rPr>
              <a:t>en.pdf</a:t>
            </a:r>
            <a:endParaRPr lang="de-AT" sz="1600" b="1" dirty="0" smtClean="0"/>
          </a:p>
          <a:p>
            <a:pPr algn="ctr">
              <a:buFont typeface="Wingdings" panose="05000000000000000000" pitchFamily="2" charset="2"/>
              <a:buChar char="§"/>
            </a:pPr>
            <a:r>
              <a:rPr lang="de-AT" sz="1600" b="1" dirty="0" smtClean="0"/>
              <a:t/>
            </a:r>
            <a:br>
              <a:rPr lang="de-AT" sz="1600" b="1" dirty="0" smtClean="0"/>
            </a:br>
            <a:endParaRPr lang="en-GB" altLang="de-DE" sz="1600" b="1" i="1" dirty="0">
              <a:latin typeface="Arial" panose="020B0604020202020204" pitchFamily="34" charset="0"/>
              <a:cs typeface="Arial" panose="020B0604020202020204" pitchFamily="34" charset="0"/>
            </a:endParaRPr>
          </a:p>
        </p:txBody>
      </p:sp>
      <p:sp>
        <p:nvSpPr>
          <p:cNvPr id="4" name="Titel 3"/>
          <p:cNvSpPr>
            <a:spLocks noGrp="1"/>
          </p:cNvSpPr>
          <p:nvPr>
            <p:ph type="title"/>
          </p:nvPr>
        </p:nvSpPr>
        <p:spPr>
          <a:xfrm>
            <a:off x="457200" y="1268760"/>
            <a:ext cx="8229600" cy="461375"/>
          </a:xfrm>
        </p:spPr>
        <p:txBody>
          <a:bodyPr>
            <a:normAutofit fontScale="90000"/>
          </a:bodyPr>
          <a:lstStyle/>
          <a:p>
            <a:r>
              <a:rPr lang="en-US" sz="2200" dirty="0"/>
              <a:t>Integrated Land use Systems for multifunctional Landscapes Best Practice for Soil Deal for Europe</a:t>
            </a:r>
            <a:r>
              <a:rPr lang="en-US" altLang="de-DE" sz="2200" dirty="0"/>
              <a:t> </a:t>
            </a:r>
            <a:r>
              <a:rPr lang="en-US" altLang="de-DE" dirty="0"/>
              <a:t/>
            </a:r>
            <a:br>
              <a:rPr lang="en-US" altLang="de-DE" dirty="0"/>
            </a:br>
            <a:endParaRPr lang="de-AT" dirty="0"/>
          </a:p>
        </p:txBody>
      </p:sp>
      <p:sp>
        <p:nvSpPr>
          <p:cNvPr id="5" name="Fußzeilenplatzhalter 4"/>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2697743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3" descr="plan_kutech_ferti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29390"/>
            <a:ext cx="6599439" cy="494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C:\Users\Klemens\AppData\Local\Temp\Rar$DRa0.373\praesl_steiner_logosammlung\eu_dr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035" y="1129390"/>
            <a:ext cx="21161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2"/>
          <p:cNvSpPr txBox="1">
            <a:spLocks/>
          </p:cNvSpPr>
          <p:nvPr/>
        </p:nvSpPr>
        <p:spPr bwMode="auto">
          <a:xfrm>
            <a:off x="750633" y="4149080"/>
            <a:ext cx="6887471" cy="1838761"/>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 typeface="Arial" panose="020B0604020202020204" pitchFamily="34" charset="0"/>
              <a:buNone/>
            </a:pPr>
            <a:r>
              <a:rPr lang="de-DE" altLang="de-DE" sz="1200" b="1" i="1" dirty="0" smtClean="0"/>
              <a:t>	</a:t>
            </a:r>
            <a:endParaRPr lang="de-DE" altLang="de-DE" sz="800" b="1" i="1" dirty="0" smtClean="0"/>
          </a:p>
          <a:p>
            <a:pPr eaLnBrk="1" hangingPunct="1">
              <a:lnSpc>
                <a:spcPct val="80000"/>
              </a:lnSpc>
              <a:buFont typeface="Arial" panose="020B0604020202020204" pitchFamily="34" charset="0"/>
              <a:buNone/>
            </a:pPr>
            <a:r>
              <a:rPr lang="de-DE" altLang="de-DE" sz="2000" b="1" i="1" dirty="0" smtClean="0"/>
              <a:t>	</a:t>
            </a:r>
            <a:r>
              <a:rPr lang="de-DE" altLang="de-DE" sz="1200" b="1" i="1" dirty="0" smtClean="0"/>
              <a:t/>
            </a:r>
            <a:br>
              <a:rPr lang="de-DE" altLang="de-DE" sz="1200" b="1" i="1" dirty="0" smtClean="0"/>
            </a:br>
            <a:endParaRPr lang="de-DE" altLang="de-DE" sz="1200" b="1" i="1" dirty="0" smtClean="0"/>
          </a:p>
          <a:p>
            <a:pPr eaLnBrk="1" hangingPunct="1">
              <a:lnSpc>
                <a:spcPct val="80000"/>
              </a:lnSpc>
              <a:buFont typeface="Arial" panose="020B0604020202020204" pitchFamily="34" charset="0"/>
              <a:buNone/>
            </a:pPr>
            <a:r>
              <a:rPr lang="de-DE" altLang="de-DE" sz="1200" b="1" i="1" dirty="0" smtClean="0"/>
              <a:t>	</a:t>
            </a:r>
            <a:r>
              <a:rPr lang="en-US" altLang="de-DE" sz="1200" dirty="0" smtClean="0">
                <a:latin typeface="Arial" panose="020B0604020202020204" pitchFamily="34" charset="0"/>
                <a:cs typeface="Arial" panose="020B0604020202020204" pitchFamily="34" charset="0"/>
              </a:rPr>
              <a:t>Soil and Sustainable Operations Network (SONDAR) - EUSDR PA6 Biodiversity, Landscape, Quality of Air and Soil Taskforce </a:t>
            </a:r>
          </a:p>
          <a:p>
            <a:pPr eaLnBrk="1" hangingPunct="1">
              <a:lnSpc>
                <a:spcPct val="80000"/>
              </a:lnSpc>
              <a:buFont typeface="Arial" panose="020B0604020202020204" pitchFamily="34" charset="0"/>
              <a:buNone/>
            </a:pPr>
            <a:r>
              <a:rPr lang="de-DE" altLang="de-DE" sz="1200" i="1" dirty="0" smtClean="0"/>
              <a:t>	</a:t>
            </a:r>
            <a:r>
              <a:rPr lang="de-DE" altLang="de-DE" sz="1200" dirty="0" smtClean="0">
                <a:latin typeface="Arial" panose="020B0604020202020204" pitchFamily="34" charset="0"/>
                <a:cs typeface="Arial" panose="020B0604020202020204" pitchFamily="34" charset="0"/>
              </a:rPr>
              <a:t>NÖ Agrarbezirksbehörde/Fachabteilung Landentwicklung</a:t>
            </a:r>
          </a:p>
          <a:p>
            <a:pPr eaLnBrk="1" hangingPunct="1">
              <a:lnSpc>
                <a:spcPct val="80000"/>
              </a:lnSpc>
              <a:buFont typeface="Arial" panose="020B0604020202020204" pitchFamily="34" charset="0"/>
              <a:buNone/>
            </a:pPr>
            <a:r>
              <a:rPr lang="de-DE" altLang="de-DE" sz="1200" dirty="0" smtClean="0">
                <a:latin typeface="Arial" panose="020B0604020202020204" pitchFamily="34" charset="0"/>
                <a:cs typeface="Arial" panose="020B0604020202020204" pitchFamily="34" charset="0"/>
              </a:rPr>
              <a:t>	Landhausplatz 1, 3109 St. Pölten</a:t>
            </a:r>
            <a:br>
              <a:rPr lang="de-DE" altLang="de-DE" sz="1200" dirty="0" smtClean="0">
                <a:latin typeface="Arial" panose="020B0604020202020204" pitchFamily="34" charset="0"/>
                <a:cs typeface="Arial" panose="020B0604020202020204" pitchFamily="34" charset="0"/>
              </a:rPr>
            </a:br>
            <a:r>
              <a:rPr lang="de-DE" altLang="de-DE" sz="1200" i="1" dirty="0" smtClean="0"/>
              <a:t/>
            </a:r>
            <a:br>
              <a:rPr lang="de-DE" altLang="de-DE" sz="1200" i="1" dirty="0" smtClean="0"/>
            </a:br>
            <a:r>
              <a:rPr lang="de-DE" altLang="de-DE" sz="1200" i="1" dirty="0" smtClean="0">
                <a:hlinkClick r:id="rId4"/>
              </a:rPr>
              <a:t>erwin.szlezak@noel.gv.at</a:t>
            </a:r>
            <a:r>
              <a:rPr lang="de-DE" altLang="de-DE" sz="1200" i="1" dirty="0" smtClean="0"/>
              <a:t>                   </a:t>
            </a:r>
          </a:p>
          <a:p>
            <a:pPr algn="ctr" eaLnBrk="1" hangingPunct="1">
              <a:lnSpc>
                <a:spcPct val="80000"/>
              </a:lnSpc>
              <a:buFont typeface="Arial" panose="020B0604020202020204" pitchFamily="34" charset="0"/>
              <a:buNone/>
            </a:pPr>
            <a:r>
              <a:rPr lang="de-DE" altLang="de-DE" sz="1200" i="1" u="sng" dirty="0" smtClean="0">
                <a:hlinkClick r:id="rId5"/>
              </a:rPr>
              <a:t>  </a:t>
            </a:r>
            <a:r>
              <a:rPr lang="de-DE" altLang="de-DE" sz="1200" i="1" dirty="0" smtClean="0">
                <a:hlinkClick r:id="rId5"/>
              </a:rPr>
              <a:t>www.unserboden.at</a:t>
            </a:r>
            <a:r>
              <a:rPr lang="de-DE" altLang="de-DE" sz="1200" i="1" dirty="0" smtClean="0"/>
              <a:t>  /  </a:t>
            </a:r>
            <a:r>
              <a:rPr lang="de-DE" altLang="de-DE" sz="1200" i="1" dirty="0" smtClean="0">
                <a:hlinkClick r:id="rId6"/>
              </a:rPr>
              <a:t>www.sondar.eu</a:t>
            </a:r>
            <a:r>
              <a:rPr lang="de-DE" altLang="de-DE" sz="1200" i="1" dirty="0" smtClean="0"/>
              <a:t>  /  </a:t>
            </a:r>
            <a:r>
              <a:rPr lang="de-DE" altLang="de-DE" sz="1200" i="1" dirty="0" smtClean="0">
                <a:hlinkClick r:id="rId7"/>
              </a:rPr>
              <a:t>www.soilart.eu</a:t>
            </a:r>
            <a:r>
              <a:rPr lang="de-DE" altLang="de-DE" sz="1200" i="1" dirty="0" smtClean="0"/>
              <a:t>  / </a:t>
            </a:r>
            <a:r>
              <a:rPr lang="de-DE" altLang="de-DE" sz="1200" i="1" dirty="0" smtClean="0">
                <a:hlinkClick r:id="rId8"/>
              </a:rPr>
              <a:t>www.sozialproduziert.at</a:t>
            </a:r>
            <a:r>
              <a:rPr lang="de-DE" altLang="de-DE" sz="1200" i="1" dirty="0" smtClean="0"/>
              <a:t>  </a:t>
            </a:r>
          </a:p>
          <a:p>
            <a:pPr eaLnBrk="1" hangingPunct="1">
              <a:lnSpc>
                <a:spcPct val="80000"/>
              </a:lnSpc>
              <a:buFont typeface="Arial" panose="020B0604020202020204" pitchFamily="34" charset="0"/>
              <a:buNone/>
            </a:pPr>
            <a:r>
              <a:rPr lang="de-DE" altLang="de-DE" sz="2000" i="1" dirty="0" smtClean="0"/>
              <a:t> </a:t>
            </a:r>
          </a:p>
          <a:p>
            <a:pPr eaLnBrk="1" hangingPunct="1">
              <a:lnSpc>
                <a:spcPct val="80000"/>
              </a:lnSpc>
              <a:buFont typeface="Arial" panose="020B0604020202020204" pitchFamily="34" charset="0"/>
              <a:buNone/>
            </a:pPr>
            <a:endParaRPr lang="de-AT" altLang="de-DE" sz="2000" b="1" i="1" dirty="0" smtClean="0"/>
          </a:p>
        </p:txBody>
      </p:sp>
      <p:sp>
        <p:nvSpPr>
          <p:cNvPr id="2" name="Fußzeilenplatzhalter 1"/>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519871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3241055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556792"/>
            <a:ext cx="8229600" cy="1119924"/>
          </a:xfrm>
        </p:spPr>
        <p:txBody>
          <a:bodyPr>
            <a:normAutofit fontScale="90000"/>
          </a:bodyPr>
          <a:lstStyle/>
          <a:p>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a:t>Hecken planen , pflegen und verbinden</a:t>
            </a:r>
            <a:r>
              <a:rPr lang="de-DE" dirty="0" smtClean="0"/>
              <a:t/>
            </a:r>
            <a:br>
              <a:rPr lang="de-DE" dirty="0" smtClean="0"/>
            </a:br>
            <a:r>
              <a:rPr lang="de-DE" dirty="0" smtClean="0"/>
              <a:t/>
            </a:r>
            <a:br>
              <a:rPr lang="de-DE" dirty="0" smtClean="0"/>
            </a:br>
            <a:r>
              <a:rPr lang="de-DE" dirty="0"/>
              <a:t/>
            </a:r>
            <a:br>
              <a:rPr lang="de-DE" dirty="0"/>
            </a:br>
            <a:r>
              <a:rPr lang="de-DE" sz="2200" dirty="0" smtClean="0"/>
              <a:t>1</a:t>
            </a:r>
            <a:r>
              <a:rPr lang="de-DE" dirty="0" smtClean="0"/>
              <a:t>.</a:t>
            </a:r>
            <a:r>
              <a:rPr lang="de-DE" sz="2000" u="sng" dirty="0" smtClean="0"/>
              <a:t>Motivationsbroschüre</a:t>
            </a:r>
            <a:r>
              <a:rPr lang="de-DE" sz="2000" dirty="0" smtClean="0"/>
              <a:t> von Land schafft Wasser</a:t>
            </a:r>
            <a:br>
              <a:rPr lang="de-DE" sz="2000" dirty="0" smtClean="0"/>
            </a:br>
            <a:r>
              <a:rPr lang="de-DE" sz="2000" dirty="0" smtClean="0"/>
              <a:t/>
            </a:r>
            <a:br>
              <a:rPr lang="de-DE" sz="2000" dirty="0" smtClean="0"/>
            </a:br>
            <a:r>
              <a:rPr lang="de-DE" sz="2000" u="sng" dirty="0" smtClean="0"/>
              <a:t>2.Handbuch</a:t>
            </a:r>
            <a:r>
              <a:rPr lang="de-DE" sz="2000" dirty="0" smtClean="0"/>
              <a:t> von Land schafft Wasser</a:t>
            </a:r>
            <a:br>
              <a:rPr lang="de-DE" sz="2000" dirty="0" smtClean="0"/>
            </a:br>
            <a:r>
              <a:rPr lang="de-DE" sz="2000" dirty="0" smtClean="0"/>
              <a:t/>
            </a:r>
            <a:br>
              <a:rPr lang="de-DE" sz="2000" dirty="0" smtClean="0"/>
            </a:br>
            <a:r>
              <a:rPr lang="de-DE" sz="2000" u="sng" dirty="0" smtClean="0"/>
              <a:t>3.Videos</a:t>
            </a:r>
            <a:r>
              <a:rPr lang="de-DE" sz="2000" dirty="0" smtClean="0"/>
              <a:t> zu </a:t>
            </a:r>
            <a:br>
              <a:rPr lang="de-DE" sz="2000" dirty="0" smtClean="0"/>
            </a:br>
            <a:r>
              <a:rPr lang="de-DE" sz="2000" dirty="0" smtClean="0"/>
              <a:t>Biodiversität durch Heckenpflanzungen</a:t>
            </a:r>
            <a:br>
              <a:rPr lang="de-DE" sz="2000" dirty="0" smtClean="0"/>
            </a:br>
            <a:r>
              <a:rPr lang="de-DE" sz="2000" dirty="0" smtClean="0"/>
              <a:t>Pflege von Hecken </a:t>
            </a:r>
            <a:br>
              <a:rPr lang="de-DE" sz="2000" dirty="0" smtClean="0"/>
            </a:br>
            <a:r>
              <a:rPr lang="de-DE" sz="2000" dirty="0" smtClean="0"/>
              <a:t>Biotopverbund durch Heckenpflanzung</a:t>
            </a:r>
            <a:br>
              <a:rPr lang="de-DE" sz="2000" dirty="0" smtClean="0"/>
            </a:br>
            <a:r>
              <a:rPr lang="de-DE" sz="2000" dirty="0"/>
              <a:t/>
            </a:r>
            <a:br>
              <a:rPr lang="de-DE" sz="2000" dirty="0"/>
            </a:br>
            <a:r>
              <a:rPr lang="de-DE" sz="2000" u="sng" dirty="0" smtClean="0"/>
              <a:t>4.Fachartike</a:t>
            </a:r>
            <a:r>
              <a:rPr lang="de-DE" sz="2000" dirty="0" smtClean="0"/>
              <a:t>l in Perspektiven mit jeweils 70.000 Auflage</a:t>
            </a:r>
            <a:br>
              <a:rPr lang="de-DE" sz="2000" dirty="0" smtClean="0"/>
            </a:br>
            <a:r>
              <a:rPr lang="de-DE" sz="2000" dirty="0" smtClean="0"/>
              <a:t/>
            </a:r>
            <a:br>
              <a:rPr lang="de-DE" sz="2000" dirty="0" smtClean="0"/>
            </a:br>
            <a:endParaRPr lang="de-AT" dirty="0"/>
          </a:p>
        </p:txBody>
      </p:sp>
      <p:sp>
        <p:nvSpPr>
          <p:cNvPr id="4" name="Fußzeilenplatzhalter 3"/>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9195219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smtClean="0"/>
          </a:p>
          <a:p>
            <a:pPr marL="0" indent="0">
              <a:buNone/>
            </a:pPr>
            <a:endParaRPr lang="de-DE" dirty="0"/>
          </a:p>
          <a:p>
            <a:pPr marL="0" indent="0">
              <a:buNone/>
            </a:pPr>
            <a:endParaRPr lang="de-AT" dirty="0"/>
          </a:p>
        </p:txBody>
      </p:sp>
      <p:sp>
        <p:nvSpPr>
          <p:cNvPr id="4" name="Titel 3"/>
          <p:cNvSpPr>
            <a:spLocks noGrp="1"/>
          </p:cNvSpPr>
          <p:nvPr>
            <p:ph type="title"/>
          </p:nvPr>
        </p:nvSpPr>
        <p:spPr>
          <a:xfrm>
            <a:off x="1483893" y="2444638"/>
            <a:ext cx="8229600" cy="645195"/>
          </a:xfrm>
        </p:spPr>
        <p:txBody>
          <a:bodyPr>
            <a:normAutofit fontScale="90000"/>
          </a:bodyPr>
          <a:lstStyle/>
          <a:p>
            <a:r>
              <a:rPr lang="de-DE" dirty="0" smtClean="0"/>
              <a:t/>
            </a:r>
            <a:br>
              <a:rPr lang="de-DE" dirty="0" smtClean="0"/>
            </a:br>
            <a:r>
              <a:rPr lang="de-DE" dirty="0" smtClean="0"/>
              <a:t>Video in DE, CZ und EN</a:t>
            </a:r>
            <a:br>
              <a:rPr lang="de-DE" dirty="0" smtClean="0"/>
            </a:br>
            <a:r>
              <a:rPr lang="de-DE" dirty="0" smtClean="0"/>
              <a:t>Biodiversität </a:t>
            </a:r>
            <a:r>
              <a:rPr lang="de-DE" dirty="0"/>
              <a:t>durch Heckenpflanzungen </a:t>
            </a:r>
            <a:r>
              <a:rPr lang="de-DE" dirty="0" smtClean="0"/>
              <a:t/>
            </a:r>
            <a:br>
              <a:rPr lang="de-DE" dirty="0" smtClean="0"/>
            </a:br>
            <a:r>
              <a:rPr lang="de-DE" dirty="0" smtClean="0"/>
              <a:t/>
            </a:r>
            <a:br>
              <a:rPr lang="de-DE" dirty="0" smtClean="0"/>
            </a:br>
            <a:r>
              <a:rPr lang="de-DE" sz="2200" dirty="0" smtClean="0"/>
              <a:t>am </a:t>
            </a:r>
            <a:r>
              <a:rPr lang="de-DE" sz="2200" dirty="0"/>
              <a:t>Beispiel von Franz &amp; Leopoldine Binder (</a:t>
            </a:r>
            <a:r>
              <a:rPr lang="de-DE" sz="2200" dirty="0" err="1"/>
              <a:t>Untermallebarn</a:t>
            </a:r>
            <a:r>
              <a:rPr lang="de-DE" sz="2200" dirty="0" smtClean="0"/>
              <a:t>)</a:t>
            </a:r>
            <a:br>
              <a:rPr lang="de-DE" sz="2200" dirty="0" smtClean="0"/>
            </a:br>
            <a:r>
              <a:rPr lang="de-DE" sz="2200" dirty="0" smtClean="0"/>
              <a:t/>
            </a:r>
            <a:br>
              <a:rPr lang="de-DE" sz="2200" dirty="0" smtClean="0"/>
            </a:br>
            <a:r>
              <a:rPr lang="de-DE" sz="2200" dirty="0"/>
              <a:t/>
            </a:r>
            <a:br>
              <a:rPr lang="de-DE" sz="2200" dirty="0"/>
            </a:br>
            <a:r>
              <a:rPr lang="de-DE" sz="2200" dirty="0"/>
              <a:t> und Alfred Grand in </a:t>
            </a:r>
            <a:r>
              <a:rPr lang="de-DE" sz="2200" dirty="0" err="1"/>
              <a:t>Absdorf</a:t>
            </a:r>
            <a:r>
              <a:rPr lang="de-DE" sz="2200" dirty="0"/>
              <a:t> in NÖ (</a:t>
            </a:r>
            <a:r>
              <a:rPr lang="de-DE" sz="2200" dirty="0" smtClean="0"/>
              <a:t>AT</a:t>
            </a:r>
            <a:br>
              <a:rPr lang="de-DE" sz="2200" dirty="0" smtClean="0"/>
            </a:br>
            <a:endParaRPr lang="de-AT" sz="22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44824"/>
            <a:ext cx="1845565" cy="1844824"/>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31" y="3774114"/>
            <a:ext cx="1822134" cy="2429512"/>
          </a:xfrm>
          <a:prstGeom prst="rect">
            <a:avLst/>
          </a:prstGeom>
        </p:spPr>
      </p:pic>
      <p:sp>
        <p:nvSpPr>
          <p:cNvPr id="7" name="Textplatzhalter 2"/>
          <p:cNvSpPr txBox="1">
            <a:spLocks/>
          </p:cNvSpPr>
          <p:nvPr/>
        </p:nvSpPr>
        <p:spPr bwMode="auto">
          <a:xfrm>
            <a:off x="2320615" y="3765473"/>
            <a:ext cx="6131024" cy="602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altLang="de-DE" sz="1400" dirty="0" smtClean="0"/>
          </a:p>
          <a:p>
            <a:r>
              <a:rPr lang="de-DE" sz="1400" dirty="0" smtClean="0"/>
              <a:t>)</a:t>
            </a:r>
            <a:endParaRPr lang="de-DE" altLang="de-DE" sz="1400" dirty="0"/>
          </a:p>
          <a:p>
            <a:endParaRPr lang="de-DE" altLang="de-DE" sz="1400" dirty="0" smtClean="0"/>
          </a:p>
          <a:p>
            <a:endParaRPr lang="de-DE" altLang="de-DE" sz="1400" dirty="0"/>
          </a:p>
          <a:p>
            <a:endParaRPr lang="de-DE" altLang="de-DE" sz="1400" dirty="0" smtClean="0"/>
          </a:p>
          <a:p>
            <a:pPr lvl="3"/>
            <a:r>
              <a:rPr lang="de-DE" altLang="de-DE" sz="1100" dirty="0" smtClean="0">
                <a:hlinkClick r:id="rId4"/>
              </a:rPr>
              <a:t>http</a:t>
            </a:r>
            <a:r>
              <a:rPr lang="de-DE" altLang="de-DE" sz="1100" dirty="0">
                <a:hlinkClick r:id="rId4"/>
              </a:rPr>
              <a:t>://www.unserboden.at/1282-0-SYMBIO+Filme.htm?&amp;</a:t>
            </a:r>
            <a:r>
              <a:rPr lang="de-DE" altLang="de-DE" sz="1100" dirty="0" smtClean="0">
                <a:hlinkClick r:id="rId4"/>
              </a:rPr>
              <a:t>goback=1307</a:t>
            </a:r>
            <a:endParaRPr lang="de-DE" altLang="de-DE" sz="1100" dirty="0" smtClean="0"/>
          </a:p>
          <a:p>
            <a:pPr lvl="3"/>
            <a:endParaRPr lang="de-DE" altLang="de-DE" sz="1100" dirty="0" smtClean="0"/>
          </a:p>
        </p:txBody>
      </p:sp>
      <p:sp>
        <p:nvSpPr>
          <p:cNvPr id="8" name="Fußzeilenplatzhalter 7"/>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2101283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21764" y="2182496"/>
            <a:ext cx="2789607" cy="2092205"/>
          </a:xfrm>
        </p:spPr>
      </p:pic>
      <p:sp>
        <p:nvSpPr>
          <p:cNvPr id="4" name="Titel 3"/>
          <p:cNvSpPr>
            <a:spLocks noGrp="1"/>
          </p:cNvSpPr>
          <p:nvPr>
            <p:ph type="title"/>
          </p:nvPr>
        </p:nvSpPr>
        <p:spPr/>
        <p:txBody>
          <a:bodyPr>
            <a:normAutofit fontScale="90000"/>
          </a:bodyPr>
          <a:lstStyle/>
          <a:p>
            <a:r>
              <a:rPr lang="de-DE" dirty="0"/>
              <a:t/>
            </a:r>
            <a:br>
              <a:rPr lang="de-DE" dirty="0"/>
            </a:br>
            <a:endParaRPr lang="de-AT"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227749"/>
            <a:ext cx="2193708" cy="2924944"/>
          </a:xfrm>
          <a:prstGeom prst="rect">
            <a:avLst/>
          </a:prstGeom>
        </p:spPr>
      </p:pic>
      <p:sp>
        <p:nvSpPr>
          <p:cNvPr id="8" name="Textplatzhalter 2"/>
          <p:cNvSpPr txBox="1">
            <a:spLocks/>
          </p:cNvSpPr>
          <p:nvPr/>
        </p:nvSpPr>
        <p:spPr bwMode="auto">
          <a:xfrm>
            <a:off x="5148064" y="1844824"/>
            <a:ext cx="353873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sz="2800" b="1" dirty="0" smtClean="0"/>
              <a:t>Sinnvoll nützen &amp; sorgsam schützen</a:t>
            </a:r>
          </a:p>
          <a:p>
            <a:r>
              <a:rPr lang="de-DE" altLang="de-DE" sz="2800" b="1" dirty="0" smtClean="0"/>
              <a:t>Naturschutz durch Landwirtschaft </a:t>
            </a:r>
          </a:p>
          <a:p>
            <a:endParaRPr lang="de-DE" altLang="de-DE" b="1" dirty="0"/>
          </a:p>
          <a:p>
            <a:r>
              <a:rPr lang="de-DE" altLang="de-DE" sz="1800" b="1" dirty="0" smtClean="0"/>
              <a:t>Im Sinne von bebauen &amp; bewahren</a:t>
            </a:r>
          </a:p>
          <a:p>
            <a:r>
              <a:rPr lang="de-DE" altLang="de-DE" sz="1800" b="1" dirty="0" smtClean="0"/>
              <a:t>(Genesis 2:15)</a:t>
            </a:r>
          </a:p>
        </p:txBody>
      </p:sp>
      <p:sp>
        <p:nvSpPr>
          <p:cNvPr id="2" name="Fußzeilenplatzhalter 1"/>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127953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76872"/>
            <a:ext cx="2562289" cy="3202862"/>
          </a:xfrm>
        </p:spPr>
      </p:pic>
      <p:sp>
        <p:nvSpPr>
          <p:cNvPr id="4" name="Titel 3"/>
          <p:cNvSpPr>
            <a:spLocks noGrp="1"/>
          </p:cNvSpPr>
          <p:nvPr>
            <p:ph type="title"/>
          </p:nvPr>
        </p:nvSpPr>
        <p:spPr/>
        <p:txBody>
          <a:bodyPr>
            <a:normAutofit fontScale="90000"/>
          </a:bodyPr>
          <a:lstStyle/>
          <a:p>
            <a:r>
              <a:rPr lang="de-DE" dirty="0"/>
              <a:t>Video in DE, CZ und EN</a:t>
            </a:r>
            <a:br>
              <a:rPr lang="de-DE" dirty="0"/>
            </a:br>
            <a:r>
              <a:rPr lang="de-DE" dirty="0"/>
              <a:t>Pflege von Hecken</a:t>
            </a:r>
            <a:endParaRPr lang="de-AT" dirty="0"/>
          </a:p>
        </p:txBody>
      </p:sp>
      <p:sp>
        <p:nvSpPr>
          <p:cNvPr id="6" name="Textplatzhalter 2"/>
          <p:cNvSpPr txBox="1">
            <a:spLocks/>
          </p:cNvSpPr>
          <p:nvPr/>
        </p:nvSpPr>
        <p:spPr bwMode="auto">
          <a:xfrm>
            <a:off x="3203848" y="1844824"/>
            <a:ext cx="548295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de-DE" dirty="0" smtClean="0"/>
              <a:t>am </a:t>
            </a:r>
            <a:r>
              <a:rPr lang="de-DE" dirty="0"/>
              <a:t>Beispiel von Franz &amp; Leopoldine Binder </a:t>
            </a:r>
            <a:r>
              <a:rPr lang="de-DE" dirty="0" err="1" smtClean="0"/>
              <a:t>Untermallebarn</a:t>
            </a:r>
            <a:r>
              <a:rPr lang="de-DE" dirty="0"/>
              <a:t>)</a:t>
            </a:r>
            <a:br>
              <a:rPr lang="de-DE" dirty="0"/>
            </a:br>
            <a:r>
              <a:rPr lang="de-DE" dirty="0" smtClean="0"/>
              <a:t> </a:t>
            </a:r>
            <a:r>
              <a:rPr lang="de-DE" dirty="0"/>
              <a:t>und Alfred Grand in </a:t>
            </a:r>
            <a:r>
              <a:rPr lang="de-DE" dirty="0" err="1"/>
              <a:t>Absdorf</a:t>
            </a:r>
            <a:r>
              <a:rPr lang="de-DE" dirty="0"/>
              <a:t> in NÖ (AT </a:t>
            </a:r>
            <a:r>
              <a:rPr lang="de-DE" dirty="0" smtClean="0"/>
              <a:t>)</a:t>
            </a:r>
          </a:p>
          <a:p>
            <a:pPr lvl="2"/>
            <a:endParaRPr lang="de-DE" altLang="de-DE" dirty="0"/>
          </a:p>
          <a:p>
            <a:pPr lvl="2"/>
            <a:r>
              <a:rPr lang="de-DE" altLang="de-DE" sz="1600" dirty="0">
                <a:hlinkClick r:id="rId3"/>
              </a:rPr>
              <a:t>http://www.unserboden.at/1282-0-SYMBIO+Filme.htm?&amp;</a:t>
            </a:r>
            <a:r>
              <a:rPr lang="de-DE" altLang="de-DE" sz="1600" dirty="0" smtClean="0">
                <a:hlinkClick r:id="rId3"/>
              </a:rPr>
              <a:t>goback=1307</a:t>
            </a:r>
            <a:endParaRPr lang="de-DE" altLang="de-DE" sz="1600" dirty="0" smtClean="0"/>
          </a:p>
          <a:p>
            <a:pPr lvl="2"/>
            <a:endParaRPr lang="de-DE" altLang="de-DE" sz="1600" dirty="0" smtClean="0"/>
          </a:p>
        </p:txBody>
      </p:sp>
      <p:sp>
        <p:nvSpPr>
          <p:cNvPr id="2" name="Fußzeilenplatzhalter 1"/>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114345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694591" y="2102891"/>
            <a:ext cx="2347865" cy="1760898"/>
          </a:xfr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288" y="1811354"/>
            <a:ext cx="1876734" cy="2345918"/>
          </a:xfrm>
          <a:prstGeom prst="rect">
            <a:avLst/>
          </a:prstGeom>
        </p:spPr>
      </p:pic>
      <p:sp>
        <p:nvSpPr>
          <p:cNvPr id="7" name="Textplatzhalter 2"/>
          <p:cNvSpPr txBox="1">
            <a:spLocks/>
          </p:cNvSpPr>
          <p:nvPr/>
        </p:nvSpPr>
        <p:spPr bwMode="auto">
          <a:xfrm>
            <a:off x="323528" y="1196752"/>
            <a:ext cx="424847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altLang="de-DE" dirty="0" smtClean="0"/>
          </a:p>
          <a:p>
            <a:r>
              <a:rPr lang="de-DE" altLang="de-DE" dirty="0" smtClean="0"/>
              <a:t>Video in DE,CZ und EN</a:t>
            </a:r>
          </a:p>
          <a:p>
            <a:r>
              <a:rPr lang="de-DE" altLang="de-DE" b="1" dirty="0" smtClean="0"/>
              <a:t>Biotopverbund durch Heckenpflanzungen</a:t>
            </a:r>
            <a:endParaRPr lang="de-DE" altLang="de-DE" b="1" dirty="0"/>
          </a:p>
          <a:p>
            <a:endParaRPr lang="de-DE" altLang="de-DE" dirty="0" smtClean="0"/>
          </a:p>
          <a:p>
            <a:endParaRPr lang="de-DE" altLang="de-DE" dirty="0"/>
          </a:p>
          <a:p>
            <a:endParaRPr lang="de-DE" altLang="de-DE" dirty="0" smtClean="0"/>
          </a:p>
          <a:p>
            <a:endParaRPr lang="de-DE" altLang="de-DE" dirty="0"/>
          </a:p>
          <a:p>
            <a:endParaRPr lang="de-DE" altLang="de-DE" dirty="0" smtClean="0"/>
          </a:p>
          <a:p>
            <a:r>
              <a:rPr lang="de-DE" altLang="de-DE" sz="1400" dirty="0" smtClean="0">
                <a:hlinkClick r:id="rId4"/>
              </a:rPr>
              <a:t>http</a:t>
            </a:r>
            <a:r>
              <a:rPr lang="de-DE" altLang="de-DE" sz="1400" dirty="0">
                <a:hlinkClick r:id="rId4"/>
              </a:rPr>
              <a:t>://www.unserboden.at/1282-0-SYMBIO+Filme.htm?&amp;</a:t>
            </a:r>
            <a:r>
              <a:rPr lang="de-DE" altLang="de-DE" sz="1400" dirty="0" smtClean="0">
                <a:hlinkClick r:id="rId4"/>
              </a:rPr>
              <a:t>goback=1307</a:t>
            </a:r>
            <a:endParaRPr lang="de-DE" altLang="de-DE" sz="1400" dirty="0" smtClean="0"/>
          </a:p>
          <a:p>
            <a:endParaRPr lang="de-DE" altLang="de-DE" sz="1400" dirty="0" smtClean="0"/>
          </a:p>
        </p:txBody>
      </p:sp>
      <p:sp>
        <p:nvSpPr>
          <p:cNvPr id="2" name="Fußzeilenplatzhalter 1"/>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5999528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712034" y="1418228"/>
            <a:ext cx="2347865" cy="1760898"/>
          </a:xfr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126692"/>
            <a:ext cx="1876734" cy="2345918"/>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928" y="3645024"/>
            <a:ext cx="1782198" cy="2376264"/>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1936" y="3614639"/>
            <a:ext cx="1804987" cy="2406649"/>
          </a:xfrm>
          <a:prstGeom prst="rect">
            <a:avLst/>
          </a:prstGeom>
        </p:spPr>
      </p:pic>
      <p:sp>
        <p:nvSpPr>
          <p:cNvPr id="8" name="Textplatzhalter 2"/>
          <p:cNvSpPr txBox="1">
            <a:spLocks/>
          </p:cNvSpPr>
          <p:nvPr/>
        </p:nvSpPr>
        <p:spPr bwMode="auto">
          <a:xfrm>
            <a:off x="323528" y="1268760"/>
            <a:ext cx="432048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dirty="0" smtClean="0"/>
              <a:t>Artikel in Perspektiven:</a:t>
            </a:r>
          </a:p>
          <a:p>
            <a:r>
              <a:rPr lang="de-DE" altLang="de-DE" b="1" dirty="0" smtClean="0"/>
              <a:t>Nachhaltiges Wirtschaften</a:t>
            </a:r>
          </a:p>
          <a:p>
            <a:r>
              <a:rPr lang="de-DE" altLang="de-DE" sz="1600" dirty="0" smtClean="0">
                <a:hlinkClick r:id="rId6"/>
              </a:rPr>
              <a:t>http</a:t>
            </a:r>
            <a:r>
              <a:rPr lang="de-DE" altLang="de-DE" sz="1600" dirty="0">
                <a:hlinkClick r:id="rId6"/>
              </a:rPr>
              <a:t>://</a:t>
            </a:r>
            <a:r>
              <a:rPr lang="de-DE" altLang="de-DE" sz="1600" dirty="0" smtClean="0">
                <a:hlinkClick r:id="rId6"/>
              </a:rPr>
              <a:t>www.unserboden.at/files/perspektiven-dreiklang.pdf</a:t>
            </a:r>
            <a:endParaRPr lang="de-DE" altLang="de-DE" sz="1600" dirty="0" smtClean="0"/>
          </a:p>
          <a:p>
            <a:endParaRPr lang="de-DE" altLang="de-DE" sz="1600" dirty="0"/>
          </a:p>
          <a:p>
            <a:endParaRPr lang="de-DE" altLang="de-DE" sz="1600" dirty="0" smtClean="0"/>
          </a:p>
          <a:p>
            <a:endParaRPr lang="de-DE" altLang="de-DE" sz="1600" dirty="0"/>
          </a:p>
          <a:p>
            <a:r>
              <a:rPr lang="de-DE" altLang="de-DE" b="1" dirty="0"/>
              <a:t>Heckenlandschaft</a:t>
            </a:r>
            <a:r>
              <a:rPr lang="de-DE" altLang="de-DE" sz="2800" b="1" dirty="0"/>
              <a:t>:</a:t>
            </a:r>
            <a:r>
              <a:rPr lang="de-DE" altLang="de-DE" sz="1600" dirty="0"/>
              <a:t/>
            </a:r>
            <a:br>
              <a:rPr lang="de-DE" altLang="de-DE" sz="1600" dirty="0"/>
            </a:br>
            <a:r>
              <a:rPr lang="de-DE" altLang="de-DE" sz="1600" dirty="0"/>
              <a:t/>
            </a:r>
            <a:br>
              <a:rPr lang="de-DE" altLang="de-DE" sz="1600" dirty="0"/>
            </a:br>
            <a:r>
              <a:rPr lang="de-DE" altLang="de-DE" sz="1600" dirty="0">
                <a:hlinkClick r:id="rId7"/>
              </a:rPr>
              <a:t>http://</a:t>
            </a:r>
            <a:r>
              <a:rPr lang="de-DE" altLang="de-DE" sz="1600" dirty="0" smtClean="0">
                <a:hlinkClick r:id="rId7"/>
              </a:rPr>
              <a:t>www.unserboden.at/files/heckenlandschaft.pdf</a:t>
            </a:r>
            <a:endParaRPr lang="de-DE" altLang="de-DE" sz="1600" dirty="0" smtClean="0"/>
          </a:p>
          <a:p>
            <a:endParaRPr lang="de-DE" altLang="de-DE" sz="1600" dirty="0" smtClean="0"/>
          </a:p>
        </p:txBody>
      </p:sp>
      <p:sp>
        <p:nvSpPr>
          <p:cNvPr id="4" name="Fußzeilenplatzhalter 3"/>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688657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62793" y="3528476"/>
            <a:ext cx="14835284" cy="7195699"/>
          </a:xfrm>
        </p:spPr>
        <p:txBody>
          <a:bodyPr/>
          <a:lstStyle/>
          <a:p>
            <a:pPr marL="0" lvl="0" indent="0" algn="ctr">
              <a:spcBef>
                <a:spcPct val="0"/>
              </a:spcBef>
              <a:buNone/>
            </a:pPr>
            <a:endParaRPr lang="en-US" altLang="de-DE" sz="1100" dirty="0">
              <a:solidFill>
                <a:prstClr val="black"/>
              </a:solidFill>
              <a:latin typeface="Arial" panose="020B0604020202020204" pitchFamily="34" charset="0"/>
              <a:ea typeface="ヒラギノ角ゴ Pro W3" charset="-128"/>
              <a:cs typeface="Arial" panose="020B0604020202020204" pitchFamily="34" charset="0"/>
            </a:endParaRPr>
          </a:p>
          <a:p>
            <a:endParaRPr lang="de-DE" dirty="0" smtClean="0"/>
          </a:p>
          <a:p>
            <a:endParaRPr lang="de-DE" dirty="0"/>
          </a:p>
          <a:p>
            <a:endParaRPr lang="de-DE" dirty="0" smtClean="0"/>
          </a:p>
          <a:p>
            <a:endParaRPr lang="de-AT" dirty="0"/>
          </a:p>
        </p:txBody>
      </p:sp>
      <p:sp>
        <p:nvSpPr>
          <p:cNvPr id="4" name="Titel 3"/>
          <p:cNvSpPr>
            <a:spLocks noGrp="1"/>
          </p:cNvSpPr>
          <p:nvPr>
            <p:ph type="title"/>
          </p:nvPr>
        </p:nvSpPr>
        <p:spPr>
          <a:xfrm>
            <a:off x="755576" y="1099512"/>
            <a:ext cx="8229600" cy="730741"/>
          </a:xfrm>
        </p:spPr>
        <p:txBody>
          <a:bodyPr/>
          <a:lstStyle/>
          <a:p>
            <a:endParaRPr lang="de-AT" dirty="0"/>
          </a:p>
        </p:txBody>
      </p:sp>
      <p:pic>
        <p:nvPicPr>
          <p:cNvPr id="6" name="Bild 1" descr="http://www.oerok.gv.at/uploads/pics/DanubeTP_map.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11065"/>
            <a:ext cx="1296144" cy="131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Klemens\AppData\Local\Temp\Rar$DRa0.373\praesl_steiner_logosammlung\eu_drs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084940"/>
            <a:ext cx="2736229" cy="99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KUBIEKOMU_RADO\kutech\Projekte_Kunden\LandNOE_LF6\2011\ARGE_Donauländer\arge_donauländer_logo\Donauländer\logo\arge_dl_logo.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4098" y="2476016"/>
            <a:ext cx="942880" cy="365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unserboden.at/files/lukas_arnold__c_-donaul__ndertagung__92_bearbeit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3316" y="2951993"/>
            <a:ext cx="4587960" cy="3448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ukas_arnold__c_-donaul__ndertagung__94_bearbeit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899" y="2951993"/>
            <a:ext cx="3647871" cy="3448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nserboden.at/files/lukas_arnold__c_-donaul__ndertagung__100_bearbeit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6858" y="950750"/>
            <a:ext cx="4254625" cy="2959799"/>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395549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stretch>
            <a:fillRect/>
          </a:stretch>
        </p:blipFill>
        <p:spPr>
          <a:xfrm>
            <a:off x="2146255" y="1844675"/>
            <a:ext cx="4851489" cy="4281488"/>
          </a:xfrm>
          <a:prstGeom prst="rect">
            <a:avLst/>
          </a:prstGeom>
        </p:spPr>
      </p:pic>
      <p:sp>
        <p:nvSpPr>
          <p:cNvPr id="4" name="Titel 3"/>
          <p:cNvSpPr>
            <a:spLocks noGrp="1"/>
          </p:cNvSpPr>
          <p:nvPr>
            <p:ph type="title"/>
          </p:nvPr>
        </p:nvSpPr>
        <p:spPr/>
        <p:txBody>
          <a:bodyPr>
            <a:normAutofit/>
          </a:bodyPr>
          <a:lstStyle/>
          <a:p>
            <a:r>
              <a:rPr lang="de-AT" altLang="de-DE" dirty="0" err="1">
                <a:solidFill>
                  <a:srgbClr val="993300"/>
                </a:solidFill>
              </a:rPr>
              <a:t>Our</a:t>
            </a:r>
            <a:r>
              <a:rPr lang="de-AT" altLang="de-DE" dirty="0">
                <a:solidFill>
                  <a:srgbClr val="993300"/>
                </a:solidFill>
              </a:rPr>
              <a:t> </a:t>
            </a:r>
            <a:r>
              <a:rPr lang="de-AT" altLang="de-DE" dirty="0" err="1">
                <a:solidFill>
                  <a:srgbClr val="993300"/>
                </a:solidFill>
              </a:rPr>
              <a:t>Soil</a:t>
            </a:r>
            <a:r>
              <a:rPr lang="de-AT" altLang="de-DE" dirty="0">
                <a:solidFill>
                  <a:srgbClr val="993300"/>
                </a:solidFill>
              </a:rPr>
              <a:t> in </a:t>
            </a:r>
            <a:r>
              <a:rPr lang="de-AT" altLang="de-DE" dirty="0" err="1">
                <a:solidFill>
                  <a:srgbClr val="993300"/>
                </a:solidFill>
              </a:rPr>
              <a:t>the</a:t>
            </a:r>
            <a:r>
              <a:rPr lang="de-AT" altLang="de-DE" dirty="0">
                <a:solidFill>
                  <a:srgbClr val="993300"/>
                </a:solidFill>
              </a:rPr>
              <a:t> </a:t>
            </a:r>
            <a:r>
              <a:rPr lang="de-AT" altLang="de-DE" dirty="0" err="1">
                <a:solidFill>
                  <a:srgbClr val="993300"/>
                </a:solidFill>
              </a:rPr>
              <a:t>Danube</a:t>
            </a:r>
            <a:r>
              <a:rPr lang="de-AT" altLang="de-DE" dirty="0">
                <a:solidFill>
                  <a:srgbClr val="993300"/>
                </a:solidFill>
              </a:rPr>
              <a:t> </a:t>
            </a:r>
            <a:r>
              <a:rPr lang="de-AT" altLang="de-DE" dirty="0" smtClean="0">
                <a:solidFill>
                  <a:srgbClr val="993300"/>
                </a:solidFill>
              </a:rPr>
              <a:t>Region</a:t>
            </a:r>
            <a:endParaRPr lang="de-AT" dirty="0"/>
          </a:p>
        </p:txBody>
      </p:sp>
      <p:sp>
        <p:nvSpPr>
          <p:cNvPr id="2" name="Fußzeilenplatzhalter 1"/>
          <p:cNvSpPr>
            <a:spLocks noGrp="1"/>
          </p:cNvSpPr>
          <p:nvPr>
            <p:ph type="ftr" sz="quarter" idx="10"/>
          </p:nvPr>
        </p:nvSpPr>
        <p:spPr/>
        <p:txBody>
          <a:bodyPr/>
          <a:lstStyle/>
          <a:p>
            <a:pPr algn="l"/>
            <a:r>
              <a:rPr lang="de-DE" smtClean="0"/>
              <a:t>Österr. Bodenforum 5-6.Oktober  22                                                                         Erwin Szlezak www.unserboden.at</a:t>
            </a:r>
            <a:endParaRPr lang="de-DE" dirty="0"/>
          </a:p>
        </p:txBody>
      </p:sp>
    </p:spTree>
    <p:extLst>
      <p:ext uri="{BB962C8B-B14F-4D97-AF65-F5344CB8AC3E}">
        <p14:creationId xmlns:p14="http://schemas.microsoft.com/office/powerpoint/2010/main" val="1353901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2_NÖ ABB Leiste oben">
  <a:themeElements>
    <a:clrScheme name="ABB">
      <a:dk1>
        <a:sysClr val="windowText" lastClr="000000"/>
      </a:dk1>
      <a:lt1>
        <a:sysClr val="window" lastClr="FFFFFF"/>
      </a:lt1>
      <a:dk2>
        <a:srgbClr val="1F497D"/>
      </a:dk2>
      <a:lt2>
        <a:srgbClr val="F2F2F2"/>
      </a:lt2>
      <a:accent1>
        <a:srgbClr val="9BBB59"/>
      </a:accent1>
      <a:accent2>
        <a:srgbClr val="4F6128"/>
      </a:accent2>
      <a:accent3>
        <a:srgbClr val="1F497D"/>
      </a:accent3>
      <a:accent4>
        <a:srgbClr val="548DD4"/>
      </a:accent4>
      <a:accent5>
        <a:srgbClr val="FFFF00"/>
      </a:accent5>
      <a:accent6>
        <a:srgbClr val="D5D000"/>
      </a:accent6>
      <a:hlink>
        <a:srgbClr val="0000FF"/>
      </a:hlink>
      <a:folHlink>
        <a:srgbClr val="7030A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catsources="">
  <f:record>
    <f:field ref="doc_FSCFOLIO_1_1001_FieldDocumentNumber" text=""/>
    <f:field ref="doc_FSCFOLIO_1_1001_FieldSubject" text=""/>
    <f:field ref="FSCFOLIO_1_1001_SignaturesFldCtx_FSCFOLIO_1_1001_FieldLastSignature" text=""/>
    <f:field ref="FSCFOLIO_1_1001_SignaturesFldCtx_FSCFOLIO_1_1001_FieldLastSignatureBy" text=""/>
    <f:field ref="FSCFOLIO_1_1001_SignaturesFldCtx_FSCFOLIO_1_1001_FieldLastSignatureAt" date="" text=""/>
    <f:field ref="FSCFOLIO_1_1001_SignaturesFldCtx_FSCFOLIO_1_1001_FieldLastSignatureRemark" text=""/>
    <f:field ref="FSCFOLIO_1_1001_FieldCurrentUser" text="Martina Wittmann"/>
    <f:field ref="FSCFOLIO_1_1001_FieldCurrentDate" text="21.09.2022 10:03"/>
    <f:field ref="CCAPRECONFIG_15_1001_Objektname" text="NÖ ABB Power Point Vorlage"/>
    <f:field ref="CCAPRECONFIG_15_1001_Objektname" text="NÖ ABB Power Point Vorlage"/>
    <f:field ref="objname" text="NÖ ABB Power Point Vorlage"/>
    <f:field ref="objsubject" text=""/>
    <f:field ref="objcreatedby" text="Schandl, Herbert"/>
    <f:field ref="objcreatedat" date="2021-02-10T14:37:27" text="10.02.2021 14:37:27"/>
    <f:field ref="objchangedby" text="Schandl, Herbert"/>
    <f:field ref="objmodifiedat" date="2021-02-18T10:47:02" text="18.02.2021 10:47:02"/>
  </f:record>
  <f:display text="Serienbrief">
    <f:field ref="doc_FSCFOLIO_1_1001_FieldDocumentNumber" text="Dokument Nummer"/>
    <f:field ref="doc_FSCFOLIO_1_1001_FieldSubject" text="Betreff"/>
  </f:display>
  <f:display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display text="Allgemein">
    <f:field ref="FSCFOLIO_1_1001_FieldCurrentUser" text="Aktueller Benutzer"/>
    <f:field ref="FSCFOLIO_1_1001_FieldCurrentDate" text="Aktueller Zeitpunkt"/>
    <f:field ref="CCAPRECONFIG_15_1001_Objektname" text="Objektname"/>
    <f:field ref="objname" text="Name"/>
    <f:field ref="objsubject" text="FSC Betreff"/>
    <f:field ref="objcreatedby" text="Erzeugt von"/>
    <f:field ref="objcreatedat" text="Erzeugt am/um"/>
    <f:field ref="objchangedby" text="Letzte Änderung von"/>
    <f:field ref="objmodifiedat" text="Letzte Änderung am/um"/>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Bildschirmpräsentation (4:3)</PresentationFormat>
  <Paragraphs>104</Paragraphs>
  <Slides>16</Slides>
  <Notes>1</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16</vt:i4>
      </vt:variant>
    </vt:vector>
  </HeadingPairs>
  <TitlesOfParts>
    <vt:vector size="25" baseType="lpstr">
      <vt:lpstr>Arial</vt:lpstr>
      <vt:lpstr>Calibri</vt:lpstr>
      <vt:lpstr>Calibri Light</vt:lpstr>
      <vt:lpstr>Wingdings</vt:lpstr>
      <vt:lpstr>ヒラギノ角ゴ Pro W3</vt:lpstr>
      <vt:lpstr>2_NÖ ABB Leiste oben</vt:lpstr>
      <vt:lpstr>2_Benutzerdefiniertes Design</vt:lpstr>
      <vt:lpstr>1_Benutzerdefiniertes Design</vt:lpstr>
      <vt:lpstr>Benutzerdefiniertes Design</vt:lpstr>
      <vt:lpstr> Hecken in der Landschaft planen – pflegen – verbinden am Beispiel von  Franz &amp; Leopoldine Binder  (Biobauerfamilie  in Untermallebarn) und Alfred Grand (Biobauer in Absdorf AT) </vt:lpstr>
      <vt:lpstr>      Hecken planen , pflegen und verbinden   1.Motivationsbroschüre von Land schafft Wasser  2.Handbuch von Land schafft Wasser  3.Videos zu  Biodiversität durch Heckenpflanzungen Pflege von Hecken  Biotopverbund durch Heckenpflanzung  4.Fachartikel in Perspektiven mit jeweils 70.000 Auflage  </vt:lpstr>
      <vt:lpstr> Video in DE, CZ und EN Biodiversität durch Heckenpflanzungen   am Beispiel von Franz &amp; Leopoldine Binder (Untermallebarn)    und Alfred Grand in Absdorf in NÖ (AT </vt:lpstr>
      <vt:lpstr> </vt:lpstr>
      <vt:lpstr>Video in DE, CZ und EN Pflege von Hecken</vt:lpstr>
      <vt:lpstr>PowerPoint-Präsentation</vt:lpstr>
      <vt:lpstr>PowerPoint-Präsentation</vt:lpstr>
      <vt:lpstr>PowerPoint-Präsentation</vt:lpstr>
      <vt:lpstr>Our Soil in the Danube Region</vt:lpstr>
      <vt:lpstr>PowerPoint-Präsentation</vt:lpstr>
      <vt:lpstr>Soil Protection Hedges in Lower Austria</vt:lpstr>
      <vt:lpstr>EUSDR Action Plan</vt:lpstr>
      <vt:lpstr>WORK PROGRAM 2022 - Soil Health &amp; Food</vt:lpstr>
      <vt:lpstr>Integrated Land use Systems for multifunctional Landscapes Best Practice for Soil Deal for Europe  </vt:lpstr>
      <vt:lpstr>PowerPoint-Präsentation</vt:lpstr>
      <vt:lpstr>PowerPoint-Präsentation</vt:lpstr>
    </vt:vector>
  </TitlesOfParts>
  <Company>Amt der NÖ Landesregierung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Schandl Herbert (ABB)</dc:creator>
  <cp:lastModifiedBy>Szlezak Erwin (ABB St.Pölten)</cp:lastModifiedBy>
  <cp:revision>188</cp:revision>
  <dcterms:created xsi:type="dcterms:W3CDTF">2016-04-29T12:08:39Z</dcterms:created>
  <dcterms:modified xsi:type="dcterms:W3CDTF">2022-09-30T13:59:03Z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FSCLAKIS@15.1000:Abgeschlossen">
    <vt:lpwstr/>
  </property>
  <property fmtid="{D5CDD505-2E9C-101B-9397-08002B2CF9AE}" pid="3" name="FSC#FSCLAKIS@15.1000:Abgezeichnet_am">
    <vt:lpwstr/>
  </property>
  <property fmtid="{D5CDD505-2E9C-101B-9397-08002B2CF9AE}" pid="4" name="FSC#FSCLAKIS@15.1000:Abgezeichnet_von">
    <vt:lpwstr/>
  </property>
  <property fmtid="{D5CDD505-2E9C-101B-9397-08002B2CF9AE}" pid="5" name="FSC#FSCLAKIS@15.1000:Abgezeichnet2_am">
    <vt:lpwstr/>
  </property>
  <property fmtid="{D5CDD505-2E9C-101B-9397-08002B2CF9AE}" pid="6" name="FSC#FSCLAKIS@15.1000:Abgezeichnet2_von">
    <vt:lpwstr/>
  </property>
  <property fmtid="{D5CDD505-2E9C-101B-9397-08002B2CF9AE}" pid="7" name="FSC#FSCLAKIS@15.1000:Abschriftsklausel">
    <vt:lpwstr/>
  </property>
  <property fmtid="{D5CDD505-2E9C-101B-9397-08002B2CF9AE}" pid="8" name="FSC#FSCLAKIS@15.1000:AktBetreff">
    <vt:lpwstr/>
  </property>
  <property fmtid="{D5CDD505-2E9C-101B-9397-08002B2CF9AE}" pid="9" name="FSC#FSCLAKIS@15.1000:Bearbeiter_Tit_NN">
    <vt:lpwstr/>
  </property>
  <property fmtid="{D5CDD505-2E9C-101B-9397-08002B2CF9AE}" pid="10" name="FSC#FSCLAKIS@15.1000:Bearbeiter_Tit_VN_NN">
    <vt:lpwstr/>
  </property>
  <property fmtid="{D5CDD505-2E9C-101B-9397-08002B2CF9AE}" pid="11" name="FSC#FSCLAKIS@15.1000:Beilagen">
    <vt:lpwstr/>
  </property>
  <property fmtid="{D5CDD505-2E9C-101B-9397-08002B2CF9AE}" pid="12" name="FSC#FSCLAKIS@15.1000:Betreff">
    <vt:lpwstr/>
  </property>
  <property fmtid="{D5CDD505-2E9C-101B-9397-08002B2CF9AE}" pid="13" name="FSC#FSCLAKIS@15.1000:Bezug">
    <vt:lpwstr/>
  </property>
  <property fmtid="{D5CDD505-2E9C-101B-9397-08002B2CF9AE}" pid="14" name="FSC#FSCLAKIS@15.1000:DW_Bearbeiter">
    <vt:lpwstr/>
  </property>
  <property fmtid="{D5CDD505-2E9C-101B-9397-08002B2CF9AE}" pid="15" name="FSC#FSCLAKIS@15.1000:DW_Eigentuemer_Zuschrift">
    <vt:lpwstr/>
  </property>
  <property fmtid="{D5CDD505-2E9C-101B-9397-08002B2CF9AE}" pid="16" name="FSC#FSCLAKIS@15.1000:Geschlecht_Bearbeiter">
    <vt:lpwstr/>
  </property>
  <property fmtid="{D5CDD505-2E9C-101B-9397-08002B2CF9AE}" pid="17" name="FSC#FSCLAKIS@15.1000:Geschlecht_Eigentuemer_Zuschrift">
    <vt:lpwstr/>
  </property>
  <property fmtid="{D5CDD505-2E9C-101B-9397-08002B2CF9AE}" pid="18" name="FSC#FSCLAKIS@15.1000:Eigentuemer_Zuschrift_Tit_NN">
    <vt:lpwstr/>
  </property>
  <property fmtid="{D5CDD505-2E9C-101B-9397-08002B2CF9AE}" pid="19" name="FSC#FSCLAKIS@15.1000:Eigentuemer_Zuschrift_Tit_VN_NN">
    <vt:lpwstr/>
  </property>
  <property fmtid="{D5CDD505-2E9C-101B-9397-08002B2CF9AE}" pid="20" name="FSC#FSCLAKIS@15.1000:Erzeugt_am">
    <vt:lpwstr>10.02.2021</vt:lpwstr>
  </property>
  <property fmtid="{D5CDD505-2E9C-101B-9397-08002B2CF9AE}" pid="21" name="FSC#FSCLAKIS@15.1000:Fertigungsklausel">
    <vt:lpwstr/>
  </property>
  <property fmtid="{D5CDD505-2E9C-101B-9397-08002B2CF9AE}" pid="22" name="FSC#FSCLAKIS@15.1000:Fertigungsklausel2">
    <vt:lpwstr/>
  </property>
  <property fmtid="{D5CDD505-2E9C-101B-9397-08002B2CF9AE}" pid="23" name="FSC#FSCLAKIS@15.1000:Kennzeichen">
    <vt:lpwstr/>
  </property>
  <property fmtid="{D5CDD505-2E9C-101B-9397-08002B2CF9AE}" pid="24" name="FSC#FSCLAKIS@15.1000:Objektname">
    <vt:lpwstr>NÖ ABB Power Point Vorlage</vt:lpwstr>
  </property>
  <property fmtid="{D5CDD505-2E9C-101B-9397-08002B2CF9AE}" pid="25" name="FSC#FSCLAKIS@15.1000:RsabAbsender">
    <vt:lpwstr>Niederösterreichische Agrarbezirksbehörde_x000d_
Landhausplatz 1_x000d_
3109 St. Pölten</vt:lpwstr>
  </property>
  <property fmtid="{D5CDD505-2E9C-101B-9397-08002B2CF9AE}" pid="26" name="FSC#FSCLAKIS@15.1000:Text_nach_Fertigung">
    <vt:lpwstr/>
  </property>
  <property fmtid="{D5CDD505-2E9C-101B-9397-08002B2CF9AE}" pid="27" name="FSC#FSCLAKIS@15.1000:Unterschrieben_am">
    <vt:lpwstr/>
  </property>
  <property fmtid="{D5CDD505-2E9C-101B-9397-08002B2CF9AE}" pid="28" name="FSC#FSCLAKIS@15.1000:Unterschrieben_von">
    <vt:lpwstr/>
  </property>
  <property fmtid="{D5CDD505-2E9C-101B-9397-08002B2CF9AE}" pid="29" name="FSC#FSCLAKIS@15.1000:Unterschrieben2_am">
    <vt:lpwstr/>
  </property>
  <property fmtid="{D5CDD505-2E9C-101B-9397-08002B2CF9AE}" pid="30" name="FSC#FSCLAKIS@15.1000:Unterschrieben2_von">
    <vt:lpwstr/>
  </property>
  <property fmtid="{D5CDD505-2E9C-101B-9397-08002B2CF9AE}" pid="31" name="FSC#FSCLAKIS@15.1000:Unterschrieben_von_Tit_VN_NN_gsp">
    <vt:lpwstr/>
  </property>
  <property fmtid="{D5CDD505-2E9C-101B-9397-08002B2CF9AE}" pid="32" name="FSC#FSCLAKIS@15.1000:Unterschrieben_von_Tit_VN_NN_ng">
    <vt:lpwstr/>
  </property>
  <property fmtid="{D5CDD505-2E9C-101B-9397-08002B2CF9AE}" pid="33" name="FSC#FSCLAKIS@15.1000:Gesperrt_Bearbeiter">
    <vt:lpwstr/>
  </property>
  <property fmtid="{D5CDD505-2E9C-101B-9397-08002B2CF9AE}" pid="34" name="FSC#FSCLAKIS@15.1000:Systemaenderungszeitpunkt">
    <vt:lpwstr>18. Februar 2021</vt:lpwstr>
  </property>
  <property fmtid="{D5CDD505-2E9C-101B-9397-08002B2CF9AE}" pid="35" name="FSC#FSCLAKIS@15.1000:Eingangsdatum_ON">
    <vt:lpwstr/>
  </property>
  <property fmtid="{D5CDD505-2E9C-101B-9397-08002B2CF9AE}" pid="36" name="FSC#FSCLAKIS@15.1000:Frist_ON">
    <vt:lpwstr/>
  </property>
  <property fmtid="{D5CDD505-2E9C-101B-9397-08002B2CF9AE}" pid="37" name="FSC#FSCLAKIS@15.1000:Anmerkung_ON">
    <vt:lpwstr/>
  </property>
  <property fmtid="{D5CDD505-2E9C-101B-9397-08002B2CF9AE}" pid="38" name="FSC#FSCLAKIS@15.1000:Inhalt_ON">
    <vt:lpwstr/>
  </property>
  <property fmtid="{D5CDD505-2E9C-101B-9397-08002B2CF9AE}" pid="39" name="FSC#FSCLAKIS@15.1000:Hinweis_ON">
    <vt:lpwstr/>
  </property>
  <property fmtid="{D5CDD505-2E9C-101B-9397-08002B2CF9AE}" pid="40" name="FSC#FSCLAKIS@15.1000:Erledigung_ON">
    <vt:lpwstr/>
  </property>
  <property fmtid="{D5CDD505-2E9C-101B-9397-08002B2CF9AE}" pid="41" name="FSC#FSCLAKIS@15.1000:DVR">
    <vt:lpwstr/>
  </property>
  <property fmtid="{D5CDD505-2E9C-101B-9397-08002B2CF9AE}" pid="42" name="FSC#FSCLAKIS@15.1000:Eigentuemer_Objekt_Tit_VN_NN">
    <vt:lpwstr>Herbert Schandl</vt:lpwstr>
  </property>
  <property fmtid="{D5CDD505-2E9C-101B-9397-08002B2CF9AE}" pid="43" name="FSC#FSCLAKIS@15.1000:DW_Eigentuemer_Objekt">
    <vt:lpwstr>13623</vt:lpwstr>
  </property>
  <property fmtid="{D5CDD505-2E9C-101B-9397-08002B2CF9AE}" pid="44" name="FSC#NOELLAKISFORMSPROP@1000.8803:xmldata3">
    <vt:lpwstr>TEXT: LEER (!)</vt:lpwstr>
  </property>
  <property fmtid="{D5CDD505-2E9C-101B-9397-08002B2CF9AE}" pid="45" name="FSC#NOELLAKISFORMSPROP@1000.8803:xmldata3n">
    <vt:lpwstr>TEXT: LEER (!)</vt:lpwstr>
  </property>
  <property fmtid="{D5CDD505-2E9C-101B-9397-08002B2CF9AE}" pid="46" name="FSC#NOELLAKISFORMSPROP@1000.8803:xmldata10">
    <vt:lpwstr>TEXT: LEER (!)</vt:lpwstr>
  </property>
  <property fmtid="{D5CDD505-2E9C-101B-9397-08002B2CF9AE}" pid="47" name="FSC#NOELLAKISFORMSPROP@1000.8803:xmldata10n">
    <vt:lpwstr>TEXT: LEER (!)</vt:lpwstr>
  </property>
  <property fmtid="{D5CDD505-2E9C-101B-9397-08002B2CF9AE}" pid="48" name="FSC#NOELLAKISFORMSPROP@1000.8803:xmldata100">
    <vt:lpwstr>kein Rechtsgeschäft</vt:lpwstr>
  </property>
  <property fmtid="{D5CDD505-2E9C-101B-9397-08002B2CF9AE}" pid="49" name="FSC#NOELLAKISFORMSPROP@1000.8803:xmldata100n">
    <vt:lpwstr>kein Rechtsgeschäft</vt:lpwstr>
  </property>
  <property fmtid="{D5CDD505-2E9C-101B-9397-08002B2CF9AE}" pid="50" name="FSC#NOELLAKISFORMSPROP@1000.8803:xmldata101">
    <vt:lpwstr>kein Datum</vt:lpwstr>
  </property>
  <property fmtid="{D5CDD505-2E9C-101B-9397-08002B2CF9AE}" pid="51" name="FSC#NOELLAKISFORMSPROP@1000.8803:xmldata101n">
    <vt:lpwstr>kein Datum</vt:lpwstr>
  </property>
  <property fmtid="{D5CDD505-2E9C-101B-9397-08002B2CF9AE}" pid="52" name="FSC#NOELLAKISFORMSPROP@1000.8803:xmldata102">
    <vt:lpwstr>Keine Aktenzahl des Rechtsgeschäfts erfasst</vt:lpwstr>
  </property>
  <property fmtid="{D5CDD505-2E9C-101B-9397-08002B2CF9AE}" pid="53" name="FSC#NOELLAKISFORMSPROP@1000.8803:xmldata102n">
    <vt:lpwstr>Keine Aktenzahl des Rechtsgeschäfts erfasst</vt:lpwstr>
  </property>
  <property fmtid="{D5CDD505-2E9C-101B-9397-08002B2CF9AE}" pid="54" name="FSC#NOELLAKISFORMSPROP@1000.8803:xmldata20">
    <vt:lpwstr>TEXT: LEER (!)</vt:lpwstr>
  </property>
  <property fmtid="{D5CDD505-2E9C-101B-9397-08002B2CF9AE}" pid="55" name="FSC#NOELLAKISFORMSPROP@1000.8803:xmldata20n">
    <vt:lpwstr>TEXT: LEER (!)</vt:lpwstr>
  </property>
  <property fmtid="{D5CDD505-2E9C-101B-9397-08002B2CF9AE}" pid="56" name="FSC#NOELLAKISFORMSPROP@1000.8803:xmldata103">
    <vt:lpwstr>Kein Zuschlag - Gericht erfasst</vt:lpwstr>
  </property>
  <property fmtid="{D5CDD505-2E9C-101B-9397-08002B2CF9AE}" pid="57" name="FSC#NOELLAKISFORMSPROP@1000.8803:xmldata103n">
    <vt:lpwstr/>
  </property>
  <property fmtid="{D5CDD505-2E9C-101B-9397-08002B2CF9AE}" pid="58" name="FSC#NOELLAKISFORMSPROP@1000.8803:xmldata104">
    <vt:lpwstr>Kein Zuschlag - Datum erfasst</vt:lpwstr>
  </property>
  <property fmtid="{D5CDD505-2E9C-101B-9397-08002B2CF9AE}" pid="59" name="FSC#NOELLAKISFORMSPROP@1000.8803:xmldata104n">
    <vt:lpwstr>Kein Zuschlag - Datum erfasst</vt:lpwstr>
  </property>
  <property fmtid="{D5CDD505-2E9C-101B-9397-08002B2CF9AE}" pid="60" name="FSC#NOELLAKISFORMSPROP@1000.8803:xmldata105">
    <vt:lpwstr>Kein Zuschlag - Zahl erfasst</vt:lpwstr>
  </property>
  <property fmtid="{D5CDD505-2E9C-101B-9397-08002B2CF9AE}" pid="61" name="FSC#NOELLAKISFORMSPROP@1000.8803:xmldata105n">
    <vt:lpwstr>Kein Zuschlag - Zahl erfasst</vt:lpwstr>
  </property>
  <property fmtid="{D5CDD505-2E9C-101B-9397-08002B2CF9AE}" pid="62" name="FSC#NOELLAKISFORMSPROP@1000.8803:xmldata30">
    <vt:lpwstr>Kein Vertreter erfasst</vt:lpwstr>
  </property>
  <property fmtid="{D5CDD505-2E9C-101B-9397-08002B2CF9AE}" pid="63" name="FSC#NOELLAKISFORMSPROP@1000.8803:xmldata30n">
    <vt:lpwstr>Kein Vertreter erfasst</vt:lpwstr>
  </property>
  <property fmtid="{D5CDD505-2E9C-101B-9397-08002B2CF9AE}" pid="64" name="FSC#NOELLAKISFORMSPROP@1000.8803:xmldataVertrEnt">
    <vt:lpwstr>Kein Vertreter erfasst</vt:lpwstr>
  </property>
  <property fmtid="{D5CDD505-2E9C-101B-9397-08002B2CF9AE}" pid="65" name="FSC#NOELLAKISFORMSPROP@1000.8803:xmldataVertrEntn">
    <vt:lpwstr>Kein Vertreter erfasst</vt:lpwstr>
  </property>
  <property fmtid="{D5CDD505-2E9C-101B-9397-08002B2CF9AE}" pid="66" name="FSC#NOELLAKISFORMSPROP@1000.8803:xmldataGrundstEnt">
    <vt:lpwstr>TEXT: LEER (!)</vt:lpwstr>
  </property>
  <property fmtid="{D5CDD505-2E9C-101B-9397-08002B2CF9AE}" pid="67" name="FSC#NOELLAKISFORMSPROP@1000.8803:xmldataGrundstEntn">
    <vt:lpwstr>TEXT: LEER (!)</vt:lpwstr>
  </property>
  <property fmtid="{D5CDD505-2E9C-101B-9397-08002B2CF9AE}" pid="68" name="FSC#NOELLAKISFORMSPROP@1000.8803:xmldataGVAVerk">
    <vt:lpwstr>TEXT: LEER (!)</vt:lpwstr>
  </property>
  <property fmtid="{D5CDD505-2E9C-101B-9397-08002B2CF9AE}" pid="69" name="FSC#NOELLAKISFORMSPROP@1000.8803:xmldataGVAVerkn">
    <vt:lpwstr>TEXT: LEER (!)</vt:lpwstr>
  </property>
  <property fmtid="{D5CDD505-2E9C-101B-9397-08002B2CF9AE}" pid="70" name="FSC#NOELLAKISFORMSPROP@1000.8803:xmldataGVAKaeufer">
    <vt:lpwstr>TEXT: LEER (!)</vt:lpwstr>
  </property>
  <property fmtid="{D5CDD505-2E9C-101B-9397-08002B2CF9AE}" pid="71" name="FSC#NOELLAKISFORMSPROP@1000.8803:xmldataGVAKaeufern">
    <vt:lpwstr>TEXT: LEER (!)</vt:lpwstr>
  </property>
  <property fmtid="{D5CDD505-2E9C-101B-9397-08002B2CF9AE}" pid="72" name="FSC#NOELLAKISFORMSPROP@1000.8803:xmldataGVARechtsgesch">
    <vt:lpwstr>kein Rechtsgeschäft</vt:lpwstr>
  </property>
  <property fmtid="{D5CDD505-2E9C-101B-9397-08002B2CF9AE}" pid="73" name="FSC#NOELLAKISFORMSPROP@1000.8803:xmldataGVARechtsgeschn">
    <vt:lpwstr>kein Rechtsgeschäft</vt:lpwstr>
  </property>
  <property fmtid="{D5CDD505-2E9C-101B-9397-08002B2CF9AE}" pid="74" name="FSC#NOELLAKISFORMSPROP@1000.8803:xmldataGVA_RG_dat">
    <vt:lpwstr>kein Datum</vt:lpwstr>
  </property>
  <property fmtid="{D5CDD505-2E9C-101B-9397-08002B2CF9AE}" pid="75" name="FSC#NOELLAKISFORMSPROP@1000.8803:xmldataGVA_RG_datn">
    <vt:lpwstr>kein Datum</vt:lpwstr>
  </property>
  <property fmtid="{D5CDD505-2E9C-101B-9397-08002B2CF9AE}" pid="76" name="FSC#NOELLAKISFORMSPROP@1000.8803:xmldata_RG_Zahl_GVA">
    <vt:lpwstr>Keine Aktenzahl des Rechtsgeschäfts erfasst</vt:lpwstr>
  </property>
  <property fmtid="{D5CDD505-2E9C-101B-9397-08002B2CF9AE}" pid="77" name="FSC#NOELLAKISFORMSPROP@1000.8803:xmldata_RG_Zahl_GVAn">
    <vt:lpwstr>Keine Aktenzahl des Rechtsgeschäfts erfasst</vt:lpwstr>
  </property>
  <property fmtid="{D5CDD505-2E9C-101B-9397-08002B2CF9AE}" pid="78" name="FSC#NOELLAKISFORMSPROP@1000.8803:xmldata_grundstueck_GVA">
    <vt:lpwstr>TEXT: LEER (!)</vt:lpwstr>
  </property>
  <property fmtid="{D5CDD505-2E9C-101B-9397-08002B2CF9AE}" pid="79" name="FSC#NOELLAKISFORMSPROP@1000.8803:xmldata_grundstueck_GVAn">
    <vt:lpwstr>TEXT: LEER (!)</vt:lpwstr>
  </property>
  <property fmtid="{D5CDD505-2E9C-101B-9397-08002B2CF9AE}" pid="80" name="FSC#NOELLAKISFORMSPROP@1000.8803:xmldataZuschlagGVA">
    <vt:lpwstr>Kein Zuschlag - Gericht erfasst</vt:lpwstr>
  </property>
  <property fmtid="{D5CDD505-2E9C-101B-9397-08002B2CF9AE}" pid="81" name="FSC#NOELLAKISFORMSPROP@1000.8803:xmldataZuschlagGVAn">
    <vt:lpwstr/>
  </property>
  <property fmtid="{D5CDD505-2E9C-101B-9397-08002B2CF9AE}" pid="82" name="FSC#NOELLAKISFORMSPROP@1000.8803:xmldata_ZuDat_GVA">
    <vt:lpwstr>Kein Zuschlag - Datum erfasst</vt:lpwstr>
  </property>
  <property fmtid="{D5CDD505-2E9C-101B-9397-08002B2CF9AE}" pid="83" name="FSC#NOELLAKISFORMSPROP@1000.8803:xmldata_ZuDat_GVAn">
    <vt:lpwstr>Kein Zuschlag - Datum erfasst</vt:lpwstr>
  </property>
  <property fmtid="{D5CDD505-2E9C-101B-9397-08002B2CF9AE}" pid="84" name="FSC#NOELLAKISFORMSPROP@1000.8803:xmldata_ZuZahl_GVA">
    <vt:lpwstr>Kein Zuschlag - Zahl erfasst</vt:lpwstr>
  </property>
  <property fmtid="{D5CDD505-2E9C-101B-9397-08002B2CF9AE}" pid="85" name="FSC#NOELLAKISFORMSPROP@1000.8803:xmldata_ZuZahl_GVAn">
    <vt:lpwstr>Kein Zuschlag - Zahl erfasst</vt:lpwstr>
  </property>
  <property fmtid="{D5CDD505-2E9C-101B-9397-08002B2CF9AE}" pid="86" name="FSC#NOELLAKISFORMSPROP@1000.8803:xmldata_Vertreter_GVA">
    <vt:lpwstr>Kein Vertreter erfasst</vt:lpwstr>
  </property>
  <property fmtid="{D5CDD505-2E9C-101B-9397-08002B2CF9AE}" pid="87" name="FSC#NOELLAKISFORMSPROP@1000.8803:xmldata_Vertreter_GVAn">
    <vt:lpwstr>Kein Vertreter erfasst</vt:lpwstr>
  </property>
  <property fmtid="{D5CDD505-2E9C-101B-9397-08002B2CF9AE}" pid="88" name="FSC#COOSYSTEM@1.1:Container">
    <vt:lpwstr>COO.1000.8802.62.4895514</vt:lpwstr>
  </property>
  <property fmtid="{D5CDD505-2E9C-101B-9397-08002B2CF9AE}" pid="89" name="FSC#COOELAK@1.1001:Subject">
    <vt:lpwstr/>
  </property>
  <property fmtid="{D5CDD505-2E9C-101B-9397-08002B2CF9AE}" pid="90" name="FSC#COOELAK@1.1001:FileReference">
    <vt:lpwstr/>
  </property>
  <property fmtid="{D5CDD505-2E9C-101B-9397-08002B2CF9AE}" pid="91" name="FSC#COOELAK@1.1001:FileRefYear">
    <vt:lpwstr/>
  </property>
  <property fmtid="{D5CDD505-2E9C-101B-9397-08002B2CF9AE}" pid="92" name="FSC#COOELAK@1.1001:FileRefOrdinal">
    <vt:lpwstr/>
  </property>
  <property fmtid="{D5CDD505-2E9C-101B-9397-08002B2CF9AE}" pid="93" name="FSC#COOELAK@1.1001:FileRefOU">
    <vt:lpwstr/>
  </property>
  <property fmtid="{D5CDD505-2E9C-101B-9397-08002B2CF9AE}" pid="94" name="FSC#COOELAK@1.1001:Organization">
    <vt:lpwstr/>
  </property>
  <property fmtid="{D5CDD505-2E9C-101B-9397-08002B2CF9AE}" pid="95" name="FSC#COOELAK@1.1001:Owner">
    <vt:lpwstr>Schandl Herbert</vt:lpwstr>
  </property>
  <property fmtid="{D5CDD505-2E9C-101B-9397-08002B2CF9AE}" pid="96" name="FSC#COOELAK@1.1001:OwnerExtension">
    <vt:lpwstr>13623</vt:lpwstr>
  </property>
  <property fmtid="{D5CDD505-2E9C-101B-9397-08002B2CF9AE}" pid="97" name="FSC#COOELAK@1.1001:OwnerFaxExtension">
    <vt:lpwstr/>
  </property>
  <property fmtid="{D5CDD505-2E9C-101B-9397-08002B2CF9AE}" pid="98" name="FSC#COOELAK@1.1001:DispatchedBy">
    <vt:lpwstr/>
  </property>
  <property fmtid="{D5CDD505-2E9C-101B-9397-08002B2CF9AE}" pid="99" name="FSC#COOELAK@1.1001:DispatchedAt">
    <vt:lpwstr/>
  </property>
  <property fmtid="{D5CDD505-2E9C-101B-9397-08002B2CF9AE}" pid="100" name="FSC#COOELAK@1.1001:ApprovedBy">
    <vt:lpwstr/>
  </property>
  <property fmtid="{D5CDD505-2E9C-101B-9397-08002B2CF9AE}" pid="101" name="FSC#COOELAK@1.1001:ApprovedAt">
    <vt:lpwstr/>
  </property>
  <property fmtid="{D5CDD505-2E9C-101B-9397-08002B2CF9AE}" pid="102" name="FSC#COOELAK@1.1001:Department">
    <vt:lpwstr>ABB-GW (ABB Güterwege)</vt:lpwstr>
  </property>
  <property fmtid="{D5CDD505-2E9C-101B-9397-08002B2CF9AE}" pid="103" name="FSC#COOELAK@1.1001:CreatedAt">
    <vt:lpwstr>10.02.2021</vt:lpwstr>
  </property>
  <property fmtid="{D5CDD505-2E9C-101B-9397-08002B2CF9AE}" pid="104" name="FSC#COOELAK@1.1001:OU">
    <vt:lpwstr>ABB (NÖ Agrarbezirksbehörde)</vt:lpwstr>
  </property>
  <property fmtid="{D5CDD505-2E9C-101B-9397-08002B2CF9AE}" pid="105" name="FSC#COOELAK@1.1001:Priority">
    <vt:lpwstr> ()</vt:lpwstr>
  </property>
  <property fmtid="{D5CDD505-2E9C-101B-9397-08002B2CF9AE}" pid="106" name="FSC#COOELAK@1.1001:ObjBarCode">
    <vt:lpwstr>*COO.1000.8802.62.4895514*</vt:lpwstr>
  </property>
  <property fmtid="{D5CDD505-2E9C-101B-9397-08002B2CF9AE}" pid="107" name="FSC#COOELAK@1.1001:RefBarCode">
    <vt:lpwstr/>
  </property>
  <property fmtid="{D5CDD505-2E9C-101B-9397-08002B2CF9AE}" pid="108" name="FSC#COOELAK@1.1001:FileRefBarCode">
    <vt:lpwstr>**</vt:lpwstr>
  </property>
  <property fmtid="{D5CDD505-2E9C-101B-9397-08002B2CF9AE}" pid="109" name="FSC#COOELAK@1.1001:ExternalRef">
    <vt:lpwstr/>
  </property>
  <property fmtid="{D5CDD505-2E9C-101B-9397-08002B2CF9AE}" pid="110" name="FSC#COOELAK@1.1001:IncomingNumber">
    <vt:lpwstr/>
  </property>
  <property fmtid="{D5CDD505-2E9C-101B-9397-08002B2CF9AE}" pid="111" name="FSC#COOELAK@1.1001:IncomingSubject">
    <vt:lpwstr/>
  </property>
  <property fmtid="{D5CDD505-2E9C-101B-9397-08002B2CF9AE}" pid="112" name="FSC#COOELAK@1.1001:ProcessResponsible">
    <vt:lpwstr/>
  </property>
  <property fmtid="{D5CDD505-2E9C-101B-9397-08002B2CF9AE}" pid="113" name="FSC#COOELAK@1.1001:ProcessResponsiblePhone">
    <vt:lpwstr/>
  </property>
  <property fmtid="{D5CDD505-2E9C-101B-9397-08002B2CF9AE}" pid="114" name="FSC#COOELAK@1.1001:ProcessResponsibleMail">
    <vt:lpwstr/>
  </property>
  <property fmtid="{D5CDD505-2E9C-101B-9397-08002B2CF9AE}" pid="115" name="FSC#COOELAK@1.1001:ProcessResponsibleFax">
    <vt:lpwstr/>
  </property>
  <property fmtid="{D5CDD505-2E9C-101B-9397-08002B2CF9AE}" pid="116" name="FSC#COOELAK@1.1001:ApproverFirstName">
    <vt:lpwstr/>
  </property>
  <property fmtid="{D5CDD505-2E9C-101B-9397-08002B2CF9AE}" pid="117" name="FSC#COOELAK@1.1001:ApproverSurName">
    <vt:lpwstr/>
  </property>
  <property fmtid="{D5CDD505-2E9C-101B-9397-08002B2CF9AE}" pid="118" name="FSC#COOELAK@1.1001:ApproverTitle">
    <vt:lpwstr/>
  </property>
  <property fmtid="{D5CDD505-2E9C-101B-9397-08002B2CF9AE}" pid="119" name="FSC#COOELAK@1.1001:ExternalDate">
    <vt:lpwstr/>
  </property>
  <property fmtid="{D5CDD505-2E9C-101B-9397-08002B2CF9AE}" pid="120" name="FSC#COOELAK@1.1001:SettlementApprovedAt">
    <vt:lpwstr/>
  </property>
  <property fmtid="{D5CDD505-2E9C-101B-9397-08002B2CF9AE}" pid="121" name="FSC#COOELAK@1.1001:BaseNumber">
    <vt:lpwstr/>
  </property>
  <property fmtid="{D5CDD505-2E9C-101B-9397-08002B2CF9AE}" pid="122" name="FSC#COOELAK@1.1001:CurrentUserRolePos">
    <vt:lpwstr>Bearbeitung</vt:lpwstr>
  </property>
  <property fmtid="{D5CDD505-2E9C-101B-9397-08002B2CF9AE}" pid="123" name="FSC#COOELAK@1.1001:CurrentUserEmail">
    <vt:lpwstr>Martina.Wittmann@noel.gv.at</vt:lpwstr>
  </property>
  <property fmtid="{D5CDD505-2E9C-101B-9397-08002B2CF9AE}" pid="124" name="FSC#ELAKGOV@1.1001:PersonalSubjGender">
    <vt:lpwstr/>
  </property>
  <property fmtid="{D5CDD505-2E9C-101B-9397-08002B2CF9AE}" pid="125" name="FSC#ELAKGOV@1.1001:PersonalSubjFirstName">
    <vt:lpwstr/>
  </property>
  <property fmtid="{D5CDD505-2E9C-101B-9397-08002B2CF9AE}" pid="126" name="FSC#ELAKGOV@1.1001:PersonalSubjSurName">
    <vt:lpwstr/>
  </property>
  <property fmtid="{D5CDD505-2E9C-101B-9397-08002B2CF9AE}" pid="127" name="FSC#ELAKGOV@1.1001:PersonalSubjSalutation">
    <vt:lpwstr/>
  </property>
  <property fmtid="{D5CDD505-2E9C-101B-9397-08002B2CF9AE}" pid="128" name="FSC#ELAKGOV@1.1001:PersonalSubjAddress">
    <vt:lpwstr/>
  </property>
  <property fmtid="{D5CDD505-2E9C-101B-9397-08002B2CF9AE}" pid="129" name="FSC#ATSTATECFG@1.1001:Office">
    <vt:lpwstr/>
  </property>
  <property fmtid="{D5CDD505-2E9C-101B-9397-08002B2CF9AE}" pid="130" name="FSC#ATSTATECFG@1.1001:Agent">
    <vt:lpwstr/>
  </property>
  <property fmtid="{D5CDD505-2E9C-101B-9397-08002B2CF9AE}" pid="131" name="FSC#ATSTATECFG@1.1001:AgentPhone">
    <vt:lpwstr/>
  </property>
  <property fmtid="{D5CDD505-2E9C-101B-9397-08002B2CF9AE}" pid="132" name="FSC#ATSTATECFG@1.1001:DepartmentFax">
    <vt:lpwstr/>
  </property>
  <property fmtid="{D5CDD505-2E9C-101B-9397-08002B2CF9AE}" pid="133" name="FSC#ATSTATECFG@1.1001:DepartmentEMail">
    <vt:lpwstr/>
  </property>
  <property fmtid="{D5CDD505-2E9C-101B-9397-08002B2CF9AE}" pid="134" name="FSC#ATSTATECFG@1.1001:SubfileDate">
    <vt:lpwstr/>
  </property>
  <property fmtid="{D5CDD505-2E9C-101B-9397-08002B2CF9AE}" pid="135" name="FSC#ATSTATECFG@1.1001:SubfileSubject">
    <vt:lpwstr/>
  </property>
  <property fmtid="{D5CDD505-2E9C-101B-9397-08002B2CF9AE}" pid="136" name="FSC#ATSTATECFG@1.1001:DepartmentZipCode">
    <vt:lpwstr/>
  </property>
  <property fmtid="{D5CDD505-2E9C-101B-9397-08002B2CF9AE}" pid="137" name="FSC#ATSTATECFG@1.1001:DepartmentCountry">
    <vt:lpwstr/>
  </property>
  <property fmtid="{D5CDD505-2E9C-101B-9397-08002B2CF9AE}" pid="138" name="FSC#ATSTATECFG@1.1001:DepartmentCity">
    <vt:lpwstr/>
  </property>
  <property fmtid="{D5CDD505-2E9C-101B-9397-08002B2CF9AE}" pid="139" name="FSC#ATSTATECFG@1.1001:DepartmentStreet">
    <vt:lpwstr/>
  </property>
  <property fmtid="{D5CDD505-2E9C-101B-9397-08002B2CF9AE}" pid="140" name="FSC#ATSTATECFG@1.1001:DepartmentDVR">
    <vt:lpwstr/>
  </property>
  <property fmtid="{D5CDD505-2E9C-101B-9397-08002B2CF9AE}" pid="141" name="FSC#ATSTATECFG@1.1001:DepartmentUID">
    <vt:lpwstr/>
  </property>
  <property fmtid="{D5CDD505-2E9C-101B-9397-08002B2CF9AE}" pid="142" name="FSC#ATSTATECFG@1.1001:SubfileReference">
    <vt:lpwstr/>
  </property>
  <property fmtid="{D5CDD505-2E9C-101B-9397-08002B2CF9AE}" pid="143" name="FSC#ATSTATECFG@1.1001:Clause">
    <vt:lpwstr/>
  </property>
  <property fmtid="{D5CDD505-2E9C-101B-9397-08002B2CF9AE}" pid="144" name="FSC#ATSTATECFG@1.1001:ExternalFile">
    <vt:lpwstr/>
  </property>
  <property fmtid="{D5CDD505-2E9C-101B-9397-08002B2CF9AE}" pid="145" name="FSC#ATSTATECFG@1.1001:ApprovedSignature">
    <vt:lpwstr/>
  </property>
  <property fmtid="{D5CDD505-2E9C-101B-9397-08002B2CF9AE}" pid="146" name="FSC#ATSTATECFG@1.1001:BankAccount">
    <vt:lpwstr/>
  </property>
  <property fmtid="{D5CDD505-2E9C-101B-9397-08002B2CF9AE}" pid="147" name="FSC#ATSTATECFG@1.1001:BankAccountOwner">
    <vt:lpwstr/>
  </property>
  <property fmtid="{D5CDD505-2E9C-101B-9397-08002B2CF9AE}" pid="148" name="FSC#ATSTATECFG@1.1001:BankInstitute">
    <vt:lpwstr/>
  </property>
  <property fmtid="{D5CDD505-2E9C-101B-9397-08002B2CF9AE}" pid="149" name="FSC#ATSTATECFG@1.1001:BankAccountID">
    <vt:lpwstr/>
  </property>
  <property fmtid="{D5CDD505-2E9C-101B-9397-08002B2CF9AE}" pid="150" name="FSC#ATSTATECFG@1.1001:BankAccountIBAN">
    <vt:lpwstr/>
  </property>
  <property fmtid="{D5CDD505-2E9C-101B-9397-08002B2CF9AE}" pid="151" name="FSC#ATSTATECFG@1.1001:BankAccountBIC">
    <vt:lpwstr/>
  </property>
  <property fmtid="{D5CDD505-2E9C-101B-9397-08002B2CF9AE}" pid="152" name="FSC#ATSTATECFG@1.1001:BankName">
    <vt:lpwstr/>
  </property>
  <property fmtid="{D5CDD505-2E9C-101B-9397-08002B2CF9AE}" pid="153" name="FSC#COOELAK@1.1001:ObjectAddressees">
    <vt:lpwstr/>
  </property>
  <property fmtid="{D5CDD505-2E9C-101B-9397-08002B2CF9AE}" pid="154" name="FSC#COOELAK@1.1001:replyreference">
    <vt:lpwstr/>
  </property>
  <property fmtid="{D5CDD505-2E9C-101B-9397-08002B2CF9AE}" pid="155" name="FSC#ATPRECONFIG@1.1001:ChargePreview">
    <vt:lpwstr/>
  </property>
  <property fmtid="{D5CDD505-2E9C-101B-9397-08002B2CF9AE}" pid="156" name="FSC#FSCFOLIO@1.1001:docpropproject">
    <vt:lpwstr/>
  </property>
  <property fmtid="{D5CDD505-2E9C-101B-9397-08002B2CF9AE}" pid="157" name="FSC#CCAPRECONFIGG@15.1001:DepartmentON">
    <vt:lpwstr/>
  </property>
  <property fmtid="{D5CDD505-2E9C-101B-9397-08002B2CF9AE}" pid="158" name="FSC#CCAPRECONFIGG@15.1001:DepartmentWebsite">
    <vt:lpwstr/>
  </property>
  <property fmtid="{D5CDD505-2E9C-101B-9397-08002B2CF9AE}" pid="159" name="FSC#COOELAK@1.1001:OfficeHours">
    <vt:lpwstr/>
  </property>
</Properties>
</file>