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4" r:id="rId5"/>
    <p:sldMasterId id="2147483706" r:id="rId6"/>
    <p:sldMasterId id="2147483724" r:id="rId7"/>
  </p:sldMasterIdLst>
  <p:notesMasterIdLst>
    <p:notesMasterId r:id="rId34"/>
  </p:notesMasterIdLst>
  <p:sldIdLst>
    <p:sldId id="302" r:id="rId8"/>
    <p:sldId id="386" r:id="rId9"/>
    <p:sldId id="387" r:id="rId10"/>
    <p:sldId id="388" r:id="rId11"/>
    <p:sldId id="389" r:id="rId12"/>
    <p:sldId id="330" r:id="rId13"/>
    <p:sldId id="376" r:id="rId14"/>
    <p:sldId id="372" r:id="rId15"/>
    <p:sldId id="354" r:id="rId16"/>
    <p:sldId id="288" r:id="rId17"/>
    <p:sldId id="391" r:id="rId18"/>
    <p:sldId id="382" r:id="rId19"/>
    <p:sldId id="337" r:id="rId20"/>
    <p:sldId id="393" r:id="rId21"/>
    <p:sldId id="379" r:id="rId22"/>
    <p:sldId id="380" r:id="rId23"/>
    <p:sldId id="381" r:id="rId24"/>
    <p:sldId id="392" r:id="rId25"/>
    <p:sldId id="378" r:id="rId26"/>
    <p:sldId id="394" r:id="rId27"/>
    <p:sldId id="384" r:id="rId28"/>
    <p:sldId id="395" r:id="rId29"/>
    <p:sldId id="385" r:id="rId30"/>
    <p:sldId id="373" r:id="rId31"/>
    <p:sldId id="390" r:id="rId32"/>
    <p:sldId id="396" r:id="rId33"/>
  </p:sldIdLst>
  <p:sldSz cx="9144000" cy="6858000" type="screen4x3"/>
  <p:notesSz cx="6865938" cy="999807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trid Bonk" initials="AB" lastIdx="3" clrIdx="0"/>
  <p:cmAuthor id="2" name="Johanna Stieblehner" initials="JS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8233"/>
    <a:srgbClr val="EB5C3F"/>
    <a:srgbClr val="6E843C"/>
    <a:srgbClr val="CC3300"/>
    <a:srgbClr val="937D4C"/>
    <a:srgbClr val="FF9900"/>
    <a:srgbClr val="CC3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381" autoAdjust="0"/>
    <p:restoredTop sz="98077" autoAdjust="0"/>
  </p:normalViewPr>
  <p:slideViewPr>
    <p:cSldViewPr>
      <p:cViewPr>
        <p:scale>
          <a:sx n="90" d="100"/>
          <a:sy n="90" d="100"/>
        </p:scale>
        <p:origin x="-2718" y="-5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96"/>
    </p:cViewPr>
  </p:sorterViewPr>
  <p:notesViewPr>
    <p:cSldViewPr>
      <p:cViewPr varScale="1">
        <p:scale>
          <a:sx n="47" d="100"/>
          <a:sy n="47" d="100"/>
        </p:scale>
        <p:origin x="272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commentAuthors" Target="commentAuthor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640"/>
          </a:xfrm>
          <a:prstGeom prst="rect">
            <a:avLst/>
          </a:prstGeom>
        </p:spPr>
        <p:txBody>
          <a:bodyPr vert="horz" lIns="96340" tIns="48170" rIns="96340" bIns="48170" rtlCol="0"/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9110" y="0"/>
            <a:ext cx="2975240" cy="501640"/>
          </a:xfrm>
          <a:prstGeom prst="rect">
            <a:avLst/>
          </a:prstGeom>
        </p:spPr>
        <p:txBody>
          <a:bodyPr vert="horz" lIns="96340" tIns="48170" rIns="96340" bIns="48170" rtlCol="0"/>
          <a:lstStyle>
            <a:lvl1pPr algn="r">
              <a:defRPr sz="1300"/>
            </a:lvl1pPr>
          </a:lstStyle>
          <a:p>
            <a:fld id="{87498CBA-5D48-4A97-BDFD-5A68FC65761D}" type="datetimeFigureOut">
              <a:rPr lang="de-AT" smtClean="0"/>
              <a:t>27.06.2019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1250950"/>
            <a:ext cx="4497388" cy="33734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40" tIns="48170" rIns="96340" bIns="4817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6595" y="4811574"/>
            <a:ext cx="5492750" cy="3936742"/>
          </a:xfrm>
          <a:prstGeom prst="rect">
            <a:avLst/>
          </a:prstGeom>
        </p:spPr>
        <p:txBody>
          <a:bodyPr vert="horz" lIns="96340" tIns="48170" rIns="96340" bIns="4817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96439"/>
            <a:ext cx="2975240" cy="501639"/>
          </a:xfrm>
          <a:prstGeom prst="rect">
            <a:avLst/>
          </a:prstGeom>
        </p:spPr>
        <p:txBody>
          <a:bodyPr vert="horz" lIns="96340" tIns="48170" rIns="96340" bIns="48170" rtlCol="0" anchor="b"/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9110" y="9496439"/>
            <a:ext cx="2975240" cy="501639"/>
          </a:xfrm>
          <a:prstGeom prst="rect">
            <a:avLst/>
          </a:prstGeom>
        </p:spPr>
        <p:txBody>
          <a:bodyPr vert="horz" lIns="96340" tIns="48170" rIns="96340" bIns="48170" rtlCol="0" anchor="b"/>
          <a:lstStyle>
            <a:lvl1pPr algn="r">
              <a:defRPr sz="1300"/>
            </a:lvl1pPr>
          </a:lstStyle>
          <a:p>
            <a:fld id="{B5CA3426-96DB-45E1-A3B2-BD50BE3F567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28293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1250950"/>
            <a:ext cx="4497388" cy="3373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A3426-96DB-45E1-A3B2-BD50BE3F5677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40385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A3426-96DB-45E1-A3B2-BD50BE3F5677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76037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A3426-96DB-45E1-A3B2-BD50BE3F5677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89059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050A7-D071-4493-B648-B0FF3231D4B1}" type="datetimeFigureOut">
              <a:rPr lang="de-AT" smtClean="0"/>
              <a:t>27.06.2019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12FD7-84DF-48B9-8C19-DF82CA2A06F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5177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050A7-D071-4493-B648-B0FF3231D4B1}" type="datetimeFigureOut">
              <a:rPr lang="de-AT" smtClean="0"/>
              <a:t>27.06.2019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12FD7-84DF-48B9-8C19-DF82CA2A06F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2601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050A7-D071-4493-B648-B0FF3231D4B1}" type="datetimeFigureOut">
              <a:rPr lang="de-AT" smtClean="0"/>
              <a:t>27.06.2019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12FD7-84DF-48B9-8C19-DF82CA2A06F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26353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>
                <a:latin typeface="BundesSerif Office" panose="02050002050300000203" pitchFamily="18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>
              <a:buClr>
                <a:srgbClr val="41A336"/>
              </a:buClr>
              <a:buFont typeface="Times New Roman" panose="02020603050405020304" pitchFamily="18" charset="0"/>
              <a:buChar char="→"/>
              <a:defRPr sz="1400">
                <a:latin typeface="BundesSans Office" panose="020B0002030500000203" pitchFamily="34" charset="0"/>
              </a:defRPr>
            </a:lvl1pPr>
            <a:lvl2pPr marL="742950" indent="-285750">
              <a:buClr>
                <a:srgbClr val="41A336"/>
              </a:buClr>
              <a:buFont typeface="Times New Roman" panose="02020603050405020304" pitchFamily="18" charset="0"/>
              <a:buChar char="→"/>
              <a:defRPr sz="1400">
                <a:latin typeface="BundesSans Office" panose="020B0002030500000203" pitchFamily="34" charset="0"/>
              </a:defRPr>
            </a:lvl2pPr>
            <a:lvl3pPr marL="1143000" indent="-228600">
              <a:buClr>
                <a:srgbClr val="41A336"/>
              </a:buClr>
              <a:buFont typeface="Times New Roman" panose="02020603050405020304" pitchFamily="18" charset="0"/>
              <a:buChar char="→"/>
              <a:defRPr sz="1400">
                <a:latin typeface="BundesSans Office" panose="020B0002030500000203" pitchFamily="34" charset="0"/>
              </a:defRPr>
            </a:lvl3pPr>
            <a:lvl4pPr marL="1600200" indent="-228600">
              <a:buClr>
                <a:srgbClr val="41A336"/>
              </a:buClr>
              <a:buFont typeface="Times New Roman" panose="02020603050405020304" pitchFamily="18" charset="0"/>
              <a:buChar char="→"/>
              <a:defRPr sz="1400">
                <a:latin typeface="BundesSans Office" panose="020B0002030500000203" pitchFamily="34" charset="0"/>
              </a:defRPr>
            </a:lvl4pPr>
            <a:lvl5pPr marL="2057400" indent="-228600">
              <a:buClr>
                <a:srgbClr val="41A336"/>
              </a:buClr>
              <a:buFont typeface="Times New Roman" panose="02020603050405020304" pitchFamily="18" charset="0"/>
              <a:buChar char="→"/>
              <a:defRPr sz="1400">
                <a:latin typeface="BundesSans Office" panose="020B0002030500000203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Rechteck 6"/>
          <p:cNvSpPr/>
          <p:nvPr userDrawn="1"/>
        </p:nvSpPr>
        <p:spPr>
          <a:xfrm>
            <a:off x="0" y="4554000"/>
            <a:ext cx="144000" cy="2304000"/>
          </a:xfrm>
          <a:prstGeom prst="rect">
            <a:avLst/>
          </a:prstGeom>
          <a:solidFill>
            <a:srgbClr val="F285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white"/>
              </a:solidFill>
            </a:endParaRPr>
          </a:p>
        </p:txBody>
      </p:sp>
      <p:pic>
        <p:nvPicPr>
          <p:cNvPr id="8" name="Picture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3" y="5829267"/>
            <a:ext cx="1224136" cy="971536"/>
          </a:xfrm>
          <a:prstGeom prst="rect">
            <a:avLst/>
          </a:prstGeom>
          <a:noFill/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99AF9-936D-4F82-9741-023635281EF2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535F-21E1-4EFB-A20C-762D238F460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807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>
                <a:latin typeface="BundesSerif Office" panose="02050002050300000203" pitchFamily="18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>
              <a:buClr>
                <a:srgbClr val="41A336"/>
              </a:buClr>
              <a:buFont typeface="Times New Roman" panose="02020603050405020304" pitchFamily="18" charset="0"/>
              <a:buChar char="→"/>
              <a:defRPr sz="1400">
                <a:latin typeface="BundesSans Office" panose="020B0002030500000203" pitchFamily="34" charset="0"/>
              </a:defRPr>
            </a:lvl1pPr>
            <a:lvl2pPr marL="742950" indent="-285750">
              <a:buClr>
                <a:srgbClr val="41A336"/>
              </a:buClr>
              <a:buFont typeface="Times New Roman" panose="02020603050405020304" pitchFamily="18" charset="0"/>
              <a:buChar char="→"/>
              <a:defRPr sz="1400">
                <a:latin typeface="BundesSans Office" panose="020B0002030500000203" pitchFamily="34" charset="0"/>
              </a:defRPr>
            </a:lvl2pPr>
            <a:lvl3pPr marL="1143000" indent="-228600">
              <a:buClr>
                <a:srgbClr val="41A336"/>
              </a:buClr>
              <a:buFont typeface="Times New Roman" panose="02020603050405020304" pitchFamily="18" charset="0"/>
              <a:buChar char="→"/>
              <a:defRPr sz="1400">
                <a:latin typeface="BundesSans Office" panose="020B0002030500000203" pitchFamily="34" charset="0"/>
              </a:defRPr>
            </a:lvl3pPr>
            <a:lvl4pPr marL="1600200" indent="-228600">
              <a:buClr>
                <a:srgbClr val="41A336"/>
              </a:buClr>
              <a:buFont typeface="Times New Roman" panose="02020603050405020304" pitchFamily="18" charset="0"/>
              <a:buChar char="→"/>
              <a:defRPr sz="1400">
                <a:latin typeface="BundesSans Office" panose="020B0002030500000203" pitchFamily="34" charset="0"/>
              </a:defRPr>
            </a:lvl4pPr>
            <a:lvl5pPr marL="2057400" indent="-228600">
              <a:buClr>
                <a:srgbClr val="41A336"/>
              </a:buClr>
              <a:buFont typeface="Times New Roman" panose="02020603050405020304" pitchFamily="18" charset="0"/>
              <a:buChar char="→"/>
              <a:defRPr sz="1400">
                <a:latin typeface="BundesSans Office" panose="020B0002030500000203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Rechteck 6"/>
          <p:cNvSpPr/>
          <p:nvPr userDrawn="1"/>
        </p:nvSpPr>
        <p:spPr>
          <a:xfrm>
            <a:off x="0" y="4554000"/>
            <a:ext cx="144000" cy="2304000"/>
          </a:xfrm>
          <a:prstGeom prst="rect">
            <a:avLst/>
          </a:prstGeom>
          <a:solidFill>
            <a:srgbClr val="F285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white"/>
              </a:solidFill>
            </a:endParaRPr>
          </a:p>
        </p:txBody>
      </p:sp>
      <p:pic>
        <p:nvPicPr>
          <p:cNvPr id="8" name="Picture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3" y="5829267"/>
            <a:ext cx="1224136" cy="971536"/>
          </a:xfrm>
          <a:prstGeom prst="rect">
            <a:avLst/>
          </a:prstGeom>
          <a:noFill/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99AF9-936D-4F82-9741-023635281EF2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535F-21E1-4EFB-A20C-762D238F460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400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>
                <a:latin typeface="BundesSerif Office" panose="02050002050300000203" pitchFamily="18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>
              <a:buClr>
                <a:srgbClr val="41A336"/>
              </a:buClr>
              <a:buFont typeface="Times New Roman" panose="02020603050405020304" pitchFamily="18" charset="0"/>
              <a:buChar char="→"/>
              <a:defRPr sz="1400">
                <a:latin typeface="BundesSans Office" panose="020B0002030500000203" pitchFamily="34" charset="0"/>
              </a:defRPr>
            </a:lvl1pPr>
            <a:lvl2pPr marL="742950" indent="-285750">
              <a:buClr>
                <a:srgbClr val="41A336"/>
              </a:buClr>
              <a:buFont typeface="Times New Roman" panose="02020603050405020304" pitchFamily="18" charset="0"/>
              <a:buChar char="→"/>
              <a:defRPr sz="1400">
                <a:latin typeface="BundesSans Office" panose="020B0002030500000203" pitchFamily="34" charset="0"/>
              </a:defRPr>
            </a:lvl2pPr>
            <a:lvl3pPr marL="1143000" indent="-228600">
              <a:buClr>
                <a:srgbClr val="41A336"/>
              </a:buClr>
              <a:buFont typeface="Times New Roman" panose="02020603050405020304" pitchFamily="18" charset="0"/>
              <a:buChar char="→"/>
              <a:defRPr sz="1400">
                <a:latin typeface="BundesSans Office" panose="020B0002030500000203" pitchFamily="34" charset="0"/>
              </a:defRPr>
            </a:lvl3pPr>
            <a:lvl4pPr marL="1600200" indent="-228600">
              <a:buClr>
                <a:srgbClr val="41A336"/>
              </a:buClr>
              <a:buFont typeface="Times New Roman" panose="02020603050405020304" pitchFamily="18" charset="0"/>
              <a:buChar char="→"/>
              <a:defRPr sz="1400">
                <a:latin typeface="BundesSans Office" panose="020B0002030500000203" pitchFamily="34" charset="0"/>
              </a:defRPr>
            </a:lvl4pPr>
            <a:lvl5pPr marL="2057400" indent="-228600">
              <a:buClr>
                <a:srgbClr val="41A336"/>
              </a:buClr>
              <a:buFont typeface="Times New Roman" panose="02020603050405020304" pitchFamily="18" charset="0"/>
              <a:buChar char="→"/>
              <a:defRPr sz="1400">
                <a:latin typeface="BundesSans Office" panose="020B0002030500000203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Rechteck 6"/>
          <p:cNvSpPr/>
          <p:nvPr userDrawn="1"/>
        </p:nvSpPr>
        <p:spPr>
          <a:xfrm>
            <a:off x="0" y="4554000"/>
            <a:ext cx="144000" cy="2304000"/>
          </a:xfrm>
          <a:prstGeom prst="rect">
            <a:avLst/>
          </a:prstGeom>
          <a:solidFill>
            <a:srgbClr val="F285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white"/>
              </a:solidFill>
            </a:endParaRPr>
          </a:p>
        </p:txBody>
      </p:sp>
      <p:pic>
        <p:nvPicPr>
          <p:cNvPr id="8" name="Picture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3" y="5829267"/>
            <a:ext cx="1224136" cy="971536"/>
          </a:xfrm>
          <a:prstGeom prst="rect">
            <a:avLst/>
          </a:prstGeom>
          <a:noFill/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99AF9-936D-4F82-9741-023635281EF2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535F-21E1-4EFB-A20C-762D238F460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929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73BA-EE02-4641-87ED-9F1A3D0B829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535F-21E1-4EFB-A20C-762D238F460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402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lie_Großes_Bild_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876926"/>
            <a:ext cx="157321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 userDrawn="1"/>
        </p:nvSpPr>
        <p:spPr>
          <a:xfrm>
            <a:off x="2" y="4525965"/>
            <a:ext cx="144463" cy="2339975"/>
          </a:xfrm>
          <a:prstGeom prst="rect">
            <a:avLst/>
          </a:prstGeom>
          <a:solidFill>
            <a:srgbClr val="F285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2770933-9B15-4BE9-97E2-C2D6EBB5C56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F26535F-21E1-4EFB-A20C-762D238F460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1198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ChangeArrowheads="1"/>
          </p:cNvSpPr>
          <p:nvPr userDrawn="1"/>
        </p:nvSpPr>
        <p:spPr bwMode="auto">
          <a:xfrm>
            <a:off x="85725" y="114300"/>
            <a:ext cx="8972550" cy="26987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>
              <a:solidFill>
                <a:prstClr val="black"/>
              </a:solidFill>
            </a:endParaRPr>
          </a:p>
        </p:txBody>
      </p:sp>
      <p:pic>
        <p:nvPicPr>
          <p:cNvPr id="6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50285"/>
            <a:ext cx="1465262" cy="116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 userDrawn="1"/>
        </p:nvSpPr>
        <p:spPr>
          <a:xfrm rot="533047">
            <a:off x="5730876" y="4345286"/>
            <a:ext cx="3743325" cy="92333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5400" b="1" dirty="0">
                <a:solidFill>
                  <a:srgbClr val="000000"/>
                </a:solidFill>
                <a:latin typeface="Vivaldi" pitchFamily="66" charset="0"/>
              </a:rPr>
              <a:t>Willkommen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9200" y="1267201"/>
            <a:ext cx="7876800" cy="1073151"/>
          </a:xfrm>
        </p:spPr>
        <p:txBody>
          <a:bodyPr/>
          <a:lstStyle>
            <a:lvl1pPr>
              <a:lnSpc>
                <a:spcPts val="3000"/>
              </a:lnSpc>
              <a:defRPr sz="28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dirty="0"/>
              <a:t>Der Titel des Vortrags</a:t>
            </a:r>
            <a:br>
              <a:rPr lang="de-DE" dirty="0"/>
            </a:br>
            <a:r>
              <a:rPr lang="de-DE" dirty="0"/>
              <a:t>in zwei Zeilen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30000" y="2419200"/>
            <a:ext cx="7876800" cy="360363"/>
          </a:xfrm>
        </p:spPr>
        <p:txBody>
          <a:bodyPr/>
          <a:lstStyle>
            <a:lvl1pPr marL="0" indent="0">
              <a:buFont typeface="BundesSans Regular" pitchFamily="34" charset="0"/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08BEB-631C-4607-96FC-7B6F326A2B52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535F-21E1-4EFB-A20C-762D238F460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819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050A7-D071-4493-B648-B0FF3231D4B1}" type="datetimeFigureOut">
              <a:rPr lang="de-AT" smtClean="0"/>
              <a:t>27.06.2019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12FD7-84DF-48B9-8C19-DF82CA2A06F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33785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050A7-D071-4493-B648-B0FF3231D4B1}" type="datetimeFigureOut">
              <a:rPr lang="de-AT" smtClean="0"/>
              <a:t>27.06.2019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12FD7-84DF-48B9-8C19-DF82CA2A06F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66644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050A7-D071-4493-B648-B0FF3231D4B1}" type="datetimeFigureOut">
              <a:rPr lang="de-AT" smtClean="0"/>
              <a:t>27.06.2019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12FD7-84DF-48B9-8C19-DF82CA2A06F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19902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050A7-D071-4493-B648-B0FF3231D4B1}" type="datetimeFigureOut">
              <a:rPr lang="de-AT" smtClean="0"/>
              <a:t>27.06.2019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12FD7-84DF-48B9-8C19-DF82CA2A06F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26578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050A7-D071-4493-B648-B0FF3231D4B1}" type="datetimeFigureOut">
              <a:rPr lang="de-AT" smtClean="0"/>
              <a:t>27.06.2019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12FD7-84DF-48B9-8C19-DF82CA2A06F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61746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050A7-D071-4493-B648-B0FF3231D4B1}" type="datetimeFigureOut">
              <a:rPr lang="de-AT" smtClean="0"/>
              <a:t>27.06.2019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12FD7-84DF-48B9-8C19-DF82CA2A06F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79105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050A7-D071-4493-B648-B0FF3231D4B1}" type="datetimeFigureOut">
              <a:rPr lang="de-AT" smtClean="0"/>
              <a:t>27.06.2019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12FD7-84DF-48B9-8C19-DF82CA2A06F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17525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050A7-D071-4493-B648-B0FF3231D4B1}" type="datetimeFigureOut">
              <a:rPr lang="de-AT" smtClean="0"/>
              <a:t>27.06.2019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12FD7-84DF-48B9-8C19-DF82CA2A06F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29455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050A7-D071-4493-B648-B0FF3231D4B1}" type="datetimeFigureOut">
              <a:rPr lang="de-AT" smtClean="0"/>
              <a:t>27.06.2019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12FD7-84DF-48B9-8C19-DF82CA2A06F7}" type="slidenum">
              <a:rPr lang="de-AT" smtClean="0"/>
              <a:t>‹Nr.›</a:t>
            </a:fld>
            <a:endParaRPr lang="de-AT"/>
          </a:p>
        </p:txBody>
      </p:sp>
      <p:pic>
        <p:nvPicPr>
          <p:cNvPr id="2" name="Bild 1" descr="ppt_wellen_neu2.jp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07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FA2EC5-D10C-446B-BE1F-FFB48F153B67}" type="datetime1">
              <a:rPr lang="de-DE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27.06.2019</a:t>
            </a:fld>
            <a:endParaRPr lang="de-DE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26535F-21E1-4EFB-A20C-762D238F460D}" type="slidenum">
              <a:rPr lang="de-DE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908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41A336"/>
        </a:buClr>
        <a:buFont typeface="Times New Roman" panose="02020603050405020304" pitchFamily="18" charset="0"/>
        <a:buChar char="→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41A336"/>
        </a:buClr>
        <a:buFont typeface="Times New Roman" panose="02020603050405020304" pitchFamily="18" charset="0"/>
        <a:buChar char="→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41A336"/>
        </a:buClr>
        <a:buFont typeface="Times New Roman" panose="02020603050405020304" pitchFamily="18" charset="0"/>
        <a:buChar char="→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41A336"/>
        </a:buClr>
        <a:buFont typeface="Times New Roman" panose="02020603050405020304" pitchFamily="18" charset="0"/>
        <a:buChar char="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41A336"/>
        </a:buClr>
        <a:buFont typeface="Times New Roman" panose="02020603050405020304" pitchFamily="18" charset="0"/>
        <a:buChar char="→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FA2EC5-D10C-446B-BE1F-FFB48F153B67}" type="datetime1">
              <a:rPr lang="de-DE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27.06.2019</a:t>
            </a:fld>
            <a:endParaRPr lang="de-DE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26535F-21E1-4EFB-A20C-762D238F460D}" type="slidenum">
              <a:rPr lang="de-DE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728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41A336"/>
        </a:buClr>
        <a:buFont typeface="Times New Roman" panose="02020603050405020304" pitchFamily="18" charset="0"/>
        <a:buChar char="→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41A336"/>
        </a:buClr>
        <a:buFont typeface="Times New Roman" panose="02020603050405020304" pitchFamily="18" charset="0"/>
        <a:buChar char="→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41A336"/>
        </a:buClr>
        <a:buFont typeface="Times New Roman" panose="02020603050405020304" pitchFamily="18" charset="0"/>
        <a:buChar char="→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41A336"/>
        </a:buClr>
        <a:buFont typeface="Times New Roman" panose="02020603050405020304" pitchFamily="18" charset="0"/>
        <a:buChar char="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41A336"/>
        </a:buClr>
        <a:buFont typeface="Times New Roman" panose="02020603050405020304" pitchFamily="18" charset="0"/>
        <a:buChar char="→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FA2EC5-D10C-446B-BE1F-FFB48F153B67}" type="datetime1">
              <a:rPr lang="de-DE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27.06.2019</a:t>
            </a:fld>
            <a:endParaRPr lang="de-DE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26535F-21E1-4EFB-A20C-762D238F460D}" type="slidenum">
              <a:rPr lang="de-DE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564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9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41A336"/>
        </a:buClr>
        <a:buFont typeface="Times New Roman" panose="02020603050405020304" pitchFamily="18" charset="0"/>
        <a:buChar char="→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41A336"/>
        </a:buClr>
        <a:buFont typeface="Times New Roman" panose="02020603050405020304" pitchFamily="18" charset="0"/>
        <a:buChar char="→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41A336"/>
        </a:buClr>
        <a:buFont typeface="Times New Roman" panose="02020603050405020304" pitchFamily="18" charset="0"/>
        <a:buChar char="→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41A336"/>
        </a:buClr>
        <a:buFont typeface="Times New Roman" panose="02020603050405020304" pitchFamily="18" charset="0"/>
        <a:buChar char="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41A336"/>
        </a:buClr>
        <a:buFont typeface="Times New Roman" panose="02020603050405020304" pitchFamily="18" charset="0"/>
        <a:buChar char="→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544016" y="1124744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de-AT" sz="3200" b="1" dirty="0">
              <a:solidFill>
                <a:srgbClr val="00B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AB7D51A8-1E81-47ED-9D4C-D944D9998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36" y="5907277"/>
            <a:ext cx="6081896" cy="95072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0567F25B-22A7-4445-BF63-7A35927A9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17" y="1637116"/>
            <a:ext cx="6188224" cy="385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03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A88B663-3000-4BE6-9DFD-B903526D5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235" y="505929"/>
            <a:ext cx="7421109" cy="778098"/>
          </a:xfrm>
        </p:spPr>
        <p:txBody>
          <a:bodyPr>
            <a:noAutofit/>
          </a:bodyPr>
          <a:lstStyle/>
          <a:p>
            <a:pPr algn="l"/>
            <a:r>
              <a:rPr lang="de-AT" sz="1800" b="1" dirty="0">
                <a:solidFill>
                  <a:srgbClr val="8C070A"/>
                </a:solidFill>
              </a:rPr>
              <a:t>EU Programme und Beträge zum </a:t>
            </a:r>
            <a:r>
              <a:rPr lang="de-AT" sz="1800" b="1" dirty="0" err="1">
                <a:solidFill>
                  <a:srgbClr val="8C070A"/>
                </a:solidFill>
              </a:rPr>
              <a:t>Klimawandelmitigation</a:t>
            </a:r>
            <a:r>
              <a:rPr lang="de-AT" sz="1800" b="1" dirty="0">
                <a:solidFill>
                  <a:srgbClr val="8C070A"/>
                </a:solidFill>
              </a:rPr>
              <a:t> und Adaption. </a:t>
            </a:r>
            <a:br>
              <a:rPr lang="de-AT" sz="1800" b="1" dirty="0">
                <a:solidFill>
                  <a:srgbClr val="8C070A"/>
                </a:solidFill>
              </a:rPr>
            </a:br>
            <a:r>
              <a:rPr lang="de-AT" sz="2000" b="1" dirty="0">
                <a:solidFill>
                  <a:srgbClr val="8C070A"/>
                </a:solidFill>
              </a:rPr>
              <a:t>Beispiele LEADER und  KEM-/KLAR-Regionen</a:t>
            </a:r>
            <a:endParaRPr lang="de-AT" sz="1800" b="1" dirty="0">
              <a:solidFill>
                <a:srgbClr val="8C070A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7F0614E0-F9D4-40DF-BBF9-5DA2D38C9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235" y="1284028"/>
            <a:ext cx="8229600" cy="50762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1600" b="1" dirty="0">
                <a:solidFill>
                  <a:srgbClr val="991519"/>
                </a:solidFill>
              </a:rPr>
              <a:t>Z.B. Pongau/Werfenweng </a:t>
            </a:r>
            <a:br>
              <a:rPr lang="de-AT" sz="1600" b="1" dirty="0">
                <a:solidFill>
                  <a:srgbClr val="991519"/>
                </a:solidFill>
              </a:rPr>
            </a:br>
            <a:r>
              <a:rPr lang="de-AT" sz="1600" b="1" dirty="0">
                <a:solidFill>
                  <a:srgbClr val="991519"/>
                </a:solidFill>
              </a:rPr>
              <a:t>(LEADER, KLAR-Region, e-MOTICON; ASTUS; Explorer)</a:t>
            </a:r>
            <a:endParaRPr lang="de-AT" sz="1800" b="1" dirty="0">
              <a:solidFill>
                <a:srgbClr val="991519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7BC2F40B-41E9-4DCE-85C5-D9CC47012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370" y="3158411"/>
            <a:ext cx="2207968" cy="344822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34493E22-3D0E-48B9-BC52-39129F57A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06" y="1953959"/>
            <a:ext cx="5308806" cy="468215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79385EB2-3BBB-44C5-9C89-62EE2101A0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292" y="2221218"/>
            <a:ext cx="2050124" cy="85859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875" y="1599024"/>
            <a:ext cx="1242958" cy="5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15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C6D77BE8-95A2-4AAA-9B2F-9506CC9EB8D9}"/>
              </a:ext>
            </a:extLst>
          </p:cNvPr>
          <p:cNvSpPr/>
          <p:nvPr/>
        </p:nvSpPr>
        <p:spPr>
          <a:xfrm>
            <a:off x="611560" y="1700808"/>
            <a:ext cx="7200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3200" b="1" dirty="0">
                <a:solidFill>
                  <a:srgbClr val="EB5C3F"/>
                </a:solidFill>
              </a:rPr>
              <a:t>Gemeinsam Lernen </a:t>
            </a:r>
          </a:p>
          <a:p>
            <a:r>
              <a:rPr lang="de-AT" sz="3200" b="1" dirty="0">
                <a:solidFill>
                  <a:srgbClr val="EB5C3F"/>
                </a:solidFill>
              </a:rPr>
              <a:t>an konkreten Beispielen </a:t>
            </a:r>
            <a:r>
              <a:rPr lang="de-AT" sz="2800" b="1" dirty="0">
                <a:solidFill>
                  <a:srgbClr val="EB5C3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aus den Regionen</a:t>
            </a:r>
          </a:p>
          <a:p>
            <a:endParaRPr lang="de-AT" sz="2800" b="1" dirty="0">
              <a:solidFill>
                <a:srgbClr val="EB5C3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de-AT" sz="2800" b="1" dirty="0">
                <a:solidFill>
                  <a:srgbClr val="EB5C3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de-AT" sz="2800" b="1" dirty="0">
                <a:solidFill>
                  <a:srgbClr val="EB5C3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de-AT" sz="2400" dirty="0">
                <a:solidFill>
                  <a:srgbClr val="EB5C3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Kurzvorstellung weiterer Beispiele</a:t>
            </a:r>
            <a:endParaRPr lang="de-AT" sz="2800" dirty="0"/>
          </a:p>
        </p:txBody>
      </p:sp>
    </p:spTree>
    <p:extLst>
      <p:ext uri="{BB962C8B-B14F-4D97-AF65-F5344CB8AC3E}">
        <p14:creationId xmlns:p14="http://schemas.microsoft.com/office/powerpoint/2010/main" val="955286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836712"/>
            <a:ext cx="8229600" cy="1143000"/>
          </a:xfrm>
        </p:spPr>
        <p:txBody>
          <a:bodyPr/>
          <a:lstStyle/>
          <a:p>
            <a:pPr algn="l">
              <a:spcBef>
                <a:spcPct val="20000"/>
              </a:spcBef>
            </a:pPr>
            <a:r>
              <a:rPr lang="de-AT" sz="3200" b="1" dirty="0">
                <a:solidFill>
                  <a:srgbClr val="EB5C3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PROJEKTCORNER - RÄUME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="" xmlns:a16="http://schemas.microsoft.com/office/drawing/2014/main" id="{6A39F11B-C0CF-4126-A39F-C330732B4CAE}"/>
              </a:ext>
            </a:extLst>
          </p:cNvPr>
          <p:cNvSpPr/>
          <p:nvPr/>
        </p:nvSpPr>
        <p:spPr>
          <a:xfrm>
            <a:off x="346990" y="1556792"/>
            <a:ext cx="879701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600" b="1" dirty="0"/>
              <a:t>1. Regionale Strategien und Maßnahmen Unteres </a:t>
            </a:r>
            <a:r>
              <a:rPr lang="de-AT" sz="1600" b="1" dirty="0" err="1"/>
              <a:t>Traisental</a:t>
            </a:r>
            <a:r>
              <a:rPr lang="de-AT" sz="1600" b="1" dirty="0"/>
              <a:t> &amp; </a:t>
            </a:r>
            <a:r>
              <a:rPr lang="de-AT" sz="1600" b="1" dirty="0" err="1"/>
              <a:t>Fladnitztal</a:t>
            </a:r>
            <a:r>
              <a:rPr lang="de-AT" sz="1600" b="1" dirty="0"/>
              <a:t> 	&gt; </a:t>
            </a:r>
            <a:r>
              <a:rPr lang="de-AT" sz="1600" dirty="0"/>
              <a:t>RAUM 5 Grünes Zimmer</a:t>
            </a:r>
          </a:p>
          <a:p>
            <a:pPr marL="271463" indent="0">
              <a:buNone/>
            </a:pPr>
            <a:r>
              <a:rPr lang="de-AT" sz="1400" dirty="0"/>
              <a:t>DI Alexander Simader | KEM-KLAR!-Manager</a:t>
            </a:r>
            <a:br>
              <a:rPr lang="de-AT" sz="1400" dirty="0"/>
            </a:br>
            <a:endParaRPr lang="de-AT" sz="1400" dirty="0"/>
          </a:p>
          <a:p>
            <a:pPr marL="182563" indent="-182563"/>
            <a:r>
              <a:rPr lang="de-AT" sz="1600" b="1" dirty="0"/>
              <a:t>2. Nachhaltige Landwirtschaft – Boden/Humusaufbau			&gt;  </a:t>
            </a:r>
            <a:r>
              <a:rPr lang="de-AT" sz="1600" dirty="0"/>
              <a:t>RAUM 4 </a:t>
            </a:r>
            <a:r>
              <a:rPr lang="de-AT" sz="1600" dirty="0" err="1"/>
              <a:t>Vedutensaal</a:t>
            </a:r>
            <a:r>
              <a:rPr lang="de-AT" sz="1600" b="1" dirty="0"/>
              <a:t/>
            </a:r>
            <a:br>
              <a:rPr lang="de-AT" sz="1600" b="1" dirty="0"/>
            </a:br>
            <a:r>
              <a:rPr lang="de-AT" sz="1400" dirty="0"/>
              <a:t>Mag. Michael Fend | </a:t>
            </a:r>
            <a:r>
              <a:rPr lang="de-AT" sz="1400" dirty="0" err="1"/>
              <a:t>Leader-Region</a:t>
            </a:r>
            <a:r>
              <a:rPr lang="de-AT" sz="1400" dirty="0"/>
              <a:t> Steirisches Vulkanland</a:t>
            </a:r>
            <a:br>
              <a:rPr lang="de-AT" sz="1400" dirty="0"/>
            </a:br>
            <a:endParaRPr lang="de-AT" sz="1400" dirty="0"/>
          </a:p>
          <a:p>
            <a:pPr marL="182563" indent="-182563"/>
            <a:r>
              <a:rPr lang="de-AT" sz="1600" b="1" dirty="0"/>
              <a:t>3. Wege aus der fossilen Energiefalle – 				 &gt;  </a:t>
            </a:r>
            <a:r>
              <a:rPr lang="de-AT" sz="1600" dirty="0"/>
              <a:t>RAUM 3 Gelbes Zimmer</a:t>
            </a:r>
          </a:p>
          <a:p>
            <a:r>
              <a:rPr lang="de-AT" sz="1600" b="1" dirty="0"/>
              <a:t>     Der 5-stufige virtuelle Murauer Bezirksspeicher</a:t>
            </a:r>
          </a:p>
          <a:p>
            <a:pPr marL="271463" indent="0">
              <a:buNone/>
            </a:pPr>
            <a:r>
              <a:rPr lang="de-AT" sz="1400" dirty="0"/>
              <a:t>Harald Kraxner | </a:t>
            </a:r>
            <a:r>
              <a:rPr lang="de-AT" sz="1400" dirty="0" err="1"/>
              <a:t>Leader-Region</a:t>
            </a:r>
            <a:r>
              <a:rPr lang="de-AT" sz="1400" dirty="0"/>
              <a:t> Holzwelt Murau, Mag. Erich Fritz | KEM-Region Holzwelt Murau</a:t>
            </a:r>
            <a:br>
              <a:rPr lang="de-AT" sz="1400" dirty="0"/>
            </a:br>
            <a:endParaRPr lang="de-AT" sz="1400" dirty="0"/>
          </a:p>
          <a:p>
            <a:r>
              <a:rPr lang="de-AT" sz="1600" b="1" dirty="0"/>
              <a:t>4. Klimawandelanpassung - Modellregion für klimafitte Wälder		&gt; </a:t>
            </a:r>
            <a:r>
              <a:rPr lang="de-AT" sz="1600" dirty="0"/>
              <a:t>Kaisersaal</a:t>
            </a:r>
          </a:p>
          <a:p>
            <a:pPr marL="271463" indent="0">
              <a:buNone/>
            </a:pPr>
            <a:r>
              <a:rPr lang="de-AT" sz="1400" dirty="0"/>
              <a:t>Dorothee Glöckle | KLAR!-Region Vorderwald-Egg</a:t>
            </a:r>
            <a:br>
              <a:rPr lang="de-AT" sz="1400" dirty="0"/>
            </a:br>
            <a:endParaRPr lang="de-AT" sz="1400" b="1" dirty="0"/>
          </a:p>
          <a:p>
            <a:r>
              <a:rPr lang="de-AT" sz="1600" b="1" dirty="0"/>
              <a:t>5. Klimawandel in Tourismusregionen - am Beispiel der Region „regio3 – 	&gt;  </a:t>
            </a:r>
            <a:r>
              <a:rPr lang="de-AT" sz="1600" dirty="0"/>
              <a:t>RAUM 2</a:t>
            </a:r>
            <a:r>
              <a:rPr lang="de-AT" sz="1600" b="1" dirty="0"/>
              <a:t> </a:t>
            </a:r>
            <a:r>
              <a:rPr lang="de-AT" sz="1600" dirty="0" err="1"/>
              <a:t>Landschaftszi</a:t>
            </a:r>
            <a:r>
              <a:rPr lang="de-AT" sz="1600" dirty="0"/>
              <a:t>.</a:t>
            </a:r>
            <a:r>
              <a:rPr lang="de-AT" sz="1600" b="1" dirty="0"/>
              <a:t/>
            </a:r>
            <a:br>
              <a:rPr lang="de-AT" sz="1600" b="1" dirty="0"/>
            </a:br>
            <a:r>
              <a:rPr lang="de-AT" sz="1600" b="1" dirty="0"/>
              <a:t>    KEM Region </a:t>
            </a:r>
            <a:r>
              <a:rPr lang="de-AT" sz="1600" b="1" dirty="0" err="1"/>
              <a:t>Leukental</a:t>
            </a:r>
            <a:r>
              <a:rPr lang="de-AT" sz="1600" b="1" dirty="0"/>
              <a:t>“</a:t>
            </a:r>
          </a:p>
          <a:p>
            <a:pPr marL="271463" indent="0">
              <a:buNone/>
            </a:pPr>
            <a:r>
              <a:rPr lang="de-AT" sz="1400" dirty="0"/>
              <a:t>Mag. Stefan Niedermoser |Regionalmanagement regio3, </a:t>
            </a:r>
          </a:p>
          <a:p>
            <a:pPr marL="271463" indent="0">
              <a:buNone/>
            </a:pPr>
            <a:r>
              <a:rPr lang="de-AT" sz="1400" dirty="0"/>
              <a:t> Laura Schicktanz, MSc | Klima- und Energie-Modellregion </a:t>
            </a:r>
            <a:r>
              <a:rPr lang="de-AT" sz="1400" dirty="0" err="1"/>
              <a:t>Leukental</a:t>
            </a:r>
            <a:r>
              <a:rPr lang="de-AT" sz="1400" dirty="0"/>
              <a:t/>
            </a:r>
            <a:br>
              <a:rPr lang="de-AT" sz="1400" dirty="0"/>
            </a:br>
            <a:endParaRPr lang="de-AT" sz="1400" dirty="0"/>
          </a:p>
          <a:p>
            <a:r>
              <a:rPr lang="de-AT" sz="1600" b="1" dirty="0"/>
              <a:t>6. Partizipative Ansätze im Klimaschutz				&gt;  </a:t>
            </a:r>
            <a:r>
              <a:rPr lang="de-AT" sz="1600" dirty="0"/>
              <a:t>Gang</a:t>
            </a:r>
          </a:p>
          <a:p>
            <a:pPr marL="271463" indent="0">
              <a:buNone/>
            </a:pPr>
            <a:r>
              <a:rPr lang="de-AT" sz="1400" dirty="0"/>
              <a:t>Sabine Kinz, </a:t>
            </a:r>
            <a:r>
              <a:rPr lang="de-AT" sz="1400" dirty="0" err="1"/>
              <a:t>Bakk</a:t>
            </a:r>
            <a:r>
              <a:rPr lang="de-AT" sz="1400" dirty="0"/>
              <a:t>. | Klima- und Energie-Modellregion Feldkirchen und Himmelberg</a:t>
            </a:r>
            <a:br>
              <a:rPr lang="de-AT" sz="1400" dirty="0"/>
            </a:br>
            <a:endParaRPr lang="de-AT" sz="1400" dirty="0"/>
          </a:p>
          <a:p>
            <a:r>
              <a:rPr lang="de-AT" sz="1600" b="1" dirty="0"/>
              <a:t>7. Erfahrungen aus Bayern - Klima- und Energiestrategien in Bayern	&gt; </a:t>
            </a:r>
            <a:r>
              <a:rPr lang="de-AT" sz="1600" dirty="0"/>
              <a:t>Kaisersaal</a:t>
            </a:r>
          </a:p>
          <a:p>
            <a:pPr marL="271463" indent="0">
              <a:buNone/>
            </a:pPr>
            <a:r>
              <a:rPr lang="de-AT" sz="1400" dirty="0"/>
              <a:t>GF Edmund Langer | C.A.R.M.E.N. e.V.</a:t>
            </a:r>
          </a:p>
        </p:txBody>
      </p:sp>
    </p:spTree>
    <p:extLst>
      <p:ext uri="{BB962C8B-B14F-4D97-AF65-F5344CB8AC3E}">
        <p14:creationId xmlns:p14="http://schemas.microsoft.com/office/powerpoint/2010/main" val="62031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7139" y="548680"/>
            <a:ext cx="8229600" cy="1143000"/>
          </a:xfrm>
        </p:spPr>
        <p:txBody>
          <a:bodyPr/>
          <a:lstStyle/>
          <a:p>
            <a:pPr algn="l">
              <a:spcBef>
                <a:spcPct val="20000"/>
              </a:spcBef>
            </a:pPr>
            <a:r>
              <a:rPr lang="de-AT" sz="3200" b="1" dirty="0">
                <a:solidFill>
                  <a:srgbClr val="EB5C3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AT" sz="3200" b="1" dirty="0"/>
              <a:t>BEISPIEL 1</a:t>
            </a:r>
            <a:br>
              <a:rPr lang="de-AT" sz="3200" b="1" dirty="0"/>
            </a:br>
            <a:endParaRPr lang="de-AT" sz="3200" b="1" dirty="0">
              <a:solidFill>
                <a:srgbClr val="EB5C3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FCB50EBC-5691-459A-A6F6-66948F931818}"/>
              </a:ext>
            </a:extLst>
          </p:cNvPr>
          <p:cNvSpPr/>
          <p:nvPr/>
        </p:nvSpPr>
        <p:spPr>
          <a:xfrm>
            <a:off x="711357" y="1268760"/>
            <a:ext cx="8229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400" b="1" dirty="0">
                <a:solidFill>
                  <a:srgbClr val="EB5C3F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Regionale Strategien und Maßnahmen </a:t>
            </a:r>
            <a:br>
              <a:rPr lang="de-AT" sz="2400" b="1" dirty="0">
                <a:solidFill>
                  <a:srgbClr val="EB5C3F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</a:br>
            <a:r>
              <a:rPr lang="de-AT" sz="2400" b="1" dirty="0">
                <a:solidFill>
                  <a:srgbClr val="EB5C3F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Unteres </a:t>
            </a:r>
            <a:r>
              <a:rPr lang="de-AT" sz="2400" b="1" dirty="0" err="1">
                <a:solidFill>
                  <a:srgbClr val="EB5C3F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Traisental</a:t>
            </a:r>
            <a:r>
              <a:rPr lang="de-AT" sz="2400" b="1" dirty="0">
                <a:solidFill>
                  <a:srgbClr val="EB5C3F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 &amp; </a:t>
            </a:r>
            <a:r>
              <a:rPr lang="de-AT" sz="2400" b="1" dirty="0" err="1">
                <a:solidFill>
                  <a:srgbClr val="EB5C3F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Fladnitztal</a:t>
            </a:r>
            <a:endParaRPr lang="de-AT" sz="3200" b="1" dirty="0">
              <a:solidFill>
                <a:srgbClr val="EB5C3F"/>
              </a:solidFill>
              <a:latin typeface="Helvetica" panose="020B0604020202020204" pitchFamily="34" charset="0"/>
              <a:ea typeface="+mj-ea"/>
              <a:cs typeface="Helvetica" panose="020B0604020202020204" pitchFamily="34" charset="0"/>
            </a:endParaRPr>
          </a:p>
          <a:p>
            <a:pPr marL="271463" indent="0">
              <a:buNone/>
            </a:pPr>
            <a:r>
              <a:rPr lang="de-AT" sz="2000" dirty="0"/>
              <a:t>DI Alexander Simader | KEM-KLAR!-Manager</a:t>
            </a:r>
          </a:p>
          <a:p>
            <a:pPr marL="271463" indent="0">
              <a:buNone/>
            </a:pPr>
            <a:r>
              <a:rPr lang="de-AT" sz="2000" dirty="0"/>
              <a:t>GF Susanne </a:t>
            </a:r>
            <a:r>
              <a:rPr lang="de-AT" sz="2000" dirty="0" err="1"/>
              <a:t>Gugerell</a:t>
            </a:r>
            <a:r>
              <a:rPr lang="de-AT" sz="2000" dirty="0"/>
              <a:t> | LEADER-Managerin Donau-NÖ-Mitte</a:t>
            </a:r>
            <a:br>
              <a:rPr lang="de-AT" sz="2000" dirty="0"/>
            </a:br>
            <a:endParaRPr lang="de-AT" sz="2000" dirty="0"/>
          </a:p>
        </p:txBody>
      </p:sp>
      <p:pic>
        <p:nvPicPr>
          <p:cNvPr id="5" name="Grafik 4" descr="C:\Users\Nisrin\Arbeit\02_ÖAR\_Netzwerk Zukunftsraum Land\02_Veranstaltungen\2019\04_LEADER Jahrestagung\Plakate fertig\Fotos\Beispiel 1_(c)_Alexander Simader.jpeg">
            <a:extLst>
              <a:ext uri="{FF2B5EF4-FFF2-40B4-BE49-F238E27FC236}">
                <a16:creationId xmlns="" xmlns:a16="http://schemas.microsoft.com/office/drawing/2014/main" id="{64460791-2458-4CA1-9B88-74AE9A5D63E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064" y="3837417"/>
            <a:ext cx="3114675" cy="23998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feld 7">
            <a:extLst>
              <a:ext uri="{FF2B5EF4-FFF2-40B4-BE49-F238E27FC236}">
                <a16:creationId xmlns="" xmlns:a16="http://schemas.microsoft.com/office/drawing/2014/main" id="{4536ACAF-CEC5-42E2-B1C8-89C4D41D026B}"/>
              </a:ext>
            </a:extLst>
          </p:cNvPr>
          <p:cNvSpPr txBox="1"/>
          <p:nvPr/>
        </p:nvSpPr>
        <p:spPr>
          <a:xfrm>
            <a:off x="5647648" y="6372233"/>
            <a:ext cx="3114675" cy="2571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AT" sz="900" dirty="0">
                <a:effectLst/>
                <a:latin typeface="Helvetica-Bold"/>
                <a:ea typeface="MS Mincho" panose="02020609040205080304" pitchFamily="49" charset="-128"/>
                <a:cs typeface="Helvetica-Bold"/>
              </a:rPr>
              <a:t>© Alexander Simader</a:t>
            </a:r>
            <a:endParaRPr lang="de-AT" sz="1200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="" xmlns:a16="http://schemas.microsoft.com/office/drawing/2014/main" id="{F4951953-CF84-4627-80B1-27E9BD0D9B61}"/>
              </a:ext>
            </a:extLst>
          </p:cNvPr>
          <p:cNvSpPr/>
          <p:nvPr/>
        </p:nvSpPr>
        <p:spPr>
          <a:xfrm>
            <a:off x="713819" y="2889851"/>
            <a:ext cx="486172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b="1" cap="all" dirty="0">
                <a:solidFill>
                  <a:srgbClr val="4075A3"/>
                </a:solidFill>
                <a:ea typeface="MS Mincho" panose="02020609040205080304" pitchFamily="49" charset="-128"/>
                <a:cs typeface="Helvetica-Bold"/>
              </a:rPr>
              <a:t>AKTIVITÄTEN KLIMASCHUTZ /  KLIMAANPASSUNG</a:t>
            </a:r>
            <a:br>
              <a:rPr lang="de-DE" sz="2000" b="1" cap="all" dirty="0">
                <a:solidFill>
                  <a:srgbClr val="4075A3"/>
                </a:solidFill>
                <a:ea typeface="MS Mincho" panose="02020609040205080304" pitchFamily="49" charset="-128"/>
                <a:cs typeface="Helvetica-Bold"/>
              </a:rPr>
            </a:br>
            <a:endParaRPr lang="de-AT" sz="1200" b="1" spc="10" dirty="0">
              <a:solidFill>
                <a:srgbClr val="000000"/>
              </a:solidFill>
              <a:ea typeface="MS Mincho" panose="02020609040205080304" pitchFamily="49" charset="-128"/>
              <a:cs typeface="Sindelar-RegularB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Energiekonzept der LEADER Region Donauland-</a:t>
            </a:r>
            <a:r>
              <a:rPr lang="de-AT" dirty="0" err="1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Traisental</a:t>
            </a:r>
            <a:r>
              <a:rPr lang="de-AT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-Tullnerfeld</a:t>
            </a:r>
            <a:endParaRPr lang="de-AT" sz="1200" b="1" spc="10" dirty="0">
              <a:solidFill>
                <a:srgbClr val="000000"/>
              </a:solidFill>
              <a:ea typeface="MS Mincho" panose="02020609040205080304" pitchFamily="49" charset="-128"/>
              <a:cs typeface="Sindelar-RegularB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kommunale Energiekonzepte bei drei Gemeinden</a:t>
            </a:r>
            <a:endParaRPr lang="de-AT" sz="1200" b="1" spc="10" dirty="0">
              <a:solidFill>
                <a:srgbClr val="000000"/>
              </a:solidFill>
              <a:ea typeface="MS Mincho" panose="02020609040205080304" pitchFamily="49" charset="-128"/>
              <a:cs typeface="Sindelar-RegularB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Energieeffizienzmaßnahmen an vielen Kleinwasserkraftwerken</a:t>
            </a:r>
            <a:endParaRPr lang="de-AT" sz="1200" b="1" spc="10" dirty="0">
              <a:solidFill>
                <a:srgbClr val="000000"/>
              </a:solidFill>
              <a:ea typeface="MS Mincho" panose="02020609040205080304" pitchFamily="49" charset="-128"/>
              <a:cs typeface="Sindelar-RegularB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Studien zum Kraftwerksausbau in der Traisen</a:t>
            </a:r>
            <a:endParaRPr lang="de-AT" sz="1200" b="1" spc="10" dirty="0">
              <a:solidFill>
                <a:srgbClr val="000000"/>
              </a:solidFill>
              <a:ea typeface="MS Mincho" panose="02020609040205080304" pitchFamily="49" charset="-128"/>
              <a:cs typeface="Sindelar-RegularB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KEM-Zentrum: Kompetenzzentrum für Klimaschutz</a:t>
            </a:r>
            <a:endParaRPr lang="de-AT" sz="1200" b="1" spc="10" dirty="0">
              <a:solidFill>
                <a:srgbClr val="000000"/>
              </a:solidFill>
              <a:ea typeface="MS Mincho" panose="02020609040205080304" pitchFamily="49" charset="-128"/>
              <a:cs typeface="Sindelar-RegularB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E-Carsharing in Herzogenburg und Traismauer</a:t>
            </a:r>
            <a:endParaRPr lang="de-AT" sz="1200" b="1" spc="10" dirty="0">
              <a:solidFill>
                <a:srgbClr val="000000"/>
              </a:solidFill>
              <a:effectLst/>
              <a:ea typeface="MS Mincho" panose="02020609040205080304" pitchFamily="49" charset="-128"/>
              <a:cs typeface="Sindelar-RegularB"/>
            </a:endParaRPr>
          </a:p>
        </p:txBody>
      </p:sp>
    </p:spTree>
    <p:extLst>
      <p:ext uri="{BB962C8B-B14F-4D97-AF65-F5344CB8AC3E}">
        <p14:creationId xmlns:p14="http://schemas.microsoft.com/office/powerpoint/2010/main" val="1073335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966055A-8B6A-4E46-8A5A-A781DBED1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268760"/>
            <a:ext cx="6696744" cy="1143000"/>
          </a:xfrm>
        </p:spPr>
        <p:txBody>
          <a:bodyPr/>
          <a:lstStyle/>
          <a:p>
            <a:r>
              <a:rPr lang="de-AT" dirty="0"/>
              <a:t>Gruppenergebnisse</a:t>
            </a:r>
            <a:br>
              <a:rPr lang="de-AT" dirty="0"/>
            </a:br>
            <a:endParaRPr lang="de-AT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="" xmlns:a16="http://schemas.microsoft.com/office/drawing/2014/main" id="{3716E0ED-BA4B-46EF-BFE7-5309E7320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729" y="2808541"/>
            <a:ext cx="2985151" cy="3891194"/>
          </a:xfr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8B7C608A-3124-47DA-8867-C21668B215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5421"/>
            <a:ext cx="3092173" cy="392431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B6BA80EF-53AD-4CF5-8EC9-02A243DF89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684" y="2775420"/>
            <a:ext cx="2976316" cy="392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05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1712" y="553244"/>
            <a:ext cx="8229600" cy="1143000"/>
          </a:xfrm>
        </p:spPr>
        <p:txBody>
          <a:bodyPr/>
          <a:lstStyle/>
          <a:p>
            <a:pPr algn="l">
              <a:spcBef>
                <a:spcPct val="20000"/>
              </a:spcBef>
            </a:pPr>
            <a:r>
              <a:rPr lang="de-AT" sz="3200" b="1" dirty="0"/>
              <a:t>BEISPIEL 2 </a:t>
            </a:r>
            <a:br>
              <a:rPr lang="de-AT" sz="3200" b="1" dirty="0"/>
            </a:br>
            <a:r>
              <a:rPr lang="de-AT" sz="3200" b="1" dirty="0">
                <a:solidFill>
                  <a:srgbClr val="EB5C3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FCB50EBC-5691-459A-A6F6-66948F931818}"/>
              </a:ext>
            </a:extLst>
          </p:cNvPr>
          <p:cNvSpPr/>
          <p:nvPr/>
        </p:nvSpPr>
        <p:spPr>
          <a:xfrm>
            <a:off x="539552" y="1124744"/>
            <a:ext cx="8229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400" b="1" dirty="0">
                <a:solidFill>
                  <a:srgbClr val="EB5C3F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Nachhaltige Landwirtschaft – </a:t>
            </a:r>
            <a:br>
              <a:rPr lang="de-AT" sz="2400" b="1" dirty="0">
                <a:solidFill>
                  <a:srgbClr val="EB5C3F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</a:br>
            <a:r>
              <a:rPr lang="de-AT" sz="2400" b="1" dirty="0">
                <a:solidFill>
                  <a:srgbClr val="EB5C3F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Boden/Humusaufbau</a:t>
            </a:r>
            <a:r>
              <a:rPr lang="de-AT" sz="2000" b="1" dirty="0"/>
              <a:t/>
            </a:r>
            <a:br>
              <a:rPr lang="de-AT" sz="2000" b="1" dirty="0"/>
            </a:br>
            <a:r>
              <a:rPr lang="de-AT" sz="2000" dirty="0"/>
              <a:t>Mag. Michael Fend | LEADER-Region Steirisches Vulkanland</a:t>
            </a:r>
            <a:br>
              <a:rPr lang="de-AT" sz="2000" dirty="0"/>
            </a:br>
            <a:r>
              <a:rPr lang="de-AT" sz="2000" dirty="0"/>
              <a:t>Karl </a:t>
            </a:r>
            <a:r>
              <a:rPr lang="de-AT" sz="2000" dirty="0" err="1"/>
              <a:t>Puchas</a:t>
            </a:r>
            <a:r>
              <a:rPr lang="de-AT" sz="2000" dirty="0"/>
              <a:t> | KLAR! Region Mittleres </a:t>
            </a:r>
            <a:r>
              <a:rPr lang="de-AT" sz="2000" dirty="0" err="1"/>
              <a:t>Raabtal</a:t>
            </a:r>
            <a:endParaRPr lang="de-AT" sz="2000" dirty="0"/>
          </a:p>
          <a:p>
            <a:pPr marL="271463" indent="-271463">
              <a:buNone/>
            </a:pPr>
            <a:r>
              <a:rPr lang="de-AT" sz="2000" dirty="0"/>
              <a:t/>
            </a:r>
            <a:br>
              <a:rPr lang="de-AT" sz="2000" dirty="0"/>
            </a:br>
            <a:endParaRPr lang="de-AT" sz="2000" dirty="0"/>
          </a:p>
          <a:p>
            <a:pPr marL="271463" indent="-271463">
              <a:buNone/>
            </a:pPr>
            <a:r>
              <a:rPr lang="de-AT" sz="2000" dirty="0"/>
              <a:t/>
            </a:r>
            <a:br>
              <a:rPr lang="de-AT" sz="2000" dirty="0"/>
            </a:br>
            <a:endParaRPr lang="de-AT" sz="2000" dirty="0"/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AB9FD116-52E1-409A-AB6F-D0DBD292E0C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26" y="2883381"/>
            <a:ext cx="2769236" cy="898242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="" xmlns:a16="http://schemas.microsoft.com/office/drawing/2014/main" id="{8484D271-5B6F-4493-BD5F-E21F9C9198FF}"/>
              </a:ext>
            </a:extLst>
          </p:cNvPr>
          <p:cNvSpPr/>
          <p:nvPr/>
        </p:nvSpPr>
        <p:spPr>
          <a:xfrm>
            <a:off x="492352" y="2751569"/>
            <a:ext cx="5607657" cy="357020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spcAft>
                <a:spcPts val="600"/>
              </a:spcAft>
            </a:pPr>
            <a:r>
              <a:rPr lang="de-DE" b="1" cap="all" dirty="0">
                <a:solidFill>
                  <a:srgbClr val="4075A3"/>
                </a:solidFill>
                <a:latin typeface="Helvetica-Bold"/>
                <a:ea typeface="MS Mincho" panose="02020609040205080304" pitchFamily="49" charset="-128"/>
                <a:cs typeface="Helvetica-Bold"/>
              </a:rPr>
              <a:t>AKTIVITÄTEN KLIMASCHUTZ / KLIMAANPASSUNG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dirty="0"/>
              <a:t>Umsetzung der Bodencharta - Bodenkonferenz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AT" dirty="0"/>
              <a:t>Gemeinsames Bildungsprogramm </a:t>
            </a:r>
          </a:p>
          <a:p>
            <a:pPr marL="800100" lvl="1" indent="-342900"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de-AT" dirty="0"/>
              <a:t>"Boden von dem wir leben" mit Angeboten für Landwirtinnen bzw. Landwirte sowie</a:t>
            </a:r>
          </a:p>
          <a:p>
            <a:pPr marL="800100" lvl="1" indent="-342900"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de-AT" dirty="0"/>
              <a:t>"Zukunftsfähiger Lebensraum" für Gärtnerinnen bzw. Gärtner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AT" dirty="0"/>
              <a:t>Wissen aus der Region für die Region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AT" dirty="0"/>
              <a:t>Plattform Hausmanufaktur mit Forum für nachhaltiges Gärtnern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AT" dirty="0"/>
              <a:t>Begleitende Öffentlichkeitsarbeit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6D443DB8-02C8-48C8-BEF3-C76FD3A53880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426" y="4136623"/>
            <a:ext cx="2769236" cy="15966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="" xmlns:a16="http://schemas.microsoft.com/office/drawing/2014/main" id="{D393034A-FADA-49E6-9DB6-1CE73947D777}"/>
              </a:ext>
            </a:extLst>
          </p:cNvPr>
          <p:cNvSpPr/>
          <p:nvPr/>
        </p:nvSpPr>
        <p:spPr>
          <a:xfrm>
            <a:off x="6096426" y="5731836"/>
            <a:ext cx="260522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AT" sz="1050" dirty="0">
                <a:latin typeface="Helvetica-Bold"/>
                <a:ea typeface="MS Mincho" panose="02020609040205080304" pitchFamily="49" charset="-128"/>
                <a:cs typeface="Helvetica-Bold"/>
              </a:rPr>
              <a:t>© </a:t>
            </a:r>
            <a:r>
              <a:rPr lang="de-AT" sz="900" dirty="0">
                <a:latin typeface="Helvetica-Bold"/>
                <a:ea typeface="MS Mincho" panose="02020609040205080304" pitchFamily="49" charset="-128"/>
                <a:cs typeface="Helvetica-Bold"/>
              </a:rPr>
              <a:t>Vulkanland</a:t>
            </a:r>
            <a:endParaRPr lang="de-AT" sz="16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737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30959"/>
            <a:ext cx="8229600" cy="1143000"/>
          </a:xfrm>
        </p:spPr>
        <p:txBody>
          <a:bodyPr/>
          <a:lstStyle/>
          <a:p>
            <a:pPr algn="l">
              <a:spcBef>
                <a:spcPct val="20000"/>
              </a:spcBef>
            </a:pPr>
            <a:r>
              <a:rPr lang="de-AT" sz="3200" b="1" dirty="0">
                <a:solidFill>
                  <a:srgbClr val="EB5C3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AT" sz="3200" b="1" dirty="0"/>
              <a:t>BEISPIEL 3</a:t>
            </a:r>
            <a:br>
              <a:rPr lang="de-AT" sz="3200" b="1" dirty="0"/>
            </a:br>
            <a:endParaRPr lang="de-AT" sz="3200" b="1" dirty="0">
              <a:solidFill>
                <a:srgbClr val="EB5C3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FCB50EBC-5691-459A-A6F6-66948F931818}"/>
              </a:ext>
            </a:extLst>
          </p:cNvPr>
          <p:cNvSpPr/>
          <p:nvPr/>
        </p:nvSpPr>
        <p:spPr>
          <a:xfrm>
            <a:off x="570721" y="1291668"/>
            <a:ext cx="8229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400" b="1" dirty="0">
                <a:solidFill>
                  <a:srgbClr val="EB5C3F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Wege aus der fossilen Energiefalle – </a:t>
            </a:r>
            <a:br>
              <a:rPr lang="de-AT" sz="2400" b="1" dirty="0">
                <a:solidFill>
                  <a:srgbClr val="EB5C3F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</a:br>
            <a:r>
              <a:rPr lang="de-AT" sz="2400" b="1" dirty="0">
                <a:solidFill>
                  <a:srgbClr val="EB5C3F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Der 5-stufige virtuelle Murauer Bezirksspeicher</a:t>
            </a:r>
          </a:p>
          <a:p>
            <a:pPr marL="271463" indent="0">
              <a:buNone/>
            </a:pPr>
            <a:r>
              <a:rPr lang="de-AT" sz="2000" dirty="0"/>
              <a:t>Harald Kraxner | </a:t>
            </a:r>
            <a:r>
              <a:rPr lang="de-AT" sz="2000" dirty="0" err="1"/>
              <a:t>Leader-Region</a:t>
            </a:r>
            <a:r>
              <a:rPr lang="de-AT" sz="2000" dirty="0"/>
              <a:t> Holzwelt Murau</a:t>
            </a:r>
          </a:p>
          <a:p>
            <a:pPr marL="271463" indent="0">
              <a:buNone/>
            </a:pPr>
            <a:r>
              <a:rPr lang="de-AT" sz="2000" dirty="0"/>
              <a:t>Mag. Erich Fritz | KEM-Region Holzwelt Murau</a:t>
            </a:r>
            <a:br>
              <a:rPr lang="de-AT" sz="2000" dirty="0"/>
            </a:br>
            <a:endParaRPr lang="de-AT" sz="2000" dirty="0"/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6B4A76B9-B75E-42DB-9809-310E92ABB3C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1" b="9513"/>
          <a:stretch/>
        </p:blipFill>
        <p:spPr bwMode="auto">
          <a:xfrm>
            <a:off x="5264085" y="3723388"/>
            <a:ext cx="3879915" cy="20621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feld 4">
            <a:extLst>
              <a:ext uri="{FF2B5EF4-FFF2-40B4-BE49-F238E27FC236}">
                <a16:creationId xmlns="" xmlns:a16="http://schemas.microsoft.com/office/drawing/2014/main" id="{E47EE610-22AF-4513-8FAF-C3C20D411117}"/>
              </a:ext>
            </a:extLst>
          </p:cNvPr>
          <p:cNvSpPr txBox="1"/>
          <p:nvPr/>
        </p:nvSpPr>
        <p:spPr>
          <a:xfrm>
            <a:off x="5494919" y="5727504"/>
            <a:ext cx="2976880" cy="220345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AT" sz="900" dirty="0">
                <a:effectLst/>
                <a:latin typeface="Helvetica-Bold"/>
                <a:ea typeface="MS Mincho" panose="02020609040205080304" pitchFamily="49" charset="-128"/>
                <a:cs typeface="Helvetica-Bold"/>
              </a:rPr>
              <a:t>© Regionalentwicklungsverein Holzwelt</a:t>
            </a:r>
            <a:r>
              <a:rPr lang="de-AT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AT" sz="900" dirty="0">
                <a:effectLst/>
                <a:latin typeface="Helvetica-Bold"/>
                <a:ea typeface="MS Mincho" panose="02020609040205080304" pitchFamily="49" charset="-128"/>
                <a:cs typeface="Helvetica-Bold"/>
              </a:rPr>
              <a:t>Murau</a:t>
            </a:r>
            <a:endParaRPr lang="de-AT" sz="1200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="" xmlns:a16="http://schemas.microsoft.com/office/drawing/2014/main" id="{BD897B98-0598-4B4D-9E5F-506114DF24EC}"/>
              </a:ext>
            </a:extLst>
          </p:cNvPr>
          <p:cNvSpPr/>
          <p:nvPr/>
        </p:nvSpPr>
        <p:spPr>
          <a:xfrm>
            <a:off x="755576" y="2829742"/>
            <a:ext cx="473934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AT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 </a:t>
            </a:r>
            <a:endParaRPr lang="de-AT" sz="1200" b="1" spc="10" dirty="0">
              <a:solidFill>
                <a:srgbClr val="000000"/>
              </a:solidFill>
              <a:ea typeface="MS Mincho" panose="02020609040205080304" pitchFamily="49" charset="-128"/>
              <a:cs typeface="Sindelar-RegularB"/>
            </a:endParaRPr>
          </a:p>
          <a:p>
            <a:pPr>
              <a:spcAft>
                <a:spcPts val="0"/>
              </a:spcAft>
            </a:pPr>
            <a:r>
              <a:rPr lang="de-DE" sz="2000" b="1" cap="all" dirty="0">
                <a:solidFill>
                  <a:srgbClr val="4075A3"/>
                </a:solidFill>
                <a:ea typeface="MS Mincho" panose="02020609040205080304" pitchFamily="49" charset="-128"/>
                <a:cs typeface="Helvetica-Bold"/>
              </a:rPr>
              <a:t>AKTIVITÄTEN KLIMASCHUTZ / KLIMAANPASSUNG</a:t>
            </a:r>
            <a:r>
              <a:rPr lang="de-DE" b="1" cap="all" dirty="0">
                <a:solidFill>
                  <a:srgbClr val="4075A3"/>
                </a:solidFill>
                <a:ea typeface="MS Mincho" panose="02020609040205080304" pitchFamily="49" charset="-128"/>
                <a:cs typeface="Helvetica-Bold"/>
              </a:rPr>
              <a:t/>
            </a:r>
            <a:br>
              <a:rPr lang="de-DE" b="1" cap="all" dirty="0">
                <a:solidFill>
                  <a:srgbClr val="4075A3"/>
                </a:solidFill>
                <a:ea typeface="MS Mincho" panose="02020609040205080304" pitchFamily="49" charset="-128"/>
                <a:cs typeface="Helvetica-Bold"/>
              </a:rPr>
            </a:br>
            <a:endParaRPr lang="de-AT" sz="1200" b="1" spc="10" dirty="0">
              <a:solidFill>
                <a:srgbClr val="000000"/>
              </a:solidFill>
              <a:ea typeface="MS Mincho" panose="02020609040205080304" pitchFamily="49" charset="-128"/>
              <a:cs typeface="Sindelar-RegularB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Steigerung des Biomasseanteils im Wärmeverbrauch in den letzten Jahren von 40 auf 70 %.</a:t>
            </a:r>
            <a:br>
              <a:rPr lang="de-AT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</a:br>
            <a:endParaRPr lang="de-AT" sz="1200" b="1" spc="10" dirty="0">
              <a:solidFill>
                <a:srgbClr val="000000"/>
              </a:solidFill>
              <a:ea typeface="MS Mincho" panose="02020609040205080304" pitchFamily="49" charset="-128"/>
              <a:cs typeface="Sindelar-RegularB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Kooperation von </a:t>
            </a:r>
            <a:r>
              <a:rPr lang="de-AT" dirty="0" err="1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Installateursunternehmen</a:t>
            </a:r>
            <a:r>
              <a:rPr lang="de-AT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 mit regionalen Energieerzeugern.</a:t>
            </a:r>
            <a:br>
              <a:rPr lang="de-AT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</a:br>
            <a:endParaRPr lang="de-AT" sz="1200" b="1" spc="10" dirty="0">
              <a:solidFill>
                <a:srgbClr val="000000"/>
              </a:solidFill>
              <a:ea typeface="MS Mincho" panose="02020609040205080304" pitchFamily="49" charset="-128"/>
              <a:cs typeface="Sindelar-RegularB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Regionale Stromerzeugung liefert in den Sommermonaten einen Überschuss.</a:t>
            </a:r>
            <a:endParaRPr lang="de-AT" sz="1200" b="1" spc="10" dirty="0">
              <a:solidFill>
                <a:srgbClr val="000000"/>
              </a:solidFill>
              <a:effectLst/>
              <a:ea typeface="MS Mincho" panose="02020609040205080304" pitchFamily="49" charset="-128"/>
              <a:cs typeface="Sindelar-RegularB"/>
            </a:endParaRPr>
          </a:p>
        </p:txBody>
      </p:sp>
    </p:spTree>
    <p:extLst>
      <p:ext uri="{BB962C8B-B14F-4D97-AF65-F5344CB8AC3E}">
        <p14:creationId xmlns:p14="http://schemas.microsoft.com/office/powerpoint/2010/main" val="297306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00517"/>
            <a:ext cx="8229600" cy="1143000"/>
          </a:xfrm>
        </p:spPr>
        <p:txBody>
          <a:bodyPr/>
          <a:lstStyle/>
          <a:p>
            <a:pPr algn="l">
              <a:spcBef>
                <a:spcPct val="20000"/>
              </a:spcBef>
            </a:pPr>
            <a:r>
              <a:rPr lang="de-AT" sz="3200" b="1" dirty="0">
                <a:solidFill>
                  <a:srgbClr val="EB5C3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AT" sz="3200" b="1" dirty="0"/>
              <a:t>BEISPIEL 4</a:t>
            </a:r>
            <a:br>
              <a:rPr lang="de-AT" sz="3200" b="1" dirty="0"/>
            </a:br>
            <a:endParaRPr lang="de-AT" sz="3200" b="1" dirty="0">
              <a:solidFill>
                <a:srgbClr val="EB5C3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FCB50EBC-5691-459A-A6F6-66948F931818}"/>
              </a:ext>
            </a:extLst>
          </p:cNvPr>
          <p:cNvSpPr/>
          <p:nvPr/>
        </p:nvSpPr>
        <p:spPr>
          <a:xfrm>
            <a:off x="614163" y="1302271"/>
            <a:ext cx="82296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400" b="1" dirty="0">
                <a:solidFill>
                  <a:srgbClr val="EB5C3F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Klimawandelanpassung - Modellregion für klimafitte Wälder</a:t>
            </a:r>
          </a:p>
          <a:p>
            <a:pPr marL="271463" indent="0">
              <a:buNone/>
            </a:pPr>
            <a:r>
              <a:rPr lang="de-AT" sz="2000" dirty="0"/>
              <a:t>Dorothee </a:t>
            </a:r>
            <a:r>
              <a:rPr lang="de-AT" sz="2000" dirty="0" err="1"/>
              <a:t>Glöckle</a:t>
            </a:r>
            <a:r>
              <a:rPr lang="de-AT" sz="2000" dirty="0"/>
              <a:t> | KLAR!-Region Vorderwald-Egg</a:t>
            </a:r>
          </a:p>
        </p:txBody>
      </p:sp>
      <p:pic>
        <p:nvPicPr>
          <p:cNvPr id="5" name="Grafik 4" descr="C:\Users\Nisrin\Arbeit\02_ÖAR\_Netzwerk Zukunftsraum Land\02_Veranstaltungen\2019\04_LEADER Jahrestagung\Plakate fertig\Fotos\Beispiel 4_(c)_(c) KLAR-Vorderwald-Egg_2.png">
            <a:extLst>
              <a:ext uri="{FF2B5EF4-FFF2-40B4-BE49-F238E27FC236}">
                <a16:creationId xmlns="" xmlns:a16="http://schemas.microsoft.com/office/drawing/2014/main" id="{5F98474C-BF2F-4D2C-98EC-40E543EFD4F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555729"/>
            <a:ext cx="2763045" cy="465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 descr="C:\Users\Nisrin\Arbeit\02_ÖAR\_Netzwerk Zukunftsraum Land\02_Veranstaltungen\2019\04_LEADER Jahrestagung\Plakate fertig\Fotos\Beispiel 4_(c)_(c) KLAR-Vorderwald-Egg.png">
            <a:extLst>
              <a:ext uri="{FF2B5EF4-FFF2-40B4-BE49-F238E27FC236}">
                <a16:creationId xmlns="" xmlns:a16="http://schemas.microsoft.com/office/drawing/2014/main" id="{378BA147-D063-4835-B524-48C8C596B3E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962" y="2745728"/>
            <a:ext cx="3362400" cy="23042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hteck 6">
            <a:extLst>
              <a:ext uri="{FF2B5EF4-FFF2-40B4-BE49-F238E27FC236}">
                <a16:creationId xmlns="" xmlns:a16="http://schemas.microsoft.com/office/drawing/2014/main" id="{D3F82AA4-AF01-4487-B3E7-D2FF2316E3CF}"/>
              </a:ext>
            </a:extLst>
          </p:cNvPr>
          <p:cNvSpPr/>
          <p:nvPr/>
        </p:nvSpPr>
        <p:spPr>
          <a:xfrm>
            <a:off x="5466962" y="6114605"/>
            <a:ext cx="1797608" cy="2642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1455">
              <a:lnSpc>
                <a:spcPts val="1400"/>
              </a:lnSpc>
              <a:spcAft>
                <a:spcPts val="0"/>
              </a:spcAft>
            </a:pPr>
            <a:r>
              <a:rPr lang="de-AT" sz="1100" dirty="0"/>
              <a:t>© KLAR-Vorderwald-Egg</a:t>
            </a:r>
            <a:endParaRPr lang="de-AT" sz="1100" b="1" spc="10" dirty="0">
              <a:solidFill>
                <a:srgbClr val="000000"/>
              </a:solidFill>
              <a:latin typeface="Sindelar-RegularB"/>
              <a:ea typeface="MS Mincho" panose="02020609040205080304" pitchFamily="49" charset="-128"/>
              <a:cs typeface="Sindelar-RegularB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="" xmlns:a16="http://schemas.microsoft.com/office/drawing/2014/main" id="{E4A0969D-F7F4-463C-A34F-8A1DECB20103}"/>
              </a:ext>
            </a:extLst>
          </p:cNvPr>
          <p:cNvSpPr/>
          <p:nvPr/>
        </p:nvSpPr>
        <p:spPr>
          <a:xfrm>
            <a:off x="570418" y="2867884"/>
            <a:ext cx="4896544" cy="3510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  <a:spcAft>
                <a:spcPts val="0"/>
              </a:spcAft>
            </a:pPr>
            <a:r>
              <a:rPr lang="de-DE" sz="2400" b="1" cap="all" dirty="0">
                <a:solidFill>
                  <a:srgbClr val="4075A3"/>
                </a:solidFill>
                <a:ea typeface="MS Mincho" panose="02020609040205080304" pitchFamily="49" charset="-128"/>
                <a:cs typeface="Helvetica-Bold"/>
              </a:rPr>
              <a:t>AKTIVITÄTEN KLIMASCHUTZ /</a:t>
            </a:r>
          </a:p>
          <a:p>
            <a:pPr>
              <a:lnSpc>
                <a:spcPts val="1400"/>
              </a:lnSpc>
              <a:spcAft>
                <a:spcPts val="0"/>
              </a:spcAft>
            </a:pPr>
            <a:r>
              <a:rPr lang="de-DE" sz="2400" b="1" cap="all" dirty="0">
                <a:solidFill>
                  <a:srgbClr val="4075A3"/>
                </a:solidFill>
                <a:ea typeface="MS Mincho" panose="02020609040205080304" pitchFamily="49" charset="-128"/>
                <a:cs typeface="Helvetica-Bold"/>
              </a:rPr>
              <a:t/>
            </a:r>
            <a:br>
              <a:rPr lang="de-DE" sz="2400" b="1" cap="all" dirty="0">
                <a:solidFill>
                  <a:srgbClr val="4075A3"/>
                </a:solidFill>
                <a:ea typeface="MS Mincho" panose="02020609040205080304" pitchFamily="49" charset="-128"/>
                <a:cs typeface="Helvetica-Bold"/>
              </a:rPr>
            </a:br>
            <a:r>
              <a:rPr lang="de-DE" sz="2400" b="1" cap="all" dirty="0">
                <a:solidFill>
                  <a:srgbClr val="4075A3"/>
                </a:solidFill>
                <a:ea typeface="MS Mincho" panose="02020609040205080304" pitchFamily="49" charset="-128"/>
                <a:cs typeface="Helvetica-Bold"/>
              </a:rPr>
              <a:t> KLIMAANPASSUNG </a:t>
            </a:r>
          </a:p>
          <a:p>
            <a:pPr>
              <a:spcAft>
                <a:spcPts val="0"/>
              </a:spcAft>
            </a:pPr>
            <a:endParaRPr lang="de-AT" sz="1400" b="1" spc="10" dirty="0">
              <a:solidFill>
                <a:srgbClr val="000000"/>
              </a:solidFill>
              <a:ea typeface="MS Mincho" panose="02020609040205080304" pitchFamily="49" charset="-128"/>
              <a:cs typeface="Sindelar-RegularB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sz="2000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Naturgefahrensteckbriefe</a:t>
            </a:r>
            <a:endParaRPr lang="de-AT" sz="1400" b="1" spc="10" dirty="0">
              <a:solidFill>
                <a:srgbClr val="000000"/>
              </a:solidFill>
              <a:ea typeface="MS Mincho" panose="02020609040205080304" pitchFamily="49" charset="-128"/>
              <a:cs typeface="Sindelar-RegularB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sz="2000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Klimafitte Einsatzorganisationen</a:t>
            </a:r>
            <a:endParaRPr lang="de-AT" sz="1400" b="1" spc="10" dirty="0">
              <a:solidFill>
                <a:srgbClr val="000000"/>
              </a:solidFill>
              <a:ea typeface="MS Mincho" panose="02020609040205080304" pitchFamily="49" charset="-128"/>
              <a:cs typeface="Sindelar-RegularB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sz="2000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Plenterwaldfibel für Kleinwaldbesitzer</a:t>
            </a:r>
            <a:endParaRPr lang="de-AT" sz="1400" b="1" spc="10" dirty="0">
              <a:solidFill>
                <a:srgbClr val="000000"/>
              </a:solidFill>
              <a:ea typeface="MS Mincho" panose="02020609040205080304" pitchFamily="49" charset="-128"/>
              <a:cs typeface="Sindelar-RegularB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sz="2000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Lernorte Zukunftswald</a:t>
            </a:r>
            <a:endParaRPr lang="de-AT" sz="1400" b="1" spc="10" dirty="0">
              <a:solidFill>
                <a:srgbClr val="000000"/>
              </a:solidFill>
              <a:ea typeface="MS Mincho" panose="02020609040205080304" pitchFamily="49" charset="-128"/>
              <a:cs typeface="Sindelar-RegularB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sz="2000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Tourismusangebot „Waldluft baden"</a:t>
            </a:r>
            <a:endParaRPr lang="de-AT" sz="1400" b="1" spc="10" dirty="0">
              <a:solidFill>
                <a:srgbClr val="000000"/>
              </a:solidFill>
              <a:ea typeface="MS Mincho" panose="02020609040205080304" pitchFamily="49" charset="-128"/>
              <a:cs typeface="Sindelar-RegularB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sz="2000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Kinder-Klima-Kongress</a:t>
            </a:r>
            <a:endParaRPr lang="de-AT" sz="1400" b="1" spc="10" dirty="0">
              <a:solidFill>
                <a:srgbClr val="000000"/>
              </a:solidFill>
              <a:ea typeface="MS Mincho" panose="02020609040205080304" pitchFamily="49" charset="-128"/>
              <a:cs typeface="Sindelar-RegularB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sz="2000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Schattenbäume gegen Hitzekollaps</a:t>
            </a:r>
            <a:endParaRPr lang="de-AT" sz="1400" b="1" spc="10" dirty="0">
              <a:solidFill>
                <a:srgbClr val="000000"/>
              </a:solidFill>
              <a:ea typeface="MS Mincho" panose="02020609040205080304" pitchFamily="49" charset="-128"/>
              <a:cs typeface="Sindelar-RegularB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sz="2000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Klimakampagne „</a:t>
            </a:r>
            <a:r>
              <a:rPr lang="de-AT" sz="2000" dirty="0" err="1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would</a:t>
            </a:r>
            <a:r>
              <a:rPr lang="de-AT" sz="2000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 2050"</a:t>
            </a:r>
            <a:endParaRPr lang="de-AT" sz="1400" b="1" spc="10" dirty="0">
              <a:solidFill>
                <a:srgbClr val="000000"/>
              </a:solidFill>
              <a:ea typeface="MS Mincho" panose="02020609040205080304" pitchFamily="49" charset="-128"/>
              <a:cs typeface="Sindelar-RegularB"/>
            </a:endParaRPr>
          </a:p>
          <a:p>
            <a:pPr marL="342900" lvl="0" indent="-342900">
              <a:lnSpc>
                <a:spcPts val="14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sz="2000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Zukunftswerkstatt Holzbau</a:t>
            </a:r>
            <a:endParaRPr lang="de-AT" sz="1400" b="1" spc="10" dirty="0">
              <a:solidFill>
                <a:srgbClr val="000000"/>
              </a:solidFill>
              <a:effectLst/>
              <a:ea typeface="MS Mincho" panose="02020609040205080304" pitchFamily="49" charset="-128"/>
              <a:cs typeface="Sindelar-RegularB"/>
            </a:endParaRPr>
          </a:p>
        </p:txBody>
      </p:sp>
    </p:spTree>
    <p:extLst>
      <p:ext uri="{BB962C8B-B14F-4D97-AF65-F5344CB8AC3E}">
        <p14:creationId xmlns:p14="http://schemas.microsoft.com/office/powerpoint/2010/main" val="3783410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5CAC6D5-408E-4C37-A364-952FD5D6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49" y="1124744"/>
            <a:ext cx="8229600" cy="1143000"/>
          </a:xfrm>
        </p:spPr>
        <p:txBody>
          <a:bodyPr/>
          <a:lstStyle/>
          <a:p>
            <a:r>
              <a:rPr lang="de-AT" sz="3200" dirty="0"/>
              <a:t>Gruppenergebnisse</a:t>
            </a:r>
            <a:br>
              <a:rPr lang="de-AT" sz="3200" dirty="0"/>
            </a:br>
            <a:r>
              <a:rPr lang="de-AT" sz="3200" b="1" dirty="0">
                <a:solidFill>
                  <a:srgbClr val="058233"/>
                </a:solidFill>
              </a:rPr>
              <a:t>would2050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="" xmlns:a16="http://schemas.microsoft.com/office/drawing/2014/main" id="{BC1B7403-3968-4787-8F08-F8CD9306D2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9" y="2460314"/>
            <a:ext cx="2895584" cy="4123049"/>
          </a:xfr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8493AA20-5DAC-4421-BBCD-F1514AE3CA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337" y="2460313"/>
            <a:ext cx="3069309" cy="412304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65120A49-90F5-4AE3-9395-1BC92F3CB3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269" y="2491186"/>
            <a:ext cx="2945462" cy="409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74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186" y="541708"/>
            <a:ext cx="8229600" cy="1143000"/>
          </a:xfrm>
        </p:spPr>
        <p:txBody>
          <a:bodyPr/>
          <a:lstStyle/>
          <a:p>
            <a:pPr algn="l">
              <a:spcBef>
                <a:spcPct val="20000"/>
              </a:spcBef>
            </a:pPr>
            <a:r>
              <a:rPr lang="de-AT" sz="3200" b="1" dirty="0">
                <a:solidFill>
                  <a:srgbClr val="EB5C3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AT" sz="3200" b="1" dirty="0"/>
              <a:t>BEISPIEL 5</a:t>
            </a:r>
            <a:br>
              <a:rPr lang="de-AT" sz="3200" b="1" dirty="0"/>
            </a:br>
            <a:endParaRPr lang="de-AT" sz="3200" b="1" dirty="0">
              <a:solidFill>
                <a:srgbClr val="EB5C3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="" xmlns:a16="http://schemas.microsoft.com/office/drawing/2014/main" id="{6A39F11B-C0CF-4126-A39F-C330732B4CAE}"/>
              </a:ext>
            </a:extLst>
          </p:cNvPr>
          <p:cNvSpPr/>
          <p:nvPr/>
        </p:nvSpPr>
        <p:spPr>
          <a:xfrm>
            <a:off x="683568" y="1113208"/>
            <a:ext cx="83164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400" b="1" dirty="0">
                <a:solidFill>
                  <a:srgbClr val="EB5C3F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Klimawandel in Tourismusregionen - am Beispiel der Region „regio3 –  KEM Region </a:t>
            </a:r>
            <a:r>
              <a:rPr lang="de-AT" sz="2400" b="1" dirty="0" err="1">
                <a:solidFill>
                  <a:srgbClr val="EB5C3F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Leukental</a:t>
            </a:r>
            <a:r>
              <a:rPr lang="de-AT" sz="2400" b="1" dirty="0">
                <a:solidFill>
                  <a:srgbClr val="EB5C3F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“</a:t>
            </a:r>
          </a:p>
          <a:p>
            <a:pPr>
              <a:buNone/>
            </a:pPr>
            <a:r>
              <a:rPr lang="de-AT" sz="2000" dirty="0"/>
              <a:t>Mag. Stefan Niedermoser |Regionalmanagement regio3</a:t>
            </a:r>
          </a:p>
          <a:p>
            <a:pPr>
              <a:buNone/>
            </a:pPr>
            <a:r>
              <a:rPr lang="de-AT" sz="2000" dirty="0"/>
              <a:t>Laura Schicktanz, MSc | Klima- und Energie-Modellregion </a:t>
            </a:r>
            <a:r>
              <a:rPr lang="de-AT" sz="2000" dirty="0" err="1"/>
              <a:t>Leukental</a:t>
            </a:r>
            <a:r>
              <a:rPr lang="de-AT" sz="2000" dirty="0"/>
              <a:t/>
            </a:r>
            <a:br>
              <a:rPr lang="de-AT" sz="2000" dirty="0"/>
            </a:br>
            <a:endParaRPr lang="de-AT" sz="2000" dirty="0"/>
          </a:p>
        </p:txBody>
      </p:sp>
      <p:pic>
        <p:nvPicPr>
          <p:cNvPr id="4" name="Grafik 3" descr="Ein Bild, das Gras, draußen, Himmel, Natur enthält.&#10;&#10;Automatisch generierte Beschreibung">
            <a:extLst>
              <a:ext uri="{FF2B5EF4-FFF2-40B4-BE49-F238E27FC236}">
                <a16:creationId xmlns="" xmlns:a16="http://schemas.microsoft.com/office/drawing/2014/main" id="{5C885DCC-FAEA-49BD-A921-1D79ADABB6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868144" y="3529111"/>
            <a:ext cx="3275856" cy="2215681"/>
          </a:xfrm>
          <a:prstGeom prst="rect">
            <a:avLst/>
          </a:prstGeom>
        </p:spPr>
      </p:pic>
      <p:sp>
        <p:nvSpPr>
          <p:cNvPr id="5" name="Textfeld 7">
            <a:extLst>
              <a:ext uri="{FF2B5EF4-FFF2-40B4-BE49-F238E27FC236}">
                <a16:creationId xmlns="" xmlns:a16="http://schemas.microsoft.com/office/drawing/2014/main" id="{D7143E47-F7FD-4607-B468-06D9D9F5F0EB}"/>
              </a:ext>
            </a:extLst>
          </p:cNvPr>
          <p:cNvSpPr txBox="1"/>
          <p:nvPr/>
        </p:nvSpPr>
        <p:spPr>
          <a:xfrm>
            <a:off x="5796136" y="5960794"/>
            <a:ext cx="3114675" cy="2571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AT" sz="900" dirty="0">
                <a:effectLst/>
                <a:latin typeface="Helvetica-Bold"/>
                <a:ea typeface="MS Mincho" panose="02020609040205080304" pitchFamily="49" charset="-128"/>
                <a:cs typeface="Helvetica-Bold"/>
              </a:rPr>
              <a:t>© Kitzbüheler Alpen </a:t>
            </a:r>
            <a:r>
              <a:rPr lang="de-AT" sz="900" dirty="0" err="1">
                <a:effectLst/>
                <a:latin typeface="Helvetica-Bold"/>
                <a:ea typeface="MS Mincho" panose="02020609040205080304" pitchFamily="49" charset="-128"/>
                <a:cs typeface="Helvetica-Bold"/>
              </a:rPr>
              <a:t>Pillerseetal</a:t>
            </a:r>
            <a:endParaRPr lang="de-AT" sz="1200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919F0091-A0DF-4E69-BB10-2FCC0BAA2386}"/>
              </a:ext>
            </a:extLst>
          </p:cNvPr>
          <p:cNvSpPr/>
          <p:nvPr/>
        </p:nvSpPr>
        <p:spPr>
          <a:xfrm>
            <a:off x="518186" y="2888494"/>
            <a:ext cx="542196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b="1" cap="all" dirty="0">
                <a:solidFill>
                  <a:srgbClr val="4075A3"/>
                </a:solidFill>
                <a:ea typeface="MS Mincho" panose="02020609040205080304" pitchFamily="49" charset="-128"/>
                <a:cs typeface="Helvetica-Bold"/>
              </a:rPr>
              <a:t>AKTIVITÄTEN KLIMASCHUTZ / KLIMAANPASSUNG</a:t>
            </a:r>
            <a:endParaRPr lang="de-AT" sz="1200" b="1" spc="10" dirty="0">
              <a:solidFill>
                <a:srgbClr val="000000"/>
              </a:solidFill>
              <a:ea typeface="MS Mincho" panose="02020609040205080304" pitchFamily="49" charset="-128"/>
              <a:cs typeface="Sindelar-RegularB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Umstellung von 3 Badeanlagen von fossilen Energieträgern zum Einsatz von alternativen Energiequellen</a:t>
            </a:r>
            <a:endParaRPr lang="de-AT" sz="1200" b="1" spc="10" dirty="0">
              <a:solidFill>
                <a:srgbClr val="000000"/>
              </a:solidFill>
              <a:ea typeface="MS Mincho" panose="02020609040205080304" pitchFamily="49" charset="-128"/>
              <a:cs typeface="Sindelar-RegularB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10 neue Partner im Netzwerk zu alternativen Energiequellen</a:t>
            </a:r>
            <a:endParaRPr lang="de-AT" sz="1200" b="1" spc="10" dirty="0">
              <a:solidFill>
                <a:srgbClr val="000000"/>
              </a:solidFill>
              <a:ea typeface="MS Mincho" panose="02020609040205080304" pitchFamily="49" charset="-128"/>
              <a:cs typeface="Sindelar-RegularB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Senkung des Energieverbrauches bei den involvierten Badeanlagen um bis zu 30 %</a:t>
            </a:r>
            <a:endParaRPr lang="de-AT" sz="1200" b="1" spc="10" dirty="0">
              <a:solidFill>
                <a:srgbClr val="000000"/>
              </a:solidFill>
              <a:ea typeface="MS Mincho" panose="02020609040205080304" pitchFamily="49" charset="-128"/>
              <a:cs typeface="Sindelar-RegularB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Informations- und Know-how-Austausch</a:t>
            </a:r>
            <a:endParaRPr lang="de-AT" sz="1200" b="1" spc="10" dirty="0">
              <a:solidFill>
                <a:srgbClr val="000000"/>
              </a:solidFill>
              <a:ea typeface="MS Mincho" panose="02020609040205080304" pitchFamily="49" charset="-128"/>
              <a:cs typeface="Sindelar-RegularB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Personalaustausch für eine nachhaltige Personalpolitik zwischen den Badeanlagen</a:t>
            </a:r>
            <a:endParaRPr lang="de-AT" sz="1200" b="1" spc="10" dirty="0">
              <a:solidFill>
                <a:srgbClr val="000000"/>
              </a:solidFill>
              <a:effectLst/>
              <a:ea typeface="MS Mincho" panose="02020609040205080304" pitchFamily="49" charset="-128"/>
              <a:cs typeface="Sindelar-RegularB"/>
            </a:endParaRPr>
          </a:p>
        </p:txBody>
      </p:sp>
    </p:spTree>
    <p:extLst>
      <p:ext uri="{BB962C8B-B14F-4D97-AF65-F5344CB8AC3E}">
        <p14:creationId xmlns:p14="http://schemas.microsoft.com/office/powerpoint/2010/main" val="2271806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C805D0D-A5F4-4520-8417-651B6F004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63" y="548680"/>
            <a:ext cx="8229600" cy="1143000"/>
          </a:xfrm>
        </p:spPr>
        <p:txBody>
          <a:bodyPr/>
          <a:lstStyle/>
          <a:p>
            <a:pPr algn="l"/>
            <a:r>
              <a:rPr lang="de-AT" b="1" dirty="0">
                <a:solidFill>
                  <a:srgbClr val="EB5C3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Begrüßung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BB301F34-AE04-4AD0-A8DA-6CA19B306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412776"/>
            <a:ext cx="8229600" cy="4525963"/>
          </a:xfrm>
        </p:spPr>
        <p:txBody>
          <a:bodyPr/>
          <a:lstStyle/>
          <a:p>
            <a:r>
              <a:rPr lang="de-AT" sz="2800" dirty="0"/>
              <a:t>Manuela </a:t>
            </a:r>
            <a:r>
              <a:rPr lang="de-AT" sz="2800" dirty="0" err="1"/>
              <a:t>Khom</a:t>
            </a:r>
            <a:r>
              <a:rPr lang="de-AT" sz="2800" dirty="0"/>
              <a:t> |</a:t>
            </a:r>
            <a:br>
              <a:rPr lang="de-AT" sz="2800" dirty="0"/>
            </a:br>
            <a:r>
              <a:rPr lang="de-AT" sz="2800" dirty="0"/>
              <a:t>2. Landtagspräsidentin </a:t>
            </a:r>
          </a:p>
          <a:p>
            <a:r>
              <a:rPr lang="de-AT" sz="2800" dirty="0"/>
              <a:t>Bgm. Mag. Fritz Sperl|</a:t>
            </a:r>
            <a:br>
              <a:rPr lang="de-AT" sz="2800" dirty="0"/>
            </a:br>
            <a:r>
              <a:rPr lang="de-AT" sz="2400" dirty="0" err="1"/>
              <a:t>Leaderregion</a:t>
            </a:r>
            <a:r>
              <a:rPr lang="de-AT" sz="2400" dirty="0"/>
              <a:t> Holzwelt Murau</a:t>
            </a:r>
          </a:p>
          <a:p>
            <a:endParaRPr lang="de-AT" dirty="0"/>
          </a:p>
        </p:txBody>
      </p:sp>
      <p:pic>
        <p:nvPicPr>
          <p:cNvPr id="1026" name="Picture 2" descr="C:\Users\Nisrin\Arbeit\02_ÖAR\_Netzwerk Zukunftsraum Land\02_Veranstaltungen\2019\04_LEADER Jahrestagung\Fotos\Fotos von heute\DSC027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1008"/>
            <a:ext cx="43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isrin\Arbeit\02_ÖAR\_Netzwerk Zukunftsraum Land\02_Veranstaltungen\2019\04_LEADER Jahrestagung\Fotos\Fotos von heute\DSC028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3493142"/>
            <a:ext cx="43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52000" y="6366107"/>
            <a:ext cx="10278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900" dirty="0" smtClean="0"/>
              <a:t>© Michael </a:t>
            </a:r>
            <a:r>
              <a:rPr lang="de-AT" sz="900" dirty="0" err="1" smtClean="0"/>
              <a:t>Blinzer</a:t>
            </a:r>
            <a:endParaRPr lang="de-AT" sz="900" dirty="0"/>
          </a:p>
        </p:txBody>
      </p:sp>
      <p:sp>
        <p:nvSpPr>
          <p:cNvPr id="9" name="Textfeld 8"/>
          <p:cNvSpPr txBox="1"/>
          <p:nvPr/>
        </p:nvSpPr>
        <p:spPr>
          <a:xfrm>
            <a:off x="4587623" y="6373142"/>
            <a:ext cx="10278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900" dirty="0" smtClean="0"/>
              <a:t>© Michael </a:t>
            </a:r>
            <a:r>
              <a:rPr lang="de-AT" sz="900" dirty="0" err="1" smtClean="0"/>
              <a:t>Blinzer</a:t>
            </a:r>
            <a:endParaRPr lang="de-AT" sz="900" dirty="0"/>
          </a:p>
        </p:txBody>
      </p:sp>
    </p:spTree>
    <p:extLst>
      <p:ext uri="{BB962C8B-B14F-4D97-AF65-F5344CB8AC3E}">
        <p14:creationId xmlns:p14="http://schemas.microsoft.com/office/powerpoint/2010/main" val="1047909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AB0EEF6-2ED7-4BE7-B8A7-84B1998BF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080" y="980728"/>
            <a:ext cx="6347048" cy="1143000"/>
          </a:xfrm>
        </p:spPr>
        <p:txBody>
          <a:bodyPr/>
          <a:lstStyle/>
          <a:p>
            <a:r>
              <a:rPr lang="de-AT" sz="3600" dirty="0"/>
              <a:t>Gruppenergebnisse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="" xmlns:a16="http://schemas.microsoft.com/office/drawing/2014/main" id="{54E647D1-7F6C-4DB4-BD6D-5FBAEBF89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80" y="1834504"/>
            <a:ext cx="3925836" cy="4841776"/>
          </a:xfr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535A20BF-5F22-4A2A-B87F-13ABA256AA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34504"/>
            <a:ext cx="3509311" cy="484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72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09059"/>
            <a:ext cx="8229600" cy="1143000"/>
          </a:xfrm>
        </p:spPr>
        <p:txBody>
          <a:bodyPr/>
          <a:lstStyle/>
          <a:p>
            <a:pPr algn="l">
              <a:spcBef>
                <a:spcPct val="20000"/>
              </a:spcBef>
            </a:pPr>
            <a:r>
              <a:rPr lang="de-AT" sz="3200" b="1" dirty="0">
                <a:solidFill>
                  <a:srgbClr val="EB5C3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AT" sz="3200" b="1" dirty="0"/>
              <a:t>BEISPIEL 6</a:t>
            </a:r>
            <a:br>
              <a:rPr lang="de-AT" sz="3200" b="1" dirty="0"/>
            </a:br>
            <a:endParaRPr lang="de-AT" sz="3200" b="1" dirty="0">
              <a:solidFill>
                <a:srgbClr val="EB5C3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="" xmlns:a16="http://schemas.microsoft.com/office/drawing/2014/main" id="{6A39F11B-C0CF-4126-A39F-C330732B4CAE}"/>
              </a:ext>
            </a:extLst>
          </p:cNvPr>
          <p:cNvSpPr/>
          <p:nvPr/>
        </p:nvSpPr>
        <p:spPr>
          <a:xfrm>
            <a:off x="625217" y="1026857"/>
            <a:ext cx="831641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400" b="1" dirty="0">
                <a:solidFill>
                  <a:srgbClr val="EB5C3F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Partizipative Ansätze im Klimaschutz</a:t>
            </a:r>
          </a:p>
          <a:p>
            <a:pPr>
              <a:buNone/>
            </a:pPr>
            <a:r>
              <a:rPr lang="de-AT" sz="2000" dirty="0"/>
              <a:t>Mag. Dr. Andreas Duller | RM/LAG </a:t>
            </a:r>
            <a:r>
              <a:rPr lang="de-AT" sz="2000" dirty="0" err="1"/>
              <a:t>kärnten:mitte</a:t>
            </a:r>
            <a:endParaRPr lang="de-AT" sz="2000" dirty="0"/>
          </a:p>
          <a:p>
            <a:pPr>
              <a:buNone/>
            </a:pPr>
            <a:r>
              <a:rPr lang="de-AT" sz="2000" dirty="0"/>
              <a:t>Sabine Kinz, </a:t>
            </a:r>
            <a:r>
              <a:rPr lang="de-AT" sz="2000" dirty="0" err="1"/>
              <a:t>Bakk</a:t>
            </a:r>
            <a:r>
              <a:rPr lang="de-AT" sz="2000" dirty="0"/>
              <a:t>. | Klima- und Energie-Modellregion Feldkirchen und Himmelberg</a:t>
            </a:r>
          </a:p>
          <a:p>
            <a:pPr marL="271463" indent="0">
              <a:buNone/>
            </a:pPr>
            <a:r>
              <a:rPr lang="de-AT" sz="2000" dirty="0"/>
              <a:t/>
            </a:r>
            <a:br>
              <a:rPr lang="de-AT" sz="2000" dirty="0"/>
            </a:br>
            <a:endParaRPr lang="de-AT" sz="2000" dirty="0"/>
          </a:p>
        </p:txBody>
      </p:sp>
      <p:pic>
        <p:nvPicPr>
          <p:cNvPr id="4" name="Grafik 3" descr="C:\Users\Nisrin\Arbeit\02_ÖAR\_Netzwerk Zukunftsraum Land\02_Veranstaltungen\2019\04_LEADER Jahrestagung\Plakate fertig\Fotos\Beispiel 6_(c)_Sabine Kinz_4.jpg">
            <a:extLst>
              <a:ext uri="{FF2B5EF4-FFF2-40B4-BE49-F238E27FC236}">
                <a16:creationId xmlns="" xmlns:a16="http://schemas.microsoft.com/office/drawing/2014/main" id="{8DDE70EA-C147-46A7-B718-568D3AFD48E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 bwMode="auto">
          <a:xfrm>
            <a:off x="6774950" y="3345851"/>
            <a:ext cx="2108200" cy="16167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Grafik 5" descr="C:\Users\Nisrin\Arbeit\02_ÖAR\_Netzwerk Zukunftsraum Land\02_Veranstaltungen\2019\04_LEADER Jahrestagung\Plakate fertig\Fotos\Beispiel 6_(c)_Sabine Kinz.jpg">
            <a:extLst>
              <a:ext uri="{FF2B5EF4-FFF2-40B4-BE49-F238E27FC236}">
                <a16:creationId xmlns="" xmlns:a16="http://schemas.microsoft.com/office/drawing/2014/main" id="{46369D30-4DCC-4C68-AAEF-B59420C89F4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710" y="5055357"/>
            <a:ext cx="943305" cy="1320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 descr="C:\Users\Nisrin\Arbeit\02_ÖAR\_Netzwerk Zukunftsraum Land\02_Veranstaltungen\2019\04_LEADER Jahrestagung\Plakate fertig\Fotos\Beispiel 6_(c)_Sabine Kinz_2.jpg">
            <a:extLst>
              <a:ext uri="{FF2B5EF4-FFF2-40B4-BE49-F238E27FC236}">
                <a16:creationId xmlns="" xmlns:a16="http://schemas.microsoft.com/office/drawing/2014/main" id="{401F3AA4-E3A0-4E96-9B66-89F4DD93FA1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630" y="5097914"/>
            <a:ext cx="983917" cy="127819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hteck 7">
            <a:extLst>
              <a:ext uri="{FF2B5EF4-FFF2-40B4-BE49-F238E27FC236}">
                <a16:creationId xmlns="" xmlns:a16="http://schemas.microsoft.com/office/drawing/2014/main" id="{11CB3BED-407C-4AC6-8609-AAB70B675E4A}"/>
              </a:ext>
            </a:extLst>
          </p:cNvPr>
          <p:cNvSpPr/>
          <p:nvPr/>
        </p:nvSpPr>
        <p:spPr>
          <a:xfrm>
            <a:off x="6757588" y="6376916"/>
            <a:ext cx="9172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900" dirty="0">
                <a:latin typeface="Helvetica-Bold"/>
                <a:ea typeface="MS Mincho" panose="02020609040205080304" pitchFamily="49" charset="-128"/>
                <a:cs typeface="Helvetica-Bold"/>
              </a:rPr>
              <a:t>© Sabine Kinz</a:t>
            </a:r>
            <a:endParaRPr lang="de-AT" sz="900" dirty="0"/>
          </a:p>
        </p:txBody>
      </p:sp>
      <p:sp>
        <p:nvSpPr>
          <p:cNvPr id="9" name="Rechteck 8">
            <a:extLst>
              <a:ext uri="{FF2B5EF4-FFF2-40B4-BE49-F238E27FC236}">
                <a16:creationId xmlns="" xmlns:a16="http://schemas.microsoft.com/office/drawing/2014/main" id="{C40D76A0-CB64-4E42-AE4A-A7D42CFD27B4}"/>
              </a:ext>
            </a:extLst>
          </p:cNvPr>
          <p:cNvSpPr/>
          <p:nvPr/>
        </p:nvSpPr>
        <p:spPr>
          <a:xfrm>
            <a:off x="616309" y="2744342"/>
            <a:ext cx="597666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b="1" cap="all" dirty="0">
                <a:solidFill>
                  <a:srgbClr val="4075A3"/>
                </a:solidFill>
                <a:ea typeface="MS Mincho" panose="02020609040205080304" pitchFamily="49" charset="-128"/>
                <a:cs typeface="Helvetica-Bold"/>
              </a:rPr>
              <a:t>AKTIVITÄTEN KLIMASCHUTZ /  KLIMAANPASSUNG </a:t>
            </a:r>
            <a:br>
              <a:rPr lang="de-DE" sz="2000" b="1" cap="all" dirty="0">
                <a:solidFill>
                  <a:srgbClr val="4075A3"/>
                </a:solidFill>
                <a:ea typeface="MS Mincho" panose="02020609040205080304" pitchFamily="49" charset="-128"/>
                <a:cs typeface="Helvetica-Bold"/>
              </a:rPr>
            </a:br>
            <a:endParaRPr lang="de-AT" sz="1200" b="1" spc="10" dirty="0">
              <a:solidFill>
                <a:srgbClr val="000000"/>
              </a:solidFill>
              <a:ea typeface="MS Mincho" panose="02020609040205080304" pitchFamily="49" charset="-128"/>
              <a:cs typeface="Sindelar-RegularB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Energie-Produktion und Energieeffizienz: Projektkonzepte Wärmeversorgung; Sanierungskonzepte Kleinwasserkraft; Photovoltaik Anlagen, Datenerhebung öffentliche Gebäude; LED Straßenbeleuchtung; LED-Innenbeleuchtung</a:t>
            </a:r>
            <a:endParaRPr lang="de-AT" sz="1200" b="1" spc="10" dirty="0">
              <a:solidFill>
                <a:srgbClr val="000000"/>
              </a:solidFill>
              <a:ea typeface="MS Mincho" panose="02020609040205080304" pitchFamily="49" charset="-128"/>
              <a:cs typeface="Sindelar-RegularB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Mobilität: Elektrofahrräder für KFZ-Betriebe, Elektrofahrräder für Tourismusbetriebe, Bewusstseinsbildende Maßnahmen</a:t>
            </a:r>
            <a:endParaRPr lang="de-AT" sz="1200" b="1" spc="10" dirty="0">
              <a:solidFill>
                <a:srgbClr val="000000"/>
              </a:solidFill>
              <a:ea typeface="MS Mincho" panose="02020609040205080304" pitchFamily="49" charset="-128"/>
              <a:cs typeface="Sindelar-RegularB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Bewusstseinsbildung und Öffentlichkeitsarbeit: Film- und Diskussionsabende; Ernährungsschwerpunkt; Bildung Plattformen; Schenk- und Tauschbörsen</a:t>
            </a:r>
            <a:endParaRPr lang="de-AT" sz="1200" b="1" spc="10" dirty="0">
              <a:solidFill>
                <a:srgbClr val="000000"/>
              </a:solidFill>
              <a:effectLst/>
              <a:ea typeface="MS Mincho" panose="02020609040205080304" pitchFamily="49" charset="-128"/>
              <a:cs typeface="Sindelar-RegularB"/>
            </a:endParaRPr>
          </a:p>
        </p:txBody>
      </p:sp>
    </p:spTree>
    <p:extLst>
      <p:ext uri="{BB962C8B-B14F-4D97-AF65-F5344CB8AC3E}">
        <p14:creationId xmlns:p14="http://schemas.microsoft.com/office/powerpoint/2010/main" val="3339035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="" xmlns:a16="http://schemas.microsoft.com/office/drawing/2014/main" id="{3B0A9715-87B6-4B45-A3B3-4399EBBBDB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72816"/>
            <a:ext cx="3869097" cy="4525963"/>
          </a:xfrm>
        </p:spPr>
      </p:pic>
    </p:spTree>
    <p:extLst>
      <p:ext uri="{BB962C8B-B14F-4D97-AF65-F5344CB8AC3E}">
        <p14:creationId xmlns:p14="http://schemas.microsoft.com/office/powerpoint/2010/main" val="1115890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/>
          <a:lstStyle/>
          <a:p>
            <a:pPr algn="l">
              <a:spcBef>
                <a:spcPct val="20000"/>
              </a:spcBef>
            </a:pPr>
            <a:r>
              <a:rPr lang="de-AT" sz="3200" b="1" dirty="0">
                <a:solidFill>
                  <a:srgbClr val="EB5C3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AT" sz="3200" b="1" dirty="0"/>
              <a:t>BEISPIEL 7 – Raum Kaisersaal</a:t>
            </a:r>
            <a:br>
              <a:rPr lang="de-AT" sz="3200" b="1" dirty="0"/>
            </a:br>
            <a:endParaRPr lang="de-AT" sz="3200" b="1" dirty="0">
              <a:solidFill>
                <a:srgbClr val="EB5C3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="" xmlns:a16="http://schemas.microsoft.com/office/drawing/2014/main" id="{6A39F11B-C0CF-4126-A39F-C330732B4CAE}"/>
              </a:ext>
            </a:extLst>
          </p:cNvPr>
          <p:cNvSpPr/>
          <p:nvPr/>
        </p:nvSpPr>
        <p:spPr>
          <a:xfrm>
            <a:off x="611560" y="1297093"/>
            <a:ext cx="83164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400" b="1" dirty="0">
                <a:solidFill>
                  <a:srgbClr val="EB5C3F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Erfahrungen aus Bayern – </a:t>
            </a:r>
            <a:br>
              <a:rPr lang="de-AT" sz="2400" b="1" dirty="0">
                <a:solidFill>
                  <a:srgbClr val="EB5C3F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</a:br>
            <a:r>
              <a:rPr lang="de-AT" sz="2400" b="1" dirty="0">
                <a:solidFill>
                  <a:srgbClr val="EB5C3F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Klima- und Energiestrategien </a:t>
            </a:r>
            <a:br>
              <a:rPr lang="de-AT" sz="2400" b="1" dirty="0">
                <a:solidFill>
                  <a:srgbClr val="EB5C3F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</a:br>
            <a:r>
              <a:rPr lang="de-AT" sz="2000" dirty="0"/>
              <a:t>GF Edmund Langer | C.A.R.M.E.N. e.V.</a:t>
            </a:r>
          </a:p>
          <a:p>
            <a:pPr marL="271463" indent="0">
              <a:buNone/>
            </a:pPr>
            <a:endParaRPr lang="de-AT" sz="2000" dirty="0"/>
          </a:p>
        </p:txBody>
      </p:sp>
      <p:pic>
        <p:nvPicPr>
          <p:cNvPr id="4" name="Grafik 3" descr="H:\Daten\alle\Oeffarb\Logo\Mitglieder\2_Alle Mitglieder 2019\Logos Mitglieder_gesamt.jpg">
            <a:extLst>
              <a:ext uri="{FF2B5EF4-FFF2-40B4-BE49-F238E27FC236}">
                <a16:creationId xmlns="" xmlns:a16="http://schemas.microsoft.com/office/drawing/2014/main" id="{34D5ABAD-54E8-4234-A4B1-5674B90B01D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478" y="3529562"/>
            <a:ext cx="3179043" cy="25634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7">
            <a:extLst>
              <a:ext uri="{FF2B5EF4-FFF2-40B4-BE49-F238E27FC236}">
                <a16:creationId xmlns="" xmlns:a16="http://schemas.microsoft.com/office/drawing/2014/main" id="{D9FD9EC5-2147-40E1-9DF3-45AC73FF0324}"/>
              </a:ext>
            </a:extLst>
          </p:cNvPr>
          <p:cNvSpPr txBox="1"/>
          <p:nvPr/>
        </p:nvSpPr>
        <p:spPr>
          <a:xfrm>
            <a:off x="5901478" y="6159017"/>
            <a:ext cx="3114675" cy="2571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AT" sz="900">
                <a:effectLst/>
                <a:latin typeface="Helvetica-Bold"/>
                <a:ea typeface="MS Mincho" panose="02020609040205080304" pitchFamily="49" charset="-128"/>
                <a:cs typeface="Helvetica-Bold"/>
              </a:rPr>
              <a:t>© C.A.R.M.E.N. e.V.</a:t>
            </a:r>
            <a:endParaRPr lang="de-AT" sz="120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7263E916-371F-43F7-9D9E-4E2C2BE8C662}"/>
              </a:ext>
            </a:extLst>
          </p:cNvPr>
          <p:cNvSpPr/>
          <p:nvPr/>
        </p:nvSpPr>
        <p:spPr>
          <a:xfrm>
            <a:off x="520041" y="2628032"/>
            <a:ext cx="544496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b="1" cap="all" dirty="0">
                <a:solidFill>
                  <a:srgbClr val="4075A3"/>
                </a:solidFill>
                <a:ea typeface="MS Mincho" panose="02020609040205080304" pitchFamily="49" charset="-128"/>
                <a:cs typeface="Helvetica-Bold"/>
              </a:rPr>
              <a:t>AKTIVITÄTEN KLIMASCHUTZ / KLIMAANPASSUNG</a:t>
            </a:r>
            <a:br>
              <a:rPr lang="de-DE" sz="2000" b="1" cap="all" dirty="0">
                <a:solidFill>
                  <a:srgbClr val="4075A3"/>
                </a:solidFill>
                <a:ea typeface="MS Mincho" panose="02020609040205080304" pitchFamily="49" charset="-128"/>
                <a:cs typeface="Helvetica-Bold"/>
              </a:rPr>
            </a:br>
            <a:r>
              <a:rPr lang="de-DE" sz="2000" b="1" cap="all" dirty="0">
                <a:solidFill>
                  <a:srgbClr val="4075A3"/>
                </a:solidFill>
                <a:ea typeface="MS Mincho" panose="02020609040205080304" pitchFamily="49" charset="-128"/>
                <a:cs typeface="Helvetica-Bold"/>
              </a:rPr>
              <a:t> </a:t>
            </a:r>
            <a:r>
              <a:rPr lang="de-DE" b="1" cap="all" dirty="0">
                <a:solidFill>
                  <a:srgbClr val="4075A3"/>
                </a:solidFill>
                <a:ea typeface="MS Mincho" panose="02020609040205080304" pitchFamily="49" charset="-128"/>
                <a:cs typeface="Helvetica-Bold"/>
              </a:rPr>
              <a:t/>
            </a:r>
            <a:br>
              <a:rPr lang="de-DE" b="1" cap="all" dirty="0">
                <a:solidFill>
                  <a:srgbClr val="4075A3"/>
                </a:solidFill>
                <a:ea typeface="MS Mincho" panose="02020609040205080304" pitchFamily="49" charset="-128"/>
                <a:cs typeface="Helvetica-Bold"/>
              </a:rPr>
            </a:br>
            <a:r>
              <a:rPr lang="de-DE" b="1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 </a:t>
            </a:r>
            <a:endParaRPr lang="de-AT" sz="1200" b="1" spc="10" dirty="0">
              <a:solidFill>
                <a:srgbClr val="000000"/>
              </a:solidFill>
              <a:ea typeface="MS Mincho" panose="02020609040205080304" pitchFamily="49" charset="-128"/>
              <a:cs typeface="Sindelar-RegularB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Verdoppelung des Anteils erneuerbarer Energien </a:t>
            </a:r>
            <a:br>
              <a:rPr lang="de-AT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</a:br>
            <a:r>
              <a:rPr lang="de-AT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am Stromverbrauch auf 50 % bis 2021</a:t>
            </a:r>
            <a:endParaRPr lang="de-AT" sz="1200" b="1" spc="10" dirty="0">
              <a:solidFill>
                <a:srgbClr val="000000"/>
              </a:solidFill>
              <a:ea typeface="MS Mincho" panose="02020609040205080304" pitchFamily="49" charset="-128"/>
              <a:cs typeface="Sindelar-RegularB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Anteil der erneuerbaren Energien am Endenergieverbrauch auf 20 % steigern bis 2021</a:t>
            </a:r>
            <a:endParaRPr lang="de-AT" sz="1200" b="1" spc="10" dirty="0">
              <a:solidFill>
                <a:srgbClr val="000000"/>
              </a:solidFill>
              <a:ea typeface="MS Mincho" panose="02020609040205080304" pitchFamily="49" charset="-128"/>
              <a:cs typeface="Sindelar-RegularB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CO</a:t>
            </a:r>
            <a:r>
              <a:rPr lang="de-AT" baseline="-25000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2</a:t>
            </a:r>
            <a:r>
              <a:rPr lang="de-AT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-Emissionen pro Kopf in Bayern auf deutlich unter 6t/Jahr reduzieren</a:t>
            </a:r>
            <a:endParaRPr lang="de-AT" sz="1200" b="1" spc="10" dirty="0">
              <a:solidFill>
                <a:srgbClr val="000000"/>
              </a:solidFill>
              <a:ea typeface="MS Mincho" panose="02020609040205080304" pitchFamily="49" charset="-128"/>
              <a:cs typeface="Sindelar-RegularB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Förderschwerpunkt „Kommunaler Klimaschutz“</a:t>
            </a:r>
            <a:endParaRPr lang="de-AT" sz="1200" b="1" spc="10" dirty="0">
              <a:solidFill>
                <a:srgbClr val="000000"/>
              </a:solidFill>
              <a:ea typeface="MS Mincho" panose="02020609040205080304" pitchFamily="49" charset="-128"/>
              <a:cs typeface="Sindelar-RegularB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Energieeinsparung und Energieeffizienz</a:t>
            </a:r>
            <a:endParaRPr lang="de-AT" sz="1200" b="1" spc="10" dirty="0">
              <a:solidFill>
                <a:srgbClr val="000000"/>
              </a:solidFill>
              <a:ea typeface="MS Mincho" panose="02020609040205080304" pitchFamily="49" charset="-128"/>
              <a:cs typeface="Sindelar-RegularB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natürlichen CO</a:t>
            </a:r>
            <a:r>
              <a:rPr lang="de-AT" baseline="-25000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2</a:t>
            </a:r>
            <a:r>
              <a:rPr lang="de-AT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-Speichern</a:t>
            </a:r>
            <a:endParaRPr lang="de-AT" sz="1200" b="1" spc="10" dirty="0">
              <a:solidFill>
                <a:srgbClr val="000000"/>
              </a:solidFill>
              <a:ea typeface="MS Mincho" panose="02020609040205080304" pitchFamily="49" charset="-128"/>
              <a:cs typeface="Sindelar-RegularB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Anpassungsmaßnahmen Klimasicher 2050</a:t>
            </a:r>
            <a:endParaRPr lang="de-AT" sz="1200" b="1" spc="10" dirty="0">
              <a:solidFill>
                <a:srgbClr val="000000"/>
              </a:solidFill>
              <a:ea typeface="MS Mincho" panose="02020609040205080304" pitchFamily="49" charset="-128"/>
              <a:cs typeface="Sindelar-RegularB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Forschung</a:t>
            </a:r>
            <a:endParaRPr lang="de-AT" sz="1200" b="1" spc="10" dirty="0">
              <a:solidFill>
                <a:srgbClr val="000000"/>
              </a:solidFill>
              <a:effectLst/>
              <a:ea typeface="MS Mincho" panose="02020609040205080304" pitchFamily="49" charset="-128"/>
              <a:cs typeface="Sindelar-RegularB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="" xmlns:a16="http://schemas.microsoft.com/office/drawing/2014/main" id="{CFE269A6-E4A1-46C0-ACA1-9808576683A2}"/>
              </a:ext>
            </a:extLst>
          </p:cNvPr>
          <p:cNvSpPr/>
          <p:nvPr/>
        </p:nvSpPr>
        <p:spPr>
          <a:xfrm>
            <a:off x="636771" y="274364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1463"/>
            <a:r>
              <a:rPr lang="de-AT" sz="1600" dirty="0"/>
              <a:t/>
            </a:r>
            <a:br>
              <a:rPr lang="de-AT" sz="1600" dirty="0"/>
            </a:br>
            <a:r>
              <a:rPr lang="de-DE" sz="1600" b="1" dirty="0">
                <a:solidFill>
                  <a:srgbClr val="000000"/>
                </a:solidFill>
                <a:ea typeface="MS Mincho" panose="02020609040205080304" pitchFamily="49" charset="-128"/>
                <a:cs typeface="Helvetica-Bold"/>
              </a:rPr>
              <a:t>Sicher, bezahlbar und umweltverträglich </a:t>
            </a:r>
            <a:endParaRPr lang="de-AT" sz="1100" b="1" spc="10" dirty="0">
              <a:solidFill>
                <a:srgbClr val="000000"/>
              </a:solidFill>
              <a:ea typeface="MS Mincho" panose="02020609040205080304" pitchFamily="49" charset="-128"/>
              <a:cs typeface="Sindelar-RegularB"/>
            </a:endParaRPr>
          </a:p>
        </p:txBody>
      </p:sp>
    </p:spTree>
    <p:extLst>
      <p:ext uri="{BB962C8B-B14F-4D97-AF65-F5344CB8AC3E}">
        <p14:creationId xmlns:p14="http://schemas.microsoft.com/office/powerpoint/2010/main" val="3381749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229600" cy="1143000"/>
          </a:xfrm>
        </p:spPr>
        <p:txBody>
          <a:bodyPr/>
          <a:lstStyle/>
          <a:p>
            <a:pPr algn="l"/>
            <a:r>
              <a:rPr lang="de-AT" sz="3200" b="1" dirty="0">
                <a:solidFill>
                  <a:srgbClr val="EB5C3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Aktuelle Informationen </a:t>
            </a:r>
            <a:br>
              <a:rPr lang="de-AT" sz="3200" b="1" dirty="0">
                <a:solidFill>
                  <a:srgbClr val="EB5C3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de-AT" sz="2800" b="1" dirty="0">
                <a:solidFill>
                  <a:srgbClr val="EB5C3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zur Umsetzung und </a:t>
            </a:r>
            <a:br>
              <a:rPr lang="de-AT" sz="2800" b="1" dirty="0">
                <a:solidFill>
                  <a:srgbClr val="EB5C3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de-AT" sz="2800" b="1" dirty="0">
                <a:solidFill>
                  <a:srgbClr val="EB5C3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Zukunft von LEADER</a:t>
            </a:r>
            <a:r>
              <a:rPr lang="de-AT" sz="3200" b="1" dirty="0">
                <a:solidFill>
                  <a:srgbClr val="000000"/>
                </a:solidFill>
                <a:latin typeface="Sindelar-Bold"/>
              </a:rPr>
              <a:t/>
            </a:r>
            <a:br>
              <a:rPr lang="de-AT" sz="3200" b="1" dirty="0">
                <a:solidFill>
                  <a:srgbClr val="000000"/>
                </a:solidFill>
                <a:latin typeface="Sindelar-Bold"/>
              </a:rPr>
            </a:br>
            <a:endParaRPr lang="de-AT" sz="3200" b="1" dirty="0">
              <a:solidFill>
                <a:srgbClr val="EB5C3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="" xmlns:a16="http://schemas.microsoft.com/office/drawing/2014/main" id="{40A75201-7E9F-4117-ADFE-485C7D54ABC6}"/>
              </a:ext>
            </a:extLst>
          </p:cNvPr>
          <p:cNvSpPr/>
          <p:nvPr/>
        </p:nvSpPr>
        <p:spPr>
          <a:xfrm>
            <a:off x="611560" y="1988840"/>
            <a:ext cx="5760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400" b="1" dirty="0">
                <a:solidFill>
                  <a:srgbClr val="AA8A50"/>
                </a:solidFill>
                <a:latin typeface="Sindelar-Medium"/>
              </a:rPr>
              <a:t>— Christa </a:t>
            </a:r>
            <a:r>
              <a:rPr lang="de-AT" sz="2400" b="1" dirty="0" err="1">
                <a:solidFill>
                  <a:srgbClr val="AA8A50"/>
                </a:solidFill>
                <a:latin typeface="Sindelar-Medium"/>
              </a:rPr>
              <a:t>Rockenbauer-Peirl</a:t>
            </a:r>
            <a:r>
              <a:rPr lang="de-AT" sz="2400" b="1" dirty="0">
                <a:solidFill>
                  <a:srgbClr val="AA8A50"/>
                </a:solidFill>
                <a:latin typeface="Sindelar-Medium"/>
              </a:rPr>
              <a:t> | </a:t>
            </a:r>
            <a:br>
              <a:rPr lang="de-AT" sz="2400" b="1" dirty="0">
                <a:solidFill>
                  <a:srgbClr val="AA8A50"/>
                </a:solidFill>
                <a:latin typeface="Sindelar-Medium"/>
              </a:rPr>
            </a:br>
            <a:r>
              <a:rPr lang="de-AT" sz="2400" b="1" dirty="0">
                <a:solidFill>
                  <a:srgbClr val="AA8A50"/>
                </a:solidFill>
                <a:latin typeface="Sindelar-Medium"/>
              </a:rPr>
              <a:t>     BMNT</a:t>
            </a:r>
          </a:p>
          <a:p>
            <a:r>
              <a:rPr lang="de-AT" sz="2400" b="1" dirty="0">
                <a:solidFill>
                  <a:srgbClr val="AA8A50"/>
                </a:solidFill>
                <a:latin typeface="Sindelar-Medium"/>
              </a:rPr>
              <a:t>— Stefan Niedermoser | </a:t>
            </a:r>
            <a:br>
              <a:rPr lang="de-AT" sz="2400" b="1" dirty="0">
                <a:solidFill>
                  <a:srgbClr val="AA8A50"/>
                </a:solidFill>
                <a:latin typeface="Sindelar-Medium"/>
              </a:rPr>
            </a:br>
            <a:r>
              <a:rPr lang="de-AT" sz="2400" b="1" dirty="0">
                <a:solidFill>
                  <a:srgbClr val="AA8A50"/>
                </a:solidFill>
                <a:latin typeface="Sindelar-Medium"/>
              </a:rPr>
              <a:t>     LEADER-Forum Österreich</a:t>
            </a:r>
            <a:endParaRPr lang="de-AT" sz="2400" b="1" dirty="0"/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32BBCCE5-E48A-4CD1-BC19-3D669F12D5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645024"/>
            <a:ext cx="6022504" cy="292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29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6779" y="44624"/>
            <a:ext cx="8229600" cy="1143000"/>
          </a:xfrm>
        </p:spPr>
        <p:txBody>
          <a:bodyPr/>
          <a:lstStyle/>
          <a:p>
            <a:pPr algn="l"/>
            <a:r>
              <a:rPr lang="de-AT" sz="3200" b="1" dirty="0">
                <a:solidFill>
                  <a:srgbClr val="EB5C3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de-AT" sz="3200" b="1" dirty="0">
                <a:solidFill>
                  <a:srgbClr val="EB5C3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de-AT" sz="3200" b="1" dirty="0">
                <a:solidFill>
                  <a:srgbClr val="EB5C3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Zusammenfassendes </a:t>
            </a:r>
            <a:br>
              <a:rPr lang="de-AT" sz="3200" b="1" dirty="0">
                <a:solidFill>
                  <a:srgbClr val="EB5C3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de-AT" sz="3200" b="1" dirty="0">
                <a:solidFill>
                  <a:srgbClr val="EB5C3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Resümee</a:t>
            </a:r>
            <a:r>
              <a:rPr lang="de-AT" sz="3200" b="1" dirty="0"/>
              <a:t/>
            </a:r>
            <a:br>
              <a:rPr lang="de-AT" sz="3200" b="1" dirty="0"/>
            </a:br>
            <a:r>
              <a:rPr lang="de-AT" sz="3200" b="1" dirty="0">
                <a:solidFill>
                  <a:srgbClr val="000000"/>
                </a:solidFill>
                <a:latin typeface="Sindelar-Bold"/>
              </a:rPr>
              <a:t/>
            </a:r>
            <a:br>
              <a:rPr lang="de-AT" sz="3200" b="1" dirty="0">
                <a:solidFill>
                  <a:srgbClr val="000000"/>
                </a:solidFill>
                <a:latin typeface="Sindelar-Bold"/>
              </a:rPr>
            </a:br>
            <a:endParaRPr lang="de-AT" sz="3200" b="1" dirty="0">
              <a:solidFill>
                <a:srgbClr val="EB5C3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="" xmlns:a16="http://schemas.microsoft.com/office/drawing/2014/main" id="{40A75201-7E9F-4117-ADFE-485C7D54ABC6}"/>
              </a:ext>
            </a:extLst>
          </p:cNvPr>
          <p:cNvSpPr/>
          <p:nvPr/>
        </p:nvSpPr>
        <p:spPr>
          <a:xfrm>
            <a:off x="636779" y="1916832"/>
            <a:ext cx="57606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400" b="1" dirty="0">
                <a:solidFill>
                  <a:srgbClr val="AA8A50"/>
                </a:solidFill>
                <a:latin typeface="Sindelar-Medium"/>
              </a:rPr>
              <a:t>— Karl Reiner | </a:t>
            </a:r>
            <a:br>
              <a:rPr lang="de-AT" sz="2400" b="1" dirty="0">
                <a:solidFill>
                  <a:srgbClr val="AA8A50"/>
                </a:solidFill>
                <a:latin typeface="Sindelar-Medium"/>
              </a:rPr>
            </a:br>
            <a:r>
              <a:rPr lang="de-AT" sz="2400" b="1" dirty="0">
                <a:solidFill>
                  <a:srgbClr val="AA8A50"/>
                </a:solidFill>
                <a:latin typeface="Sindelar-Medium"/>
              </a:rPr>
              <a:t>     Netzwerk Zukunftsraum Land</a:t>
            </a:r>
            <a:br>
              <a:rPr lang="de-AT" sz="2400" b="1" dirty="0">
                <a:solidFill>
                  <a:srgbClr val="AA8A50"/>
                </a:solidFill>
                <a:latin typeface="Sindelar-Medium"/>
              </a:rPr>
            </a:br>
            <a:endParaRPr lang="de-AT" sz="2400" b="1" dirty="0">
              <a:solidFill>
                <a:srgbClr val="AA8A50"/>
              </a:solidFill>
              <a:latin typeface="Sindelar-Medium"/>
            </a:endParaRPr>
          </a:p>
          <a:p>
            <a:r>
              <a:rPr lang="de-AT" sz="2400" b="1" dirty="0">
                <a:solidFill>
                  <a:srgbClr val="AA8A50"/>
                </a:solidFill>
                <a:latin typeface="Sindelar-Medium"/>
              </a:rPr>
              <a:t>— Ingmar Höbarth | </a:t>
            </a:r>
            <a:br>
              <a:rPr lang="de-AT" sz="2400" b="1" dirty="0">
                <a:solidFill>
                  <a:srgbClr val="AA8A50"/>
                </a:solidFill>
                <a:latin typeface="Sindelar-Medium"/>
              </a:rPr>
            </a:br>
            <a:r>
              <a:rPr lang="de-AT" sz="2400" b="1" dirty="0">
                <a:solidFill>
                  <a:srgbClr val="AA8A50"/>
                </a:solidFill>
                <a:latin typeface="Sindelar-Medium"/>
              </a:rPr>
              <a:t>     Klima- und Energiefonds</a:t>
            </a:r>
          </a:p>
        </p:txBody>
      </p:sp>
    </p:spTree>
    <p:extLst>
      <p:ext uri="{BB962C8B-B14F-4D97-AF65-F5344CB8AC3E}">
        <p14:creationId xmlns:p14="http://schemas.microsoft.com/office/powerpoint/2010/main" val="2066153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6B19C4D9-99E5-4F9B-AC2F-ECFFCC6C7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304" y="2678186"/>
            <a:ext cx="7319156" cy="4525963"/>
          </a:xfrm>
        </p:spPr>
        <p:txBody>
          <a:bodyPr/>
          <a:lstStyle/>
          <a:p>
            <a:r>
              <a:rPr lang="de-AT" sz="2000" dirty="0"/>
              <a:t>„ Es ist ernst“ –   Wir sprechen bereits von einer „Klimakrise“ es ist Zeit zum Handeln!</a:t>
            </a:r>
          </a:p>
          <a:p>
            <a:r>
              <a:rPr lang="de-AT" sz="2000" dirty="0"/>
              <a:t>Um die ambitionierten Ziele der österreichischen Klima- und Energiestrategie zu erreichen müssen Alle zusammenarbeiten.</a:t>
            </a:r>
          </a:p>
          <a:p>
            <a:r>
              <a:rPr lang="de-AT" sz="2000" dirty="0"/>
              <a:t>Nicht eine Maßnahme wird reichen es braucht einen „intelligenten Mix“.</a:t>
            </a:r>
          </a:p>
          <a:p>
            <a:r>
              <a:rPr lang="de-AT" sz="2000" dirty="0"/>
              <a:t>Dafür braucht es vor allem konkrete Maßnahmen und die Akteure auf der lokalen und regionalen Ebene.</a:t>
            </a:r>
          </a:p>
          <a:p>
            <a:r>
              <a:rPr lang="de-AT" sz="2000" dirty="0"/>
              <a:t>Die Kooperation der Leader Regionen mit den KEM- und KLAR!-Regionen ist dafür ein wesentliches Element. Das hat auch die LEADER Jahrestagung gezeigt. Vieles passiert schon abgestimmt, aber es gibt auch noch viel Potenzial für die Zukunft.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62EDFD04-B279-4F93-8C39-003300F2E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04" y="404665"/>
            <a:ext cx="6357300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7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C805D0D-A5F4-4520-8417-651B6F004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63" y="548680"/>
            <a:ext cx="8229600" cy="1143000"/>
          </a:xfrm>
        </p:spPr>
        <p:txBody>
          <a:bodyPr/>
          <a:lstStyle/>
          <a:p>
            <a:pPr algn="l"/>
            <a:r>
              <a:rPr lang="de-AT" b="1" dirty="0">
                <a:solidFill>
                  <a:srgbClr val="EB5C3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Begrüßung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BB301F34-AE04-4AD0-A8DA-6CA19B306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563" y="1484784"/>
            <a:ext cx="8229600" cy="4525963"/>
          </a:xfrm>
        </p:spPr>
        <p:txBody>
          <a:bodyPr/>
          <a:lstStyle/>
          <a:p>
            <a:r>
              <a:rPr lang="de-AT" sz="2800" dirty="0"/>
              <a:t>Dr. Jürgen Schneider | </a:t>
            </a:r>
            <a:br>
              <a:rPr lang="de-AT" sz="2800" dirty="0"/>
            </a:br>
            <a:r>
              <a:rPr lang="de-AT" sz="2800" dirty="0"/>
              <a:t>BMNT, Leiter Sektion Klima</a:t>
            </a:r>
          </a:p>
          <a:p>
            <a:pPr marL="0" indent="0">
              <a:buNone/>
            </a:pPr>
            <a:r>
              <a:rPr lang="de-AT" dirty="0"/>
              <a:t> </a:t>
            </a:r>
          </a:p>
          <a:p>
            <a:pPr marL="0" indent="0">
              <a:buNone/>
            </a:pPr>
            <a:endParaRPr lang="de-AT" dirty="0"/>
          </a:p>
        </p:txBody>
      </p:sp>
      <p:pic>
        <p:nvPicPr>
          <p:cNvPr id="2050" name="Picture 2" descr="C:\Users\Nisrin\Arbeit\02_ÖAR\_Netzwerk Zukunftsraum Land\02_Veranstaltungen\2019\04_LEADER Jahrestagung\Fotos\Fotos von heute\DSC027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853336"/>
            <a:ext cx="5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907704" y="6453336"/>
            <a:ext cx="10278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900" dirty="0" smtClean="0"/>
              <a:t>© Michael </a:t>
            </a:r>
            <a:r>
              <a:rPr lang="de-AT" sz="900" dirty="0" err="1" smtClean="0"/>
              <a:t>Blinzer</a:t>
            </a:r>
            <a:endParaRPr lang="de-AT" sz="900" dirty="0"/>
          </a:p>
        </p:txBody>
      </p:sp>
    </p:spTree>
    <p:extLst>
      <p:ext uri="{BB962C8B-B14F-4D97-AF65-F5344CB8AC3E}">
        <p14:creationId xmlns:p14="http://schemas.microsoft.com/office/powerpoint/2010/main" val="306841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C805D0D-A5F4-4520-8417-651B6F004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63" y="548680"/>
            <a:ext cx="8229600" cy="1143000"/>
          </a:xfrm>
        </p:spPr>
        <p:txBody>
          <a:bodyPr/>
          <a:lstStyle/>
          <a:p>
            <a:pPr algn="l"/>
            <a:r>
              <a:rPr lang="de-AT" b="1" dirty="0">
                <a:solidFill>
                  <a:srgbClr val="EB5C3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Begrüßung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BB301F34-AE04-4AD0-A8DA-6CA19B306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563" y="1412776"/>
            <a:ext cx="8229600" cy="4525963"/>
          </a:xfrm>
        </p:spPr>
        <p:txBody>
          <a:bodyPr/>
          <a:lstStyle/>
          <a:p>
            <a:r>
              <a:rPr lang="de-AT" sz="2800" dirty="0"/>
              <a:t>DI Harald Grießer | </a:t>
            </a:r>
            <a:br>
              <a:rPr lang="de-AT" sz="2800" dirty="0"/>
            </a:br>
            <a:r>
              <a:rPr lang="de-AT" sz="2800" dirty="0"/>
              <a:t>Land STMK, Leiter Abt.17 Landes- und Regionalentwicklung </a:t>
            </a:r>
          </a:p>
          <a:p>
            <a:pPr marL="0" indent="0">
              <a:buNone/>
            </a:pPr>
            <a:endParaRPr lang="de-AT" dirty="0"/>
          </a:p>
        </p:txBody>
      </p:sp>
      <p:pic>
        <p:nvPicPr>
          <p:cNvPr id="3074" name="Picture 2" descr="C:\Users\Nisrin\Arbeit\02_ÖAR\_Netzwerk Zukunftsraum Land\02_Veranstaltungen\2019\04_LEADER Jahrestagung\Fotos\Fotos von heute\DSC027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80" y="3140968"/>
            <a:ext cx="43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Nisrin\Arbeit\02_ÖAR\_Netzwerk Zukunftsraum Land\02_Veranstaltungen\2019\04_LEADER Jahrestagung\Fotos\Fotos von heute\DSC027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480" y="3140968"/>
            <a:ext cx="43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252480" y="6017257"/>
            <a:ext cx="10278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900" dirty="0" smtClean="0"/>
              <a:t>© Michael </a:t>
            </a:r>
            <a:r>
              <a:rPr lang="de-AT" sz="900" dirty="0" err="1" smtClean="0"/>
              <a:t>Blinzer</a:t>
            </a:r>
            <a:endParaRPr lang="de-AT" sz="900" dirty="0"/>
          </a:p>
        </p:txBody>
      </p:sp>
      <p:sp>
        <p:nvSpPr>
          <p:cNvPr id="9" name="Textfeld 8"/>
          <p:cNvSpPr txBox="1"/>
          <p:nvPr/>
        </p:nvSpPr>
        <p:spPr>
          <a:xfrm>
            <a:off x="4572480" y="6017257"/>
            <a:ext cx="10278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900" dirty="0" smtClean="0"/>
              <a:t>© Michael </a:t>
            </a:r>
            <a:r>
              <a:rPr lang="de-AT" sz="900" dirty="0" err="1" smtClean="0"/>
              <a:t>Blinzer</a:t>
            </a:r>
            <a:endParaRPr lang="de-AT" sz="900" dirty="0"/>
          </a:p>
        </p:txBody>
      </p:sp>
    </p:spTree>
    <p:extLst>
      <p:ext uri="{BB962C8B-B14F-4D97-AF65-F5344CB8AC3E}">
        <p14:creationId xmlns:p14="http://schemas.microsoft.com/office/powerpoint/2010/main" val="1344006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C805D0D-A5F4-4520-8417-651B6F004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63" y="548680"/>
            <a:ext cx="8229600" cy="1143000"/>
          </a:xfrm>
        </p:spPr>
        <p:txBody>
          <a:bodyPr/>
          <a:lstStyle/>
          <a:p>
            <a:pPr algn="l"/>
            <a:r>
              <a:rPr lang="de-AT" b="1" dirty="0">
                <a:solidFill>
                  <a:srgbClr val="EB5C3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Begrüßung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BB301F34-AE04-4AD0-A8DA-6CA19B306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37" y="1484784"/>
            <a:ext cx="8229600" cy="4525963"/>
          </a:xfrm>
        </p:spPr>
        <p:txBody>
          <a:bodyPr/>
          <a:lstStyle/>
          <a:p>
            <a:r>
              <a:rPr lang="de-AT" sz="2800" dirty="0"/>
              <a:t>DI Ingmar Höbarth | </a:t>
            </a:r>
            <a:br>
              <a:rPr lang="de-AT" sz="2800" dirty="0"/>
            </a:br>
            <a:r>
              <a:rPr lang="de-AT" sz="2800" dirty="0"/>
              <a:t>GF Klima- und Energiefonds </a:t>
            </a:r>
          </a:p>
          <a:p>
            <a:pPr marL="0" indent="0">
              <a:buNone/>
            </a:pPr>
            <a:endParaRPr lang="de-AT" dirty="0"/>
          </a:p>
        </p:txBody>
      </p:sp>
      <p:pic>
        <p:nvPicPr>
          <p:cNvPr id="4099" name="Picture 3" descr="C:\Users\Nisrin\Arbeit\02_ÖAR\_Netzwerk Zukunftsraum Land\02_Veranstaltungen\2019\04_LEADER Jahrestagung\Fotos\Fotos von heute\DSC028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826" y="2636912"/>
            <a:ext cx="5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906826" y="6232510"/>
            <a:ext cx="10278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900" dirty="0" smtClean="0"/>
              <a:t>© Michael </a:t>
            </a:r>
            <a:r>
              <a:rPr lang="de-AT" sz="900" dirty="0" err="1" smtClean="0"/>
              <a:t>Blinzer</a:t>
            </a:r>
            <a:endParaRPr lang="de-AT" sz="900" dirty="0"/>
          </a:p>
        </p:txBody>
      </p:sp>
    </p:spTree>
    <p:extLst>
      <p:ext uri="{BB962C8B-B14F-4D97-AF65-F5344CB8AC3E}">
        <p14:creationId xmlns:p14="http://schemas.microsoft.com/office/powerpoint/2010/main" val="2532273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2FE1CAB-F3AB-4261-B3B9-561F4DDF5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143000"/>
          </a:xfrm>
        </p:spPr>
        <p:txBody>
          <a:bodyPr/>
          <a:lstStyle/>
          <a:p>
            <a:pPr algn="l"/>
            <a:r>
              <a:rPr lang="de-AT" sz="3200" b="1" dirty="0">
                <a:solidFill>
                  <a:srgbClr val="EB5C3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Ablauf Jahrestagung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9496F40D-A952-44E7-9D6F-436B89FF7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980728"/>
            <a:ext cx="8229600" cy="4525963"/>
          </a:xfrm>
        </p:spPr>
        <p:txBody>
          <a:bodyPr/>
          <a:lstStyle/>
          <a:p>
            <a:pPr marL="990600" indent="-990600">
              <a:buNone/>
            </a:pPr>
            <a:r>
              <a:rPr lang="de-AT" sz="2000" dirty="0">
                <a:solidFill>
                  <a:srgbClr val="EB5C3F"/>
                </a:solidFill>
              </a:rPr>
              <a:t>09:15</a:t>
            </a:r>
            <a:r>
              <a:rPr lang="de-AT" sz="2000" dirty="0"/>
              <a:t>	</a:t>
            </a:r>
            <a:r>
              <a:rPr lang="de-AT" sz="1800" b="1" dirty="0">
                <a:solidFill>
                  <a:srgbClr val="EB5C3F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Begrüßung/Ziele der LEADER-Jahrestagung </a:t>
            </a:r>
          </a:p>
          <a:p>
            <a:pPr marL="1077913" lvl="2" indent="-171450"/>
            <a:r>
              <a:rPr lang="de-AT" sz="1400" dirty="0"/>
              <a:t>Bgm. Mag. Fritz Sperl | LEADER-Region Holzwelt Murau</a:t>
            </a:r>
          </a:p>
          <a:p>
            <a:pPr marL="1077913" lvl="2" indent="-171450"/>
            <a:r>
              <a:rPr lang="de-AT" sz="1400" dirty="0"/>
              <a:t>Jürgen Schneider | BMNT, Sektion Klima </a:t>
            </a:r>
          </a:p>
          <a:p>
            <a:pPr marL="1077913" lvl="2" indent="-171450"/>
            <a:r>
              <a:rPr lang="de-AT" sz="1400" dirty="0"/>
              <a:t>Harald Grießer | Land STMK, Abt.17 Landes- und Regionalentwicklung </a:t>
            </a:r>
          </a:p>
          <a:p>
            <a:pPr marL="1077913" lvl="2" indent="-171450"/>
            <a:r>
              <a:rPr lang="de-AT" sz="1400" dirty="0"/>
              <a:t>Ingmar Höbarth | Klima- und Energiefonds </a:t>
            </a:r>
          </a:p>
          <a:p>
            <a:pPr marL="1077913" lvl="2" indent="-171450"/>
            <a:r>
              <a:rPr lang="de-AT" sz="1400" dirty="0"/>
              <a:t>Karl Reiner |Netzwerk Zukunftsraum Land</a:t>
            </a:r>
          </a:p>
          <a:p>
            <a:pPr marL="892175" indent="-892175">
              <a:buNone/>
            </a:pPr>
            <a:r>
              <a:rPr lang="de-AT" sz="2000" dirty="0">
                <a:solidFill>
                  <a:srgbClr val="EB5C3F"/>
                </a:solidFill>
              </a:rPr>
              <a:t>09:45	</a:t>
            </a:r>
            <a:r>
              <a:rPr lang="de-AT" sz="1800" b="1" dirty="0">
                <a:solidFill>
                  <a:srgbClr val="EB5C3F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Impulsreferate</a:t>
            </a:r>
          </a:p>
          <a:p>
            <a:pPr marL="1165225" indent="-273050">
              <a:spcBef>
                <a:spcPts val="0"/>
              </a:spcBef>
            </a:pPr>
            <a:r>
              <a:rPr lang="de-AT" sz="1400" b="1" dirty="0"/>
              <a:t>Klimaschutz – die Herausforderung des 21. Jahrhunderts</a:t>
            </a:r>
          </a:p>
          <a:p>
            <a:pPr marL="822325" indent="0">
              <a:spcBef>
                <a:spcPts val="0"/>
              </a:spcBef>
              <a:buNone/>
              <a:tabLst>
                <a:tab pos="1165225" algn="l"/>
              </a:tabLst>
            </a:pPr>
            <a:r>
              <a:rPr lang="de-AT" sz="1400" dirty="0"/>
              <a:t>	Sektionschef Jürgen Schneider | BMNT Sektion Klima</a:t>
            </a:r>
          </a:p>
          <a:p>
            <a:pPr marL="1165225" indent="-273050">
              <a:spcBef>
                <a:spcPts val="0"/>
              </a:spcBef>
            </a:pPr>
            <a:r>
              <a:rPr lang="de-AT" sz="1400" b="1" dirty="0"/>
              <a:t>Klima-Energie-Modellregionen - Beitrag zum Change!</a:t>
            </a:r>
          </a:p>
          <a:p>
            <a:pPr marL="822325" indent="0">
              <a:spcBef>
                <a:spcPts val="0"/>
              </a:spcBef>
              <a:buNone/>
              <a:tabLst>
                <a:tab pos="1165225" algn="l"/>
              </a:tabLst>
            </a:pPr>
            <a:r>
              <a:rPr lang="de-AT" sz="1400" dirty="0"/>
              <a:t>	Ingmar Höbarth | Klima- und Energiefonds, Koordination KEM- und KLAR!-Regionen</a:t>
            </a:r>
          </a:p>
          <a:p>
            <a:pPr marL="1165225" indent="-273050">
              <a:spcBef>
                <a:spcPts val="0"/>
              </a:spcBef>
            </a:pPr>
            <a:r>
              <a:rPr lang="de-AT" sz="1400" b="1" dirty="0"/>
              <a:t>Klimaförderungen</a:t>
            </a:r>
          </a:p>
          <a:p>
            <a:pPr marL="822325" indent="0">
              <a:spcBef>
                <a:spcPts val="0"/>
              </a:spcBef>
              <a:buNone/>
              <a:tabLst>
                <a:tab pos="1165225" algn="l"/>
              </a:tabLst>
            </a:pPr>
            <a:r>
              <a:rPr lang="de-AT" sz="1400" dirty="0"/>
              <a:t>	Georg Schmutterer | Kommunalkredit Public Consulting GmbH, Abteilung Klima und Umwelt</a:t>
            </a:r>
            <a:br>
              <a:rPr lang="de-AT" sz="1400" dirty="0"/>
            </a:br>
            <a:r>
              <a:rPr lang="de-AT" sz="1400" dirty="0"/>
              <a:t/>
            </a:r>
            <a:br>
              <a:rPr lang="de-AT" sz="1400" dirty="0"/>
            </a:br>
            <a:r>
              <a:rPr lang="de-AT" sz="2000" b="1" dirty="0">
                <a:solidFill>
                  <a:srgbClr val="0070C0"/>
                </a:solidFill>
              </a:rPr>
              <a:t>KURZE PAUSE</a:t>
            </a:r>
          </a:p>
          <a:p>
            <a:pPr marL="892175" indent="0">
              <a:buNone/>
            </a:pPr>
            <a:r>
              <a:rPr lang="de-AT" sz="1600" b="1" dirty="0">
                <a:solidFill>
                  <a:srgbClr val="EB5C3F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Inputs/Beispiele aus den Regionen</a:t>
            </a:r>
          </a:p>
          <a:p>
            <a:pPr marL="1165225" indent="-273050"/>
            <a:r>
              <a:rPr lang="de-AT" sz="1400" b="1" dirty="0"/>
              <a:t>Klimaschutz und Anpassung aus Sicht der Regionen</a:t>
            </a:r>
          </a:p>
          <a:p>
            <a:pPr marL="0" indent="0">
              <a:buNone/>
              <a:tabLst>
                <a:tab pos="1165225" algn="l"/>
              </a:tabLst>
            </a:pPr>
            <a:r>
              <a:rPr lang="de-AT" sz="1400" dirty="0"/>
              <a:t>	Bernhard Ferner | Umweltbundesamt GmbH, Umwelt &amp; Regionen</a:t>
            </a:r>
          </a:p>
          <a:p>
            <a:pPr lvl="2" indent="-250825"/>
            <a:r>
              <a:rPr lang="de-AT" sz="1400" b="1" dirty="0"/>
              <a:t>Klima- und Energiestrategien in Bayern</a:t>
            </a:r>
            <a:br>
              <a:rPr lang="de-AT" sz="1400" b="1" dirty="0"/>
            </a:br>
            <a:r>
              <a:rPr lang="de-AT" sz="1400" dirty="0"/>
              <a:t>Edmund Langer | C.A.R.M.E.N. e.V. Bayern</a:t>
            </a:r>
            <a:endParaRPr lang="de-AT" sz="2000" dirty="0"/>
          </a:p>
          <a:p>
            <a:pPr marL="1079500" indent="-1079500">
              <a:buNone/>
            </a:pPr>
            <a:r>
              <a:rPr lang="de-AT" sz="2000" dirty="0"/>
              <a:t>	</a:t>
            </a:r>
            <a:r>
              <a:rPr lang="de-AT" sz="1400" dirty="0"/>
              <a:t> Harald Kraxner | LEADER-Region Holzwelt Murau</a:t>
            </a:r>
          </a:p>
          <a:p>
            <a:pPr marL="1077913" indent="-185738"/>
            <a:r>
              <a:rPr lang="de-AT" sz="1400" dirty="0"/>
              <a:t> Alexander Simader | KEM-KLAR!-Manager Unteres </a:t>
            </a:r>
            <a:r>
              <a:rPr lang="de-AT" sz="1400" dirty="0" err="1"/>
              <a:t>Traisental</a:t>
            </a:r>
            <a:r>
              <a:rPr lang="de-AT" sz="1400" dirty="0"/>
              <a:t> - </a:t>
            </a:r>
            <a:r>
              <a:rPr lang="de-AT" sz="1400" dirty="0" err="1"/>
              <a:t>Fladnitztal</a:t>
            </a:r>
            <a:endParaRPr lang="de-AT" sz="1400" dirty="0"/>
          </a:p>
          <a:p>
            <a:pPr marL="1079500" indent="-1079500">
              <a:buNone/>
            </a:pPr>
            <a:endParaRPr lang="de-AT" sz="2000" dirty="0"/>
          </a:p>
          <a:p>
            <a:pPr marL="1079500" indent="-1079500">
              <a:buNone/>
            </a:pPr>
            <a:endParaRPr lang="de-AT" sz="2000" dirty="0"/>
          </a:p>
          <a:p>
            <a:pPr marL="1079500" indent="-1079500">
              <a:buNone/>
            </a:pPr>
            <a:endParaRPr lang="de-AT" sz="2000" dirty="0"/>
          </a:p>
          <a:p>
            <a:pPr marL="1079500" indent="-1079500">
              <a:buNone/>
            </a:pPr>
            <a:endParaRPr lang="de-AT" sz="2000" dirty="0"/>
          </a:p>
          <a:p>
            <a:pPr lvl="1"/>
            <a:endParaRPr lang="de-AT" sz="2000" dirty="0"/>
          </a:p>
          <a:p>
            <a:pPr lvl="1"/>
            <a:endParaRPr lang="de-AT" sz="2000" dirty="0"/>
          </a:p>
          <a:p>
            <a:pPr lvl="1"/>
            <a:endParaRPr lang="de-AT" sz="1800" dirty="0"/>
          </a:p>
        </p:txBody>
      </p:sp>
    </p:spTree>
    <p:extLst>
      <p:ext uri="{BB962C8B-B14F-4D97-AF65-F5344CB8AC3E}">
        <p14:creationId xmlns:p14="http://schemas.microsoft.com/office/powerpoint/2010/main" val="4202787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2FE1CAB-F3AB-4261-B3B9-561F4DDF5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pPr algn="l"/>
            <a:r>
              <a:rPr lang="de-AT" sz="3200" b="1" dirty="0">
                <a:solidFill>
                  <a:srgbClr val="EB5C3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Ablauf Jahrestagung II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9496F40D-A952-44E7-9D6F-436B89FF7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324308"/>
            <a:ext cx="8604448" cy="5287318"/>
          </a:xfrm>
        </p:spPr>
        <p:txBody>
          <a:bodyPr/>
          <a:lstStyle/>
          <a:p>
            <a:pPr marL="0" indent="0">
              <a:buNone/>
            </a:pPr>
            <a:r>
              <a:rPr lang="de-AT" sz="2000" dirty="0" smtClean="0">
                <a:solidFill>
                  <a:srgbClr val="EB5C3F"/>
                </a:solidFill>
              </a:rPr>
              <a:t>12:45	</a:t>
            </a:r>
            <a:r>
              <a:rPr lang="de-AT" sz="2000" b="1" dirty="0" smtClean="0">
                <a:solidFill>
                  <a:srgbClr val="EB5C3F"/>
                </a:solidFill>
              </a:rPr>
              <a:t>Information </a:t>
            </a:r>
            <a:r>
              <a:rPr lang="de-AT" sz="2000" b="1" dirty="0">
                <a:solidFill>
                  <a:srgbClr val="EB5C3F"/>
                </a:solidFill>
              </a:rPr>
              <a:t>zum Ablauf am Nachmittag</a:t>
            </a:r>
          </a:p>
          <a:p>
            <a:pPr marL="0" indent="0">
              <a:buNone/>
              <a:tabLst>
                <a:tab pos="893763" algn="l"/>
              </a:tabLst>
            </a:pPr>
            <a:r>
              <a:rPr lang="de-AT" sz="2000" dirty="0"/>
              <a:t>	</a:t>
            </a:r>
            <a:r>
              <a:rPr lang="de-AT" sz="2000" dirty="0" smtClean="0"/>
              <a:t>Einführung </a:t>
            </a:r>
            <a:r>
              <a:rPr lang="de-AT" sz="2000" dirty="0"/>
              <a:t>in den Erfahrungsaustausch</a:t>
            </a:r>
            <a:br>
              <a:rPr lang="de-AT" sz="2000" dirty="0"/>
            </a:br>
            <a:endParaRPr lang="de-AT" sz="1400" dirty="0">
              <a:solidFill>
                <a:srgbClr val="EB5C3F"/>
              </a:solidFill>
            </a:endParaRPr>
          </a:p>
          <a:p>
            <a:pPr marL="0" indent="0">
              <a:buNone/>
            </a:pPr>
            <a:r>
              <a:rPr lang="de-AT" sz="2000" dirty="0">
                <a:solidFill>
                  <a:srgbClr val="EB5C3F"/>
                </a:solidFill>
              </a:rPr>
              <a:t>13:00</a:t>
            </a:r>
            <a:r>
              <a:rPr lang="de-AT" sz="2000" dirty="0"/>
              <a:t>	</a:t>
            </a:r>
            <a:r>
              <a:rPr lang="de-AT" sz="2000" b="1" dirty="0">
                <a:solidFill>
                  <a:srgbClr val="0070C0"/>
                </a:solidFill>
              </a:rPr>
              <a:t>Mittagspause</a:t>
            </a:r>
            <a:r>
              <a:rPr lang="de-AT" sz="2000" b="1" dirty="0">
                <a:solidFill>
                  <a:srgbClr val="EB5C3F"/>
                </a:solidFill>
              </a:rPr>
              <a:t/>
            </a:r>
            <a:br>
              <a:rPr lang="de-AT" sz="2000" b="1" dirty="0">
                <a:solidFill>
                  <a:srgbClr val="EB5C3F"/>
                </a:solidFill>
              </a:rPr>
            </a:br>
            <a:endParaRPr lang="de-AT" sz="2000" b="1" dirty="0">
              <a:solidFill>
                <a:srgbClr val="EB5C3F"/>
              </a:solidFill>
            </a:endParaRPr>
          </a:p>
          <a:p>
            <a:pPr marL="0" indent="0">
              <a:buNone/>
            </a:pPr>
            <a:r>
              <a:rPr lang="de-AT" sz="2000" dirty="0">
                <a:solidFill>
                  <a:srgbClr val="EB5C3F"/>
                </a:solidFill>
              </a:rPr>
              <a:t>14:00	</a:t>
            </a:r>
            <a:r>
              <a:rPr lang="de-AT" sz="2000" b="1" dirty="0">
                <a:solidFill>
                  <a:srgbClr val="EB5C3F"/>
                </a:solidFill>
              </a:rPr>
              <a:t>Gemeinsam Lernen an konkreten Beispielen </a:t>
            </a:r>
            <a:r>
              <a:rPr lang="de-AT" sz="2000" b="1" dirty="0">
                <a:solidFill>
                  <a:srgbClr val="EB5C3F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aus den Regionen</a:t>
            </a:r>
            <a:br>
              <a:rPr lang="de-AT" sz="2000" b="1" dirty="0">
                <a:solidFill>
                  <a:srgbClr val="EB5C3F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</a:br>
            <a:r>
              <a:rPr lang="de-AT" sz="2000" b="1" dirty="0">
                <a:solidFill>
                  <a:srgbClr val="EB5C3F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              </a:t>
            </a:r>
            <a:r>
              <a:rPr lang="de-AT" sz="1800" dirty="0">
                <a:solidFill>
                  <a:srgbClr val="EB5C3F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mit Kurzvorstellung im Plenum</a:t>
            </a:r>
            <a:r>
              <a:rPr lang="de-AT" sz="2000" b="1" dirty="0">
                <a:solidFill>
                  <a:srgbClr val="EB5C3F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/>
            </a:r>
            <a:br>
              <a:rPr lang="de-AT" sz="2000" b="1" dirty="0">
                <a:solidFill>
                  <a:srgbClr val="EB5C3F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</a:br>
            <a:endParaRPr lang="de-AT" sz="2000" b="1" dirty="0">
              <a:solidFill>
                <a:srgbClr val="EB5C3F"/>
              </a:solidFill>
              <a:latin typeface="Helvetica" panose="020B0604020202020204" pitchFamily="34" charset="0"/>
              <a:ea typeface="+mj-ea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de-AT" sz="2000" dirty="0">
                <a:solidFill>
                  <a:srgbClr val="EB5C3F"/>
                </a:solidFill>
              </a:rPr>
              <a:t>15:15 	</a:t>
            </a:r>
            <a:r>
              <a:rPr lang="de-AT" sz="2000" b="1" dirty="0">
                <a:solidFill>
                  <a:srgbClr val="EB5C3F"/>
                </a:solidFill>
              </a:rPr>
              <a:t>Kurzberichte zu Gesprächen und Lösungsansätzen sowie </a:t>
            </a:r>
          </a:p>
          <a:p>
            <a:pPr marL="0" indent="0">
              <a:buNone/>
            </a:pPr>
            <a:r>
              <a:rPr lang="de-AT" sz="2000" b="1" dirty="0">
                <a:solidFill>
                  <a:srgbClr val="EB5C3F"/>
                </a:solidFill>
              </a:rPr>
              <a:t>	offenen Fragen</a:t>
            </a:r>
            <a:br>
              <a:rPr lang="de-AT" sz="2000" b="1" dirty="0">
                <a:solidFill>
                  <a:srgbClr val="EB5C3F"/>
                </a:solidFill>
              </a:rPr>
            </a:br>
            <a:endParaRPr lang="de-AT" sz="2000" b="1" dirty="0">
              <a:solidFill>
                <a:srgbClr val="EB5C3F"/>
              </a:solidFill>
            </a:endParaRPr>
          </a:p>
          <a:p>
            <a:pPr marL="0" indent="0">
              <a:buNone/>
            </a:pPr>
            <a:r>
              <a:rPr lang="de-AT" sz="2000" dirty="0">
                <a:solidFill>
                  <a:srgbClr val="EB5C3F"/>
                </a:solidFill>
              </a:rPr>
              <a:t>15:45 	</a:t>
            </a:r>
            <a:r>
              <a:rPr lang="de-AT" sz="2000" b="1" dirty="0">
                <a:solidFill>
                  <a:srgbClr val="EB5C3F"/>
                </a:solidFill>
              </a:rPr>
              <a:t>Aktuelle Informationen zu Umsetzung, Evaluierung und </a:t>
            </a:r>
          </a:p>
          <a:p>
            <a:pPr marL="0" indent="0">
              <a:buNone/>
            </a:pPr>
            <a:r>
              <a:rPr lang="de-AT" sz="2000" b="1" dirty="0">
                <a:solidFill>
                  <a:srgbClr val="EB5C3F"/>
                </a:solidFill>
              </a:rPr>
              <a:t>	Zukunft von LEADER</a:t>
            </a:r>
            <a:br>
              <a:rPr lang="de-AT" sz="2000" b="1" dirty="0">
                <a:solidFill>
                  <a:srgbClr val="EB5C3F"/>
                </a:solidFill>
              </a:rPr>
            </a:br>
            <a:endParaRPr lang="de-AT" sz="2000" b="1" dirty="0">
              <a:solidFill>
                <a:srgbClr val="EB5C3F"/>
              </a:solidFill>
            </a:endParaRPr>
          </a:p>
          <a:p>
            <a:pPr marL="0" indent="0">
              <a:buNone/>
            </a:pPr>
            <a:r>
              <a:rPr lang="de-AT" sz="2000" dirty="0">
                <a:solidFill>
                  <a:srgbClr val="EB5C3F"/>
                </a:solidFill>
              </a:rPr>
              <a:t>16:00 	</a:t>
            </a:r>
            <a:r>
              <a:rPr lang="de-AT" sz="2000" b="1" dirty="0">
                <a:solidFill>
                  <a:srgbClr val="EB5C3F"/>
                </a:solidFill>
              </a:rPr>
              <a:t>Zusammenfassendes Resümee</a:t>
            </a:r>
          </a:p>
          <a:p>
            <a:pPr marL="1079500" indent="-1079500">
              <a:buNone/>
            </a:pPr>
            <a:endParaRPr lang="de-AT" sz="2000" dirty="0"/>
          </a:p>
          <a:p>
            <a:pPr marL="1079500" indent="-1079500">
              <a:buNone/>
            </a:pPr>
            <a:endParaRPr lang="de-AT" sz="2000" dirty="0"/>
          </a:p>
          <a:p>
            <a:pPr lvl="1"/>
            <a:endParaRPr lang="de-AT" sz="2000" dirty="0"/>
          </a:p>
          <a:p>
            <a:pPr lvl="1"/>
            <a:endParaRPr lang="de-AT" sz="2000" dirty="0"/>
          </a:p>
          <a:p>
            <a:pPr lvl="1"/>
            <a:endParaRPr lang="de-AT" sz="1800" dirty="0"/>
          </a:p>
        </p:txBody>
      </p:sp>
    </p:spTree>
    <p:extLst>
      <p:ext uri="{BB962C8B-B14F-4D97-AF65-F5344CB8AC3E}">
        <p14:creationId xmlns:p14="http://schemas.microsoft.com/office/powerpoint/2010/main" val="3674010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F8A7B92-7939-47EB-8A16-C0FABA6F1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452" y="548680"/>
            <a:ext cx="8229600" cy="1143000"/>
          </a:xfrm>
        </p:spPr>
        <p:txBody>
          <a:bodyPr/>
          <a:lstStyle/>
          <a:p>
            <a:pPr algn="l"/>
            <a:r>
              <a:rPr lang="de-AT" sz="3200" b="1" dirty="0">
                <a:solidFill>
                  <a:srgbClr val="EB5C3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Ziele der LEADER-Werkstatt</a:t>
            </a:r>
            <a:br>
              <a:rPr lang="de-AT" sz="3200" b="1" dirty="0">
                <a:solidFill>
                  <a:srgbClr val="EB5C3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de-AT" sz="3200" b="1" dirty="0">
                <a:solidFill>
                  <a:srgbClr val="EB5C3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de-AT" sz="3200" b="1" dirty="0">
                <a:solidFill>
                  <a:srgbClr val="EB5C3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de-AT" dirty="0"/>
              <a:t/>
            </a:r>
            <a:br>
              <a:rPr lang="de-AT" dirty="0"/>
            </a:br>
            <a:endParaRPr lang="de-AT" dirty="0"/>
          </a:p>
        </p:txBody>
      </p:sp>
      <p:sp>
        <p:nvSpPr>
          <p:cNvPr id="3" name="Rechteck 2">
            <a:extLst>
              <a:ext uri="{FF2B5EF4-FFF2-40B4-BE49-F238E27FC236}">
                <a16:creationId xmlns="" xmlns:a16="http://schemas.microsoft.com/office/drawing/2014/main" id="{A3440F5D-D416-40F1-A667-3D27359AC2D0}"/>
              </a:ext>
            </a:extLst>
          </p:cNvPr>
          <p:cNvSpPr/>
          <p:nvPr/>
        </p:nvSpPr>
        <p:spPr>
          <a:xfrm>
            <a:off x="457200" y="1340768"/>
            <a:ext cx="82296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LEADER-Jahrestagung 2019 </a:t>
            </a:r>
            <a:r>
              <a:rPr lang="de-AT" sz="2000" b="1" dirty="0"/>
              <a:t>Jahresschwerpunkt „Klimaschutz –</a:t>
            </a:r>
            <a:br>
              <a:rPr lang="de-AT" sz="2000" b="1" dirty="0"/>
            </a:br>
            <a:r>
              <a:rPr lang="de-AT" sz="2000" b="1" dirty="0"/>
              <a:t> Anpassung Klimawandel“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Aufzeigen von Potenziale und innovativen Strategien für den Klimaschutz &gt; </a:t>
            </a:r>
            <a:r>
              <a:rPr lang="de-AT" sz="2000" b="1" dirty="0"/>
              <a:t>Welchen Beitrag leisten die Regionen?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Vorstellung konkreter </a:t>
            </a:r>
            <a:r>
              <a:rPr lang="de-AT" sz="2000" b="1" dirty="0"/>
              <a:t>Maßnahmen/Aktivitäten </a:t>
            </a:r>
            <a:r>
              <a:rPr lang="de-AT" sz="2000" dirty="0"/>
              <a:t>von LEADER-Regionen sowie KEM- und KLAR!-Regionen -  </a:t>
            </a:r>
            <a:r>
              <a:rPr lang="de-AT" sz="2000" b="1" dirty="0"/>
              <a:t>innovative Beispielsprojekte </a:t>
            </a:r>
            <a:r>
              <a:rPr lang="de-AT" sz="2000" dirty="0"/>
              <a:t>werden vor den Vorhang geholt!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Kennenlernen von Möglichkeiten/Hindernissen der Kooperation zwischen Programmen und Fördermöglichkeiten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b="1" dirty="0"/>
              <a:t>Kennenlernen und persönlicher Erfahrungsaustausch </a:t>
            </a:r>
            <a:r>
              <a:rPr lang="de-AT" sz="2000" dirty="0"/>
              <a:t>zwischen den AkteurInnen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Ausblick Zukunft LEADER 2021-2027</a:t>
            </a:r>
          </a:p>
        </p:txBody>
      </p:sp>
    </p:spTree>
    <p:extLst>
      <p:ext uri="{BB962C8B-B14F-4D97-AF65-F5344CB8AC3E}">
        <p14:creationId xmlns:p14="http://schemas.microsoft.com/office/powerpoint/2010/main" val="1618449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11BB0EE-A7B0-4212-82CF-1A2C7F29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4066" y="-122912"/>
            <a:ext cx="7992888" cy="994172"/>
          </a:xfrm>
        </p:spPr>
        <p:txBody>
          <a:bodyPr>
            <a:normAutofit/>
          </a:bodyPr>
          <a:lstStyle/>
          <a:p>
            <a:r>
              <a:rPr lang="de-AT" sz="2400" b="1" dirty="0">
                <a:solidFill>
                  <a:srgbClr val="8C070A"/>
                </a:solidFill>
              </a:rPr>
              <a:t/>
            </a:r>
            <a:br>
              <a:rPr lang="de-AT" sz="2400" b="1" dirty="0">
                <a:solidFill>
                  <a:srgbClr val="8C070A"/>
                </a:solidFill>
              </a:rPr>
            </a:br>
            <a:r>
              <a:rPr lang="de-AT" sz="2400" b="1" dirty="0">
                <a:solidFill>
                  <a:srgbClr val="8C070A"/>
                </a:solidFill>
              </a:rPr>
              <a:t>Transnationale ETZ Projekte  und #mission2030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F4DA4BFA-CDE0-4F05-9046-89CA3B64FB2D}"/>
              </a:ext>
            </a:extLst>
          </p:cNvPr>
          <p:cNvSpPr txBox="1"/>
          <p:nvPr/>
        </p:nvSpPr>
        <p:spPr>
          <a:xfrm>
            <a:off x="7278291" y="6486243"/>
            <a:ext cx="1928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Danube</a:t>
            </a:r>
            <a:r>
              <a:rPr lang="de-AT" sz="1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Transnational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="" xmlns:a16="http://schemas.microsoft.com/office/drawing/2014/main" id="{4DF641C7-3B5B-4428-BB04-F0F273FD5DA8}"/>
              </a:ext>
            </a:extLst>
          </p:cNvPr>
          <p:cNvGrpSpPr/>
          <p:nvPr/>
        </p:nvGrpSpPr>
        <p:grpSpPr>
          <a:xfrm>
            <a:off x="1835696" y="2614974"/>
            <a:ext cx="5598183" cy="3203799"/>
            <a:chOff x="47754" y="79140"/>
            <a:chExt cx="8741157" cy="4972920"/>
          </a:xfrm>
        </p:grpSpPr>
        <p:grpSp>
          <p:nvGrpSpPr>
            <p:cNvPr id="7" name="Gruppieren 6">
              <a:extLst>
                <a:ext uri="{FF2B5EF4-FFF2-40B4-BE49-F238E27FC236}">
                  <a16:creationId xmlns="" xmlns:a16="http://schemas.microsoft.com/office/drawing/2014/main" id="{5E055748-5B08-479D-90C6-B7F819FD0213}"/>
                </a:ext>
              </a:extLst>
            </p:cNvPr>
            <p:cNvGrpSpPr/>
            <p:nvPr/>
          </p:nvGrpSpPr>
          <p:grpSpPr>
            <a:xfrm>
              <a:off x="2876551" y="1782810"/>
              <a:ext cx="3035300" cy="1479550"/>
              <a:chOff x="6351" y="4810"/>
              <a:chExt cx="3035300" cy="1479550"/>
            </a:xfrm>
          </p:grpSpPr>
          <p:sp>
            <p:nvSpPr>
              <p:cNvPr id="44" name="Ellipse 43">
                <a:extLst>
                  <a:ext uri="{FF2B5EF4-FFF2-40B4-BE49-F238E27FC236}">
                    <a16:creationId xmlns="" xmlns:a16="http://schemas.microsoft.com/office/drawing/2014/main" id="{441665DA-1177-4B83-95E8-A714A4A9A327}"/>
                  </a:ext>
                </a:extLst>
              </p:cNvPr>
              <p:cNvSpPr/>
              <p:nvPr/>
            </p:nvSpPr>
            <p:spPr>
              <a:xfrm>
                <a:off x="6351" y="4810"/>
                <a:ext cx="3035300" cy="1479550"/>
              </a:xfrm>
              <a:prstGeom prst="ellipse">
                <a:avLst/>
              </a:prstGeom>
              <a:solidFill>
                <a:srgbClr val="B02E2E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de-AT" dirty="0"/>
              </a:p>
            </p:txBody>
          </p:sp>
          <p:sp>
            <p:nvSpPr>
              <p:cNvPr id="45" name="Textfeld 4">
                <a:extLst>
                  <a:ext uri="{FF2B5EF4-FFF2-40B4-BE49-F238E27FC236}">
                    <a16:creationId xmlns="" xmlns:a16="http://schemas.microsoft.com/office/drawing/2014/main" id="{7DF4C6A9-1A11-40D5-BEB8-CCC0F9D1AC67}"/>
                  </a:ext>
                </a:extLst>
              </p:cNvPr>
              <p:cNvSpPr txBox="1"/>
              <p:nvPr/>
            </p:nvSpPr>
            <p:spPr>
              <a:xfrm>
                <a:off x="126999" y="150344"/>
                <a:ext cx="2812416" cy="1297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de-AT" sz="1400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#m</a:t>
                </a:r>
                <a:r>
                  <a:rPr lang="de-AT" sz="1400" b="1" kern="1200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ission2030</a:t>
                </a:r>
                <a:endParaRPr lang="de-AT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de-AT" sz="1400" b="1" kern="1200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Klima- und Energiestrategie</a:t>
                </a:r>
                <a:endParaRPr lang="de-AT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uppieren 7">
              <a:extLst>
                <a:ext uri="{FF2B5EF4-FFF2-40B4-BE49-F238E27FC236}">
                  <a16:creationId xmlns="" xmlns:a16="http://schemas.microsoft.com/office/drawing/2014/main" id="{B25573EF-2920-4C1F-B5D1-EF76BEECD5D0}"/>
                </a:ext>
              </a:extLst>
            </p:cNvPr>
            <p:cNvGrpSpPr/>
            <p:nvPr/>
          </p:nvGrpSpPr>
          <p:grpSpPr>
            <a:xfrm>
              <a:off x="3957831" y="79140"/>
              <a:ext cx="2811780" cy="924560"/>
              <a:chOff x="71631" y="79140"/>
              <a:chExt cx="2811780" cy="924560"/>
            </a:xfrm>
          </p:grpSpPr>
          <p:sp>
            <p:nvSpPr>
              <p:cNvPr id="42" name="Ellipse 41">
                <a:extLst>
                  <a:ext uri="{FF2B5EF4-FFF2-40B4-BE49-F238E27FC236}">
                    <a16:creationId xmlns="" xmlns:a16="http://schemas.microsoft.com/office/drawing/2014/main" id="{F4AF23E7-DCD2-4E58-AAFA-4DFC1E3498D4}"/>
                  </a:ext>
                </a:extLst>
              </p:cNvPr>
              <p:cNvSpPr/>
              <p:nvPr/>
            </p:nvSpPr>
            <p:spPr>
              <a:xfrm>
                <a:off x="787400" y="79140"/>
                <a:ext cx="1295400" cy="924560"/>
              </a:xfrm>
              <a:prstGeom prst="ellipse">
                <a:avLst/>
              </a:prstGeom>
              <a:solidFill>
                <a:srgbClr val="D64A4A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43" name="Textfeld 6">
                <a:extLst>
                  <a:ext uri="{FF2B5EF4-FFF2-40B4-BE49-F238E27FC236}">
                    <a16:creationId xmlns="" xmlns:a16="http://schemas.microsoft.com/office/drawing/2014/main" id="{832EE5E8-8E7C-4223-9F72-AB1F26AB797B}"/>
                  </a:ext>
                </a:extLst>
              </p:cNvPr>
              <p:cNvSpPr txBox="1"/>
              <p:nvPr/>
            </p:nvSpPr>
            <p:spPr>
              <a:xfrm>
                <a:off x="71631" y="286901"/>
                <a:ext cx="2811780" cy="459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de-AT" sz="1300" kern="1200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Aufgabe 1</a:t>
                </a:r>
                <a:endParaRPr lang="de-AT" sz="13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Gruppieren 8">
              <a:extLst>
                <a:ext uri="{FF2B5EF4-FFF2-40B4-BE49-F238E27FC236}">
                  <a16:creationId xmlns="" xmlns:a16="http://schemas.microsoft.com/office/drawing/2014/main" id="{F399AE3A-7EC0-4080-839C-07CF096655A5}"/>
                </a:ext>
              </a:extLst>
            </p:cNvPr>
            <p:cNvGrpSpPr/>
            <p:nvPr/>
          </p:nvGrpSpPr>
          <p:grpSpPr>
            <a:xfrm>
              <a:off x="5748531" y="901700"/>
              <a:ext cx="2811780" cy="924560"/>
              <a:chOff x="71631" y="0"/>
              <a:chExt cx="2811780" cy="924560"/>
            </a:xfrm>
          </p:grpSpPr>
          <p:sp>
            <p:nvSpPr>
              <p:cNvPr id="40" name="Ellipse 39">
                <a:extLst>
                  <a:ext uri="{FF2B5EF4-FFF2-40B4-BE49-F238E27FC236}">
                    <a16:creationId xmlns="" xmlns:a16="http://schemas.microsoft.com/office/drawing/2014/main" id="{258DBC23-E5E0-4AA0-B092-D278B968BA1D}"/>
                  </a:ext>
                </a:extLst>
              </p:cNvPr>
              <p:cNvSpPr/>
              <p:nvPr/>
            </p:nvSpPr>
            <p:spPr>
              <a:xfrm>
                <a:off x="787400" y="0"/>
                <a:ext cx="1295400" cy="924560"/>
              </a:xfrm>
              <a:prstGeom prst="ellipse">
                <a:avLst/>
              </a:prstGeom>
              <a:solidFill>
                <a:srgbClr val="D64A4A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de-AT" dirty="0"/>
              </a:p>
            </p:txBody>
          </p:sp>
          <p:sp>
            <p:nvSpPr>
              <p:cNvPr id="41" name="Textfeld 6">
                <a:extLst>
                  <a:ext uri="{FF2B5EF4-FFF2-40B4-BE49-F238E27FC236}">
                    <a16:creationId xmlns="" xmlns:a16="http://schemas.microsoft.com/office/drawing/2014/main" id="{5A24980B-3465-483F-A09A-1D3BA339B1DF}"/>
                  </a:ext>
                </a:extLst>
              </p:cNvPr>
              <p:cNvSpPr txBox="1"/>
              <p:nvPr/>
            </p:nvSpPr>
            <p:spPr>
              <a:xfrm>
                <a:off x="71631" y="207761"/>
                <a:ext cx="2811780" cy="459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de-AT" sz="1300" kern="1200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Aufgabe 2</a:t>
                </a:r>
                <a:endParaRPr lang="de-AT" sz="13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" name="Gruppieren 9">
              <a:extLst>
                <a:ext uri="{FF2B5EF4-FFF2-40B4-BE49-F238E27FC236}">
                  <a16:creationId xmlns="" xmlns:a16="http://schemas.microsoft.com/office/drawing/2014/main" id="{3FE7B4BF-33C2-49CA-AD48-1F075B72A511}"/>
                </a:ext>
              </a:extLst>
            </p:cNvPr>
            <p:cNvGrpSpPr/>
            <p:nvPr/>
          </p:nvGrpSpPr>
          <p:grpSpPr>
            <a:xfrm>
              <a:off x="5977131" y="2336800"/>
              <a:ext cx="2811780" cy="924560"/>
              <a:chOff x="71631" y="0"/>
              <a:chExt cx="2811780" cy="924560"/>
            </a:xfrm>
          </p:grpSpPr>
          <p:sp>
            <p:nvSpPr>
              <p:cNvPr id="38" name="Ellipse 37">
                <a:extLst>
                  <a:ext uri="{FF2B5EF4-FFF2-40B4-BE49-F238E27FC236}">
                    <a16:creationId xmlns="" xmlns:a16="http://schemas.microsoft.com/office/drawing/2014/main" id="{88F56FCB-3913-4883-8AFF-A8DCDC77906C}"/>
                  </a:ext>
                </a:extLst>
              </p:cNvPr>
              <p:cNvSpPr/>
              <p:nvPr/>
            </p:nvSpPr>
            <p:spPr>
              <a:xfrm>
                <a:off x="787400" y="0"/>
                <a:ext cx="1295400" cy="924560"/>
              </a:xfrm>
              <a:prstGeom prst="ellipse">
                <a:avLst/>
              </a:prstGeom>
              <a:solidFill>
                <a:srgbClr val="EDA7A7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39" name="Textfeld 6">
                <a:extLst>
                  <a:ext uri="{FF2B5EF4-FFF2-40B4-BE49-F238E27FC236}">
                    <a16:creationId xmlns="" xmlns:a16="http://schemas.microsoft.com/office/drawing/2014/main" id="{45502AA7-194C-43B0-A354-768F1F15ED8A}"/>
                  </a:ext>
                </a:extLst>
              </p:cNvPr>
              <p:cNvSpPr txBox="1"/>
              <p:nvPr/>
            </p:nvSpPr>
            <p:spPr>
              <a:xfrm>
                <a:off x="71631" y="207761"/>
                <a:ext cx="2811780" cy="459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de-AT" sz="1300" kern="1200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Aufgabe 3</a:t>
                </a:r>
                <a:endParaRPr lang="de-AT" sz="13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" name="Gruppieren 10">
              <a:extLst>
                <a:ext uri="{FF2B5EF4-FFF2-40B4-BE49-F238E27FC236}">
                  <a16:creationId xmlns="" xmlns:a16="http://schemas.microsoft.com/office/drawing/2014/main" id="{F4591CB0-0399-4ED4-A99B-F53D08245853}"/>
                </a:ext>
              </a:extLst>
            </p:cNvPr>
            <p:cNvGrpSpPr/>
            <p:nvPr/>
          </p:nvGrpSpPr>
          <p:grpSpPr>
            <a:xfrm>
              <a:off x="4848354" y="3683000"/>
              <a:ext cx="2811780" cy="924560"/>
              <a:chOff x="47754" y="0"/>
              <a:chExt cx="2811780" cy="924560"/>
            </a:xfrm>
          </p:grpSpPr>
          <p:sp>
            <p:nvSpPr>
              <p:cNvPr id="36" name="Ellipse 35">
                <a:extLst>
                  <a:ext uri="{FF2B5EF4-FFF2-40B4-BE49-F238E27FC236}">
                    <a16:creationId xmlns="" xmlns:a16="http://schemas.microsoft.com/office/drawing/2014/main" id="{542FE3A5-1C15-43B3-B838-511EA4DCF9A0}"/>
                  </a:ext>
                </a:extLst>
              </p:cNvPr>
              <p:cNvSpPr/>
              <p:nvPr/>
            </p:nvSpPr>
            <p:spPr>
              <a:xfrm>
                <a:off x="787400" y="0"/>
                <a:ext cx="1295400" cy="924560"/>
              </a:xfrm>
              <a:prstGeom prst="ellipse">
                <a:avLst/>
              </a:prstGeom>
              <a:solidFill>
                <a:srgbClr val="D64A4A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de-AT" dirty="0"/>
              </a:p>
            </p:txBody>
          </p:sp>
          <p:sp>
            <p:nvSpPr>
              <p:cNvPr id="37" name="Textfeld 6">
                <a:extLst>
                  <a:ext uri="{FF2B5EF4-FFF2-40B4-BE49-F238E27FC236}">
                    <a16:creationId xmlns="" xmlns:a16="http://schemas.microsoft.com/office/drawing/2014/main" id="{FA827E34-52FE-45B5-8470-EC4E9A84A859}"/>
                  </a:ext>
                </a:extLst>
              </p:cNvPr>
              <p:cNvSpPr txBox="1"/>
              <p:nvPr/>
            </p:nvSpPr>
            <p:spPr>
              <a:xfrm>
                <a:off x="47754" y="207761"/>
                <a:ext cx="2811780" cy="459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de-AT" sz="1300" kern="1200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Aufgabe 4</a:t>
                </a:r>
                <a:endParaRPr lang="de-AT" sz="13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" name="Gruppieren 11">
              <a:extLst>
                <a:ext uri="{FF2B5EF4-FFF2-40B4-BE49-F238E27FC236}">
                  <a16:creationId xmlns="" xmlns:a16="http://schemas.microsoft.com/office/drawing/2014/main" id="{67438370-446F-478E-A6C0-1BEA56A4481C}"/>
                </a:ext>
              </a:extLst>
            </p:cNvPr>
            <p:cNvGrpSpPr/>
            <p:nvPr/>
          </p:nvGrpSpPr>
          <p:grpSpPr>
            <a:xfrm>
              <a:off x="2962797" y="4127500"/>
              <a:ext cx="3002145" cy="924560"/>
              <a:chOff x="-47103" y="0"/>
              <a:chExt cx="3002145" cy="924560"/>
            </a:xfrm>
          </p:grpSpPr>
          <p:sp>
            <p:nvSpPr>
              <p:cNvPr id="34" name="Ellipse 33">
                <a:extLst>
                  <a:ext uri="{FF2B5EF4-FFF2-40B4-BE49-F238E27FC236}">
                    <a16:creationId xmlns="" xmlns:a16="http://schemas.microsoft.com/office/drawing/2014/main" id="{5CF8BD79-0E63-45A7-9A87-A279985E6873}"/>
                  </a:ext>
                </a:extLst>
              </p:cNvPr>
              <p:cNvSpPr/>
              <p:nvPr/>
            </p:nvSpPr>
            <p:spPr>
              <a:xfrm>
                <a:off x="787400" y="0"/>
                <a:ext cx="1295400" cy="924560"/>
              </a:xfrm>
              <a:prstGeom prst="ellipse">
                <a:avLst/>
              </a:prstGeom>
              <a:solidFill>
                <a:srgbClr val="EDA7A7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35" name="Textfeld 6">
                <a:extLst>
                  <a:ext uri="{FF2B5EF4-FFF2-40B4-BE49-F238E27FC236}">
                    <a16:creationId xmlns="" xmlns:a16="http://schemas.microsoft.com/office/drawing/2014/main" id="{8F6CFA7A-C2C4-4AE1-B022-E5DEC43C42BD}"/>
                  </a:ext>
                </a:extLst>
              </p:cNvPr>
              <p:cNvSpPr txBox="1"/>
              <p:nvPr/>
            </p:nvSpPr>
            <p:spPr>
              <a:xfrm>
                <a:off x="-47103" y="224377"/>
                <a:ext cx="3002145" cy="459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de-AT" sz="1300" kern="1200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Aufgabe 5</a:t>
                </a:r>
                <a:endParaRPr lang="de-AT" sz="13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" name="Gruppieren 12">
              <a:extLst>
                <a:ext uri="{FF2B5EF4-FFF2-40B4-BE49-F238E27FC236}">
                  <a16:creationId xmlns="" xmlns:a16="http://schemas.microsoft.com/office/drawing/2014/main" id="{BB6CA36D-4B8A-4B4A-A94F-C738F86A18EC}"/>
                </a:ext>
              </a:extLst>
            </p:cNvPr>
            <p:cNvGrpSpPr/>
            <p:nvPr/>
          </p:nvGrpSpPr>
          <p:grpSpPr>
            <a:xfrm>
              <a:off x="1281177" y="3644900"/>
              <a:ext cx="2811780" cy="924560"/>
              <a:chOff x="23877" y="0"/>
              <a:chExt cx="2811780" cy="924560"/>
            </a:xfrm>
          </p:grpSpPr>
          <p:sp>
            <p:nvSpPr>
              <p:cNvPr id="32" name="Ellipse 31">
                <a:extLst>
                  <a:ext uri="{FF2B5EF4-FFF2-40B4-BE49-F238E27FC236}">
                    <a16:creationId xmlns="" xmlns:a16="http://schemas.microsoft.com/office/drawing/2014/main" id="{4C9F6E06-195C-4EDB-AA4C-816A7709D9E7}"/>
                  </a:ext>
                </a:extLst>
              </p:cNvPr>
              <p:cNvSpPr/>
              <p:nvPr/>
            </p:nvSpPr>
            <p:spPr>
              <a:xfrm>
                <a:off x="787400" y="0"/>
                <a:ext cx="1295400" cy="924560"/>
              </a:xfrm>
              <a:prstGeom prst="ellipse">
                <a:avLst/>
              </a:prstGeom>
              <a:solidFill>
                <a:srgbClr val="D64A4A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de-AT" dirty="0"/>
              </a:p>
            </p:txBody>
          </p:sp>
          <p:sp>
            <p:nvSpPr>
              <p:cNvPr id="33" name="Textfeld 6">
                <a:extLst>
                  <a:ext uri="{FF2B5EF4-FFF2-40B4-BE49-F238E27FC236}">
                    <a16:creationId xmlns="" xmlns:a16="http://schemas.microsoft.com/office/drawing/2014/main" id="{320D770A-6904-47BD-A72E-00A9BB063910}"/>
                  </a:ext>
                </a:extLst>
              </p:cNvPr>
              <p:cNvSpPr txBox="1"/>
              <p:nvPr/>
            </p:nvSpPr>
            <p:spPr>
              <a:xfrm>
                <a:off x="23877" y="195061"/>
                <a:ext cx="2811780" cy="459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de-AT" sz="1300" kern="1200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Aufgabe 6</a:t>
                </a:r>
                <a:endParaRPr lang="de-AT" sz="13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" name="Gruppieren 13">
              <a:extLst>
                <a:ext uri="{FF2B5EF4-FFF2-40B4-BE49-F238E27FC236}">
                  <a16:creationId xmlns="" xmlns:a16="http://schemas.microsoft.com/office/drawing/2014/main" id="{F16D0B6F-629E-40E5-A029-60464F848DBA}"/>
                </a:ext>
              </a:extLst>
            </p:cNvPr>
            <p:cNvGrpSpPr/>
            <p:nvPr/>
          </p:nvGrpSpPr>
          <p:grpSpPr>
            <a:xfrm>
              <a:off x="47754" y="2514600"/>
              <a:ext cx="2811780" cy="924560"/>
              <a:chOff x="47754" y="0"/>
              <a:chExt cx="2811780" cy="924560"/>
            </a:xfrm>
          </p:grpSpPr>
          <p:sp>
            <p:nvSpPr>
              <p:cNvPr id="30" name="Ellipse 29">
                <a:extLst>
                  <a:ext uri="{FF2B5EF4-FFF2-40B4-BE49-F238E27FC236}">
                    <a16:creationId xmlns="" xmlns:a16="http://schemas.microsoft.com/office/drawing/2014/main" id="{100E7208-F5FD-4FD3-8B1B-4E919FB90533}"/>
                  </a:ext>
                </a:extLst>
              </p:cNvPr>
              <p:cNvSpPr/>
              <p:nvPr/>
            </p:nvSpPr>
            <p:spPr>
              <a:xfrm>
                <a:off x="787400" y="0"/>
                <a:ext cx="1295400" cy="924560"/>
              </a:xfrm>
              <a:prstGeom prst="ellipse">
                <a:avLst/>
              </a:prstGeom>
              <a:solidFill>
                <a:srgbClr val="D64A4A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31" name="Textfeld 6">
                <a:extLst>
                  <a:ext uri="{FF2B5EF4-FFF2-40B4-BE49-F238E27FC236}">
                    <a16:creationId xmlns="" xmlns:a16="http://schemas.microsoft.com/office/drawing/2014/main" id="{0B351A8F-9ED6-453E-9BA3-69BAEFFE494B}"/>
                  </a:ext>
                </a:extLst>
              </p:cNvPr>
              <p:cNvSpPr txBox="1"/>
              <p:nvPr/>
            </p:nvSpPr>
            <p:spPr>
              <a:xfrm>
                <a:off x="47754" y="231641"/>
                <a:ext cx="2811780" cy="459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de-AT" sz="1300" kern="1200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Aufgabe 7</a:t>
                </a:r>
                <a:endParaRPr lang="de-AT" sz="13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5" name="Gruppieren 14">
              <a:extLst>
                <a:ext uri="{FF2B5EF4-FFF2-40B4-BE49-F238E27FC236}">
                  <a16:creationId xmlns="" xmlns:a16="http://schemas.microsoft.com/office/drawing/2014/main" id="{7320EB65-171C-422C-A76C-5BFE0D1C8E24}"/>
                </a:ext>
              </a:extLst>
            </p:cNvPr>
            <p:cNvGrpSpPr/>
            <p:nvPr/>
          </p:nvGrpSpPr>
          <p:grpSpPr>
            <a:xfrm>
              <a:off x="238254" y="1041400"/>
              <a:ext cx="2811780" cy="924560"/>
              <a:chOff x="47754" y="0"/>
              <a:chExt cx="2811780" cy="924560"/>
            </a:xfrm>
          </p:grpSpPr>
          <p:sp>
            <p:nvSpPr>
              <p:cNvPr id="28" name="Ellipse 27">
                <a:extLst>
                  <a:ext uri="{FF2B5EF4-FFF2-40B4-BE49-F238E27FC236}">
                    <a16:creationId xmlns="" xmlns:a16="http://schemas.microsoft.com/office/drawing/2014/main" id="{B9CFE8AE-4F32-40E9-B846-FAEA01027AE0}"/>
                  </a:ext>
                </a:extLst>
              </p:cNvPr>
              <p:cNvSpPr/>
              <p:nvPr/>
            </p:nvSpPr>
            <p:spPr>
              <a:xfrm>
                <a:off x="787400" y="0"/>
                <a:ext cx="1295400" cy="924560"/>
              </a:xfrm>
              <a:prstGeom prst="ellipse">
                <a:avLst/>
              </a:prstGeom>
              <a:solidFill>
                <a:srgbClr val="D64A4A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29" name="Textfeld 6">
                <a:extLst>
                  <a:ext uri="{FF2B5EF4-FFF2-40B4-BE49-F238E27FC236}">
                    <a16:creationId xmlns="" xmlns:a16="http://schemas.microsoft.com/office/drawing/2014/main" id="{F7052B05-04AC-49CD-A6F9-5442D29457BA}"/>
                  </a:ext>
                </a:extLst>
              </p:cNvPr>
              <p:cNvSpPr txBox="1"/>
              <p:nvPr/>
            </p:nvSpPr>
            <p:spPr>
              <a:xfrm>
                <a:off x="47754" y="207761"/>
                <a:ext cx="2811780" cy="459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de-AT" sz="1300" kern="1200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Aufgabe 8</a:t>
                </a:r>
                <a:endParaRPr lang="de-AT" sz="13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6" name="Gruppieren 15">
              <a:extLst>
                <a:ext uri="{FF2B5EF4-FFF2-40B4-BE49-F238E27FC236}">
                  <a16:creationId xmlns="" xmlns:a16="http://schemas.microsoft.com/office/drawing/2014/main" id="{045FB798-70EC-4248-AB22-121FD84B39FE}"/>
                </a:ext>
              </a:extLst>
            </p:cNvPr>
            <p:cNvGrpSpPr/>
            <p:nvPr/>
          </p:nvGrpSpPr>
          <p:grpSpPr>
            <a:xfrm>
              <a:off x="1637914" y="174108"/>
              <a:ext cx="2823823" cy="924560"/>
              <a:chOff x="-355986" y="174108"/>
              <a:chExt cx="2823823" cy="924560"/>
            </a:xfrm>
          </p:grpSpPr>
          <p:sp>
            <p:nvSpPr>
              <p:cNvPr id="26" name="Ellipse 25">
                <a:extLst>
                  <a:ext uri="{FF2B5EF4-FFF2-40B4-BE49-F238E27FC236}">
                    <a16:creationId xmlns="" xmlns:a16="http://schemas.microsoft.com/office/drawing/2014/main" id="{7FEF4F60-C0CC-40BC-A03B-A2914C46406C}"/>
                  </a:ext>
                </a:extLst>
              </p:cNvPr>
              <p:cNvSpPr/>
              <p:nvPr/>
            </p:nvSpPr>
            <p:spPr>
              <a:xfrm>
                <a:off x="-355986" y="174108"/>
                <a:ext cx="2813435" cy="924560"/>
              </a:xfrm>
              <a:prstGeom prst="ellipse">
                <a:avLst/>
              </a:prstGeom>
              <a:solidFill>
                <a:srgbClr val="D03030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de-AT" dirty="0"/>
              </a:p>
            </p:txBody>
          </p:sp>
          <p:sp>
            <p:nvSpPr>
              <p:cNvPr id="27" name="Textfeld 6">
                <a:extLst>
                  <a:ext uri="{FF2B5EF4-FFF2-40B4-BE49-F238E27FC236}">
                    <a16:creationId xmlns="" xmlns:a16="http://schemas.microsoft.com/office/drawing/2014/main" id="{6083C9C1-750E-48B5-8863-1FE05835D47C}"/>
                  </a:ext>
                </a:extLst>
              </p:cNvPr>
              <p:cNvSpPr txBox="1"/>
              <p:nvPr/>
            </p:nvSpPr>
            <p:spPr>
              <a:xfrm>
                <a:off x="-343942" y="226735"/>
                <a:ext cx="2811779" cy="4597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de-AT" sz="1300" kern="1200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Aufgabe Klimaanpassung</a:t>
                </a:r>
                <a:endParaRPr lang="de-AT" sz="13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7" name="Gerade Verbindung mit Pfeil 16">
              <a:extLst>
                <a:ext uri="{FF2B5EF4-FFF2-40B4-BE49-F238E27FC236}">
                  <a16:creationId xmlns="" xmlns:a16="http://schemas.microsoft.com/office/drawing/2014/main" id="{1391BE14-B399-4E68-9C64-A6DB024E41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32324" y="1115813"/>
              <a:ext cx="171327" cy="651887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headEnd w="lg" len="lg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>
              <a:extLst>
                <a:ext uri="{FF2B5EF4-FFF2-40B4-BE49-F238E27FC236}">
                  <a16:creationId xmlns="" xmlns:a16="http://schemas.microsoft.com/office/drawing/2014/main" id="{FA9008A1-8876-4069-9298-8CA70C9947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54600" y="1041400"/>
              <a:ext cx="158750" cy="736599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headEnd w="lg" len="lg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>
              <a:extLst>
                <a:ext uri="{FF2B5EF4-FFF2-40B4-BE49-F238E27FC236}">
                  <a16:creationId xmlns="" xmlns:a16="http://schemas.microsoft.com/office/drawing/2014/main" id="{A1018C4A-9602-4E3A-8553-FB5ED8B45F2D}"/>
                </a:ext>
              </a:extLst>
            </p:cNvPr>
            <p:cNvCxnSpPr/>
            <p:nvPr/>
          </p:nvCxnSpPr>
          <p:spPr>
            <a:xfrm flipV="1">
              <a:off x="5911850" y="1714500"/>
              <a:ext cx="679450" cy="53340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headEnd w="lg" len="lg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Gerade Verbindung mit Pfeil 19">
              <a:extLst>
                <a:ext uri="{FF2B5EF4-FFF2-40B4-BE49-F238E27FC236}">
                  <a16:creationId xmlns="" xmlns:a16="http://schemas.microsoft.com/office/drawing/2014/main" id="{CF429601-0C13-4105-89BA-DC9B38A65499}"/>
                </a:ext>
              </a:extLst>
            </p:cNvPr>
            <p:cNvCxnSpPr/>
            <p:nvPr/>
          </p:nvCxnSpPr>
          <p:spPr>
            <a:xfrm>
              <a:off x="5956300" y="2705100"/>
              <a:ext cx="711200" cy="8890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headEnd w="lg" len="lg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>
              <a:extLst>
                <a:ext uri="{FF2B5EF4-FFF2-40B4-BE49-F238E27FC236}">
                  <a16:creationId xmlns="" xmlns:a16="http://schemas.microsoft.com/office/drawing/2014/main" id="{F7E1CCDA-3B17-4E8E-9D3A-A1B7C10A1C51}"/>
                </a:ext>
              </a:extLst>
            </p:cNvPr>
            <p:cNvCxnSpPr/>
            <p:nvPr/>
          </p:nvCxnSpPr>
          <p:spPr>
            <a:xfrm>
              <a:off x="5403850" y="3155950"/>
              <a:ext cx="417830" cy="52705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headEnd w="lg" len="lg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Gerade Verbindung mit Pfeil 21">
              <a:extLst>
                <a:ext uri="{FF2B5EF4-FFF2-40B4-BE49-F238E27FC236}">
                  <a16:creationId xmlns="" xmlns:a16="http://schemas.microsoft.com/office/drawing/2014/main" id="{F8FD7460-5897-46E1-9730-E32CE7890ACC}"/>
                </a:ext>
              </a:extLst>
            </p:cNvPr>
            <p:cNvCxnSpPr/>
            <p:nvPr/>
          </p:nvCxnSpPr>
          <p:spPr>
            <a:xfrm flipH="1">
              <a:off x="4394200" y="3333750"/>
              <a:ext cx="88900" cy="74930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headEnd w="lg" len="lg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>
              <a:extLst>
                <a:ext uri="{FF2B5EF4-FFF2-40B4-BE49-F238E27FC236}">
                  <a16:creationId xmlns="" xmlns:a16="http://schemas.microsoft.com/office/drawing/2014/main" id="{0E9DECD1-F0B0-4FB4-B233-CA64459FB28E}"/>
                </a:ext>
              </a:extLst>
            </p:cNvPr>
            <p:cNvCxnSpPr/>
            <p:nvPr/>
          </p:nvCxnSpPr>
          <p:spPr>
            <a:xfrm flipH="1">
              <a:off x="3022600" y="3117850"/>
              <a:ext cx="330200" cy="57150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headEnd w="lg" len="lg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Gerade Verbindung mit Pfeil 23">
              <a:extLst>
                <a:ext uri="{FF2B5EF4-FFF2-40B4-BE49-F238E27FC236}">
                  <a16:creationId xmlns="" xmlns:a16="http://schemas.microsoft.com/office/drawing/2014/main" id="{C9B51F8D-1A9F-4B20-8799-85E67140BD65}"/>
                </a:ext>
              </a:extLst>
            </p:cNvPr>
            <p:cNvCxnSpPr/>
            <p:nvPr/>
          </p:nvCxnSpPr>
          <p:spPr>
            <a:xfrm flipH="1">
              <a:off x="2082800" y="2622550"/>
              <a:ext cx="698500" cy="18415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headEnd w="lg" len="lg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Gerade Verbindung mit Pfeil 24">
              <a:extLst>
                <a:ext uri="{FF2B5EF4-FFF2-40B4-BE49-F238E27FC236}">
                  <a16:creationId xmlns="" xmlns:a16="http://schemas.microsoft.com/office/drawing/2014/main" id="{2706188D-304A-4018-B5C2-E8B9110BC1A2}"/>
                </a:ext>
              </a:extLst>
            </p:cNvPr>
            <p:cNvCxnSpPr/>
            <p:nvPr/>
          </p:nvCxnSpPr>
          <p:spPr>
            <a:xfrm flipH="1" flipV="1">
              <a:off x="2273300" y="1784350"/>
              <a:ext cx="698500" cy="31750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headEnd w="lg" len="lg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Textfeld 2">
            <a:extLst>
              <a:ext uri="{FF2B5EF4-FFF2-40B4-BE49-F238E27FC236}">
                <a16:creationId xmlns="" xmlns:a16="http://schemas.microsoft.com/office/drawing/2014/main" id="{E5775D93-6CA0-4064-A289-90B270BC0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7755" y="5446584"/>
            <a:ext cx="921543" cy="434604"/>
          </a:xfrm>
          <a:prstGeom prst="rect">
            <a:avLst/>
          </a:prstGeom>
          <a:solidFill>
            <a:srgbClr val="FF5050"/>
          </a:solidFill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AT" sz="9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CONDEREF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ENHANCE</a:t>
            </a:r>
            <a:r>
              <a:rPr lang="de-AT" sz="9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7" name="Text Box 124">
            <a:extLst>
              <a:ext uri="{FF2B5EF4-FFF2-40B4-BE49-F238E27FC236}">
                <a16:creationId xmlns="" xmlns:a16="http://schemas.microsoft.com/office/drawing/2014/main" id="{65977B83-D5CE-411D-ACC9-1BD045A92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5902" y="6222325"/>
            <a:ext cx="236784" cy="220341"/>
          </a:xfrm>
          <a:prstGeom prst="rect">
            <a:avLst/>
          </a:prstGeom>
          <a:solidFill>
            <a:schemeClr val="accent6"/>
          </a:solidFill>
          <a:ln w="19050">
            <a:solidFill>
              <a:srgbClr val="BFBFB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Text Box 128">
            <a:extLst>
              <a:ext uri="{FF2B5EF4-FFF2-40B4-BE49-F238E27FC236}">
                <a16:creationId xmlns="" xmlns:a16="http://schemas.microsoft.com/office/drawing/2014/main" id="{1B3A7A88-1D10-4209-A041-C74BDB95F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94" y="2077956"/>
            <a:ext cx="1192883" cy="1759954"/>
          </a:xfrm>
          <a:prstGeom prst="rect">
            <a:avLst/>
          </a:prstGeom>
          <a:solidFill>
            <a:schemeClr val="accent6"/>
          </a:solidFill>
          <a:ln w="19050">
            <a:solidFill>
              <a:srgbClr val="BFBFB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</a:t>
            </a:r>
            <a:r>
              <a:rPr kumimoji="0" lang="en-US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IRECE</a:t>
            </a:r>
            <a:endParaRPr kumimoji="0" lang="en-US" altLang="de-DE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LAirA</a:t>
            </a:r>
            <a:endParaRPr kumimoji="0" lang="en-US" altLang="de-DE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MOVECIT</a:t>
            </a:r>
            <a:endParaRPr kumimoji="0" lang="en-US" altLang="de-DE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Peripheral Access</a:t>
            </a:r>
            <a:endParaRPr kumimoji="0" lang="en-US" altLang="de-DE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SMART COMMUTING</a:t>
            </a:r>
            <a:endParaRPr kumimoji="0" lang="en-US" altLang="de-DE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SOLEZ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BOOSTEE-CE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ChemMultimodal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CitiEnGov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eCentral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Dynamic Light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de-DE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9" name="Text Box 129">
            <a:extLst>
              <a:ext uri="{FF2B5EF4-FFF2-40B4-BE49-F238E27FC236}">
                <a16:creationId xmlns="" xmlns:a16="http://schemas.microsoft.com/office/drawing/2014/main" id="{6B57DB3B-56DB-43E3-8DAE-E2248861C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209" y="2446198"/>
            <a:ext cx="1042822" cy="80298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rgbClr val="BFBFB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3Smart</a:t>
            </a:r>
            <a:endParaRPr kumimoji="0" lang="en-US" altLang="de-DE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CHESTNUT</a:t>
            </a:r>
            <a:endParaRPr kumimoji="0" lang="en-US" altLang="de-DE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CityWalk</a:t>
            </a:r>
            <a:endParaRPr kumimoji="0" lang="en-US" altLang="de-DE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FORESDA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LinkingDanube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de-DE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0" name="Text Box 130">
            <a:extLst>
              <a:ext uri="{FF2B5EF4-FFF2-40B4-BE49-F238E27FC236}">
                <a16:creationId xmlns="" xmlns:a16="http://schemas.microsoft.com/office/drawing/2014/main" id="{8E5625ED-ED45-4DFF-B225-1A5EC0A66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7133" y="3249180"/>
            <a:ext cx="1056049" cy="669563"/>
          </a:xfrm>
          <a:prstGeom prst="rect">
            <a:avLst/>
          </a:prstGeom>
          <a:solidFill>
            <a:srgbClr val="00B050"/>
          </a:solidFill>
          <a:ln w="19050">
            <a:solidFill>
              <a:srgbClr val="BFBFB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AlpInnoCT</a:t>
            </a:r>
            <a:endParaRPr kumimoji="0" lang="en-US" altLang="de-DE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ASTUS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BB-CLEAN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GRETA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de-DE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de-DE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1" name="Text Box 129">
            <a:extLst>
              <a:ext uri="{FF2B5EF4-FFF2-40B4-BE49-F238E27FC236}">
                <a16:creationId xmlns="" xmlns:a16="http://schemas.microsoft.com/office/drawing/2014/main" id="{F131F2D1-A819-4B33-9BB4-08796A856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3459" y="2069360"/>
            <a:ext cx="1042822" cy="362539"/>
          </a:xfrm>
          <a:prstGeom prst="rect">
            <a:avLst/>
          </a:prstGeom>
          <a:solidFill>
            <a:srgbClr val="FF5050"/>
          </a:solidFill>
          <a:ln w="19050">
            <a:solidFill>
              <a:srgbClr val="BFBFB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CYCLEWALK MODE</a:t>
            </a:r>
            <a:endParaRPr kumimoji="0" lang="en-US" altLang="de-DE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2" name="Textfeld 51">
            <a:extLst>
              <a:ext uri="{FF2B5EF4-FFF2-40B4-BE49-F238E27FC236}">
                <a16:creationId xmlns="" xmlns:a16="http://schemas.microsoft.com/office/drawing/2014/main" id="{F7CE72FB-169F-42D2-A817-52C6B4A0BE05}"/>
              </a:ext>
            </a:extLst>
          </p:cNvPr>
          <p:cNvSpPr txBox="1"/>
          <p:nvPr/>
        </p:nvSpPr>
        <p:spPr>
          <a:xfrm>
            <a:off x="111173" y="1766803"/>
            <a:ext cx="25016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7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21 Projekte – 33 Partner</a:t>
            </a:r>
          </a:p>
        </p:txBody>
      </p:sp>
      <p:sp>
        <p:nvSpPr>
          <p:cNvPr id="53" name="Text Box 128">
            <a:extLst>
              <a:ext uri="{FF2B5EF4-FFF2-40B4-BE49-F238E27FC236}">
                <a16:creationId xmlns="" xmlns:a16="http://schemas.microsoft.com/office/drawing/2014/main" id="{E942D1D3-FFFF-4735-A75F-EE042750F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45" y="4320926"/>
            <a:ext cx="1094588" cy="538108"/>
          </a:xfrm>
          <a:prstGeom prst="rect">
            <a:avLst/>
          </a:prstGeom>
          <a:solidFill>
            <a:schemeClr val="accent6"/>
          </a:solidFill>
          <a:ln w="19050">
            <a:solidFill>
              <a:srgbClr val="BFBFB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CE-HEAT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GeoPLASMA</a:t>
            </a: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-CE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REEF 2W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4" name="Text Box 129">
            <a:extLst>
              <a:ext uri="{FF2B5EF4-FFF2-40B4-BE49-F238E27FC236}">
                <a16:creationId xmlns="" xmlns:a16="http://schemas.microsoft.com/office/drawing/2014/main" id="{1CB6C5F2-4614-4A06-B5A1-6906A6F5A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342" y="4575383"/>
            <a:ext cx="1042822" cy="7695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rgbClr val="BFBFB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9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DanuBioValNet</a:t>
            </a:r>
            <a:endParaRPr lang="de-DE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9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EcoInn</a:t>
            </a:r>
            <a:r>
              <a:rPr lang="de-DE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9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Danube</a:t>
            </a:r>
            <a:endParaRPr lang="de-DE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9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eGUTS</a:t>
            </a:r>
            <a:endParaRPr lang="de-DE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GRENDEL</a:t>
            </a:r>
            <a:endParaRPr kumimoji="0" lang="en-US" altLang="de-DE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5" name="Text Box 130">
            <a:extLst>
              <a:ext uri="{FF2B5EF4-FFF2-40B4-BE49-F238E27FC236}">
                <a16:creationId xmlns="" xmlns:a16="http://schemas.microsoft.com/office/drawing/2014/main" id="{DCD2B657-46CF-4822-8B64-522506DD8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45" y="4870146"/>
            <a:ext cx="1100971" cy="621110"/>
          </a:xfrm>
          <a:prstGeom prst="rect">
            <a:avLst/>
          </a:prstGeom>
          <a:solidFill>
            <a:srgbClr val="00B050"/>
          </a:solidFill>
          <a:ln w="19050">
            <a:solidFill>
              <a:srgbClr val="BFBFB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CaSCo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e-MOTICON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SMART ALTITUDE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6" name="Text Box 129">
            <a:extLst>
              <a:ext uri="{FF2B5EF4-FFF2-40B4-BE49-F238E27FC236}">
                <a16:creationId xmlns="" xmlns:a16="http://schemas.microsoft.com/office/drawing/2014/main" id="{9F085359-3C35-4309-B89B-D555AEAB2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342" y="4314175"/>
            <a:ext cx="1042822" cy="247469"/>
          </a:xfrm>
          <a:prstGeom prst="rect">
            <a:avLst/>
          </a:prstGeom>
          <a:solidFill>
            <a:srgbClr val="FF5050"/>
          </a:solidFill>
          <a:ln w="19050">
            <a:solidFill>
              <a:srgbClr val="BFBFB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PROMETEUS</a:t>
            </a:r>
            <a:endParaRPr kumimoji="0" lang="en-US" altLang="de-DE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7" name="Textfeld 56">
            <a:extLst>
              <a:ext uri="{FF2B5EF4-FFF2-40B4-BE49-F238E27FC236}">
                <a16:creationId xmlns="" xmlns:a16="http://schemas.microsoft.com/office/drawing/2014/main" id="{BE4208CB-C80F-4368-A5C7-E8953E40DB08}"/>
              </a:ext>
            </a:extLst>
          </p:cNvPr>
          <p:cNvSpPr txBox="1"/>
          <p:nvPr/>
        </p:nvSpPr>
        <p:spPr>
          <a:xfrm>
            <a:off x="85295" y="3986390"/>
            <a:ext cx="25016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7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11 Projekte – 16 Partner</a:t>
            </a:r>
          </a:p>
        </p:txBody>
      </p:sp>
      <p:sp>
        <p:nvSpPr>
          <p:cNvPr id="58" name="Text Box 128">
            <a:extLst>
              <a:ext uri="{FF2B5EF4-FFF2-40B4-BE49-F238E27FC236}">
                <a16:creationId xmlns="" xmlns:a16="http://schemas.microsoft.com/office/drawing/2014/main" id="{4DBDDDF4-53EA-4C9B-A715-A7B2D9732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3326" y="5838719"/>
            <a:ext cx="1283369" cy="259928"/>
          </a:xfrm>
          <a:prstGeom prst="rect">
            <a:avLst/>
          </a:prstGeom>
          <a:solidFill>
            <a:schemeClr val="accent6"/>
          </a:solidFill>
          <a:ln w="19050">
            <a:solidFill>
              <a:srgbClr val="BFBFB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ENERGY@SCHOOL </a:t>
            </a:r>
            <a:endParaRPr lang="en-US" altLang="de-DE" sz="5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9" name="Text Box 130">
            <a:extLst>
              <a:ext uri="{FF2B5EF4-FFF2-40B4-BE49-F238E27FC236}">
                <a16:creationId xmlns="" xmlns:a16="http://schemas.microsoft.com/office/drawing/2014/main" id="{9734F785-3FD6-4246-BB70-5BEF69E30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9000" y="5480605"/>
            <a:ext cx="1223033" cy="1056186"/>
          </a:xfrm>
          <a:prstGeom prst="rect">
            <a:avLst/>
          </a:prstGeom>
          <a:solidFill>
            <a:srgbClr val="00B050"/>
          </a:solidFill>
          <a:ln w="19050">
            <a:solidFill>
              <a:srgbClr val="BFBFB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ATLAS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CESBA Alps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IMEAS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MELINDA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PEACE_Alps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SaMBA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THE4BEES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0" name="Text Box 129">
            <a:extLst>
              <a:ext uri="{FF2B5EF4-FFF2-40B4-BE49-F238E27FC236}">
                <a16:creationId xmlns="" xmlns:a16="http://schemas.microsoft.com/office/drawing/2014/main" id="{534493D6-7EED-451A-906B-AD8806B41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632" y="5470559"/>
            <a:ext cx="1285063" cy="353942"/>
          </a:xfrm>
          <a:prstGeom prst="rect">
            <a:avLst/>
          </a:prstGeom>
          <a:solidFill>
            <a:srgbClr val="FF5050"/>
          </a:solidFill>
          <a:ln w="19050">
            <a:solidFill>
              <a:srgbClr val="BFBFB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SCHOOL CHANCE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1" name="Textfeld 60">
            <a:extLst>
              <a:ext uri="{FF2B5EF4-FFF2-40B4-BE49-F238E27FC236}">
                <a16:creationId xmlns="" xmlns:a16="http://schemas.microsoft.com/office/drawing/2014/main" id="{9DA321D4-83E3-4B9C-BBF8-31415B1D212C}"/>
              </a:ext>
            </a:extLst>
          </p:cNvPr>
          <p:cNvSpPr txBox="1"/>
          <p:nvPr/>
        </p:nvSpPr>
        <p:spPr>
          <a:xfrm>
            <a:off x="1595402" y="6070333"/>
            <a:ext cx="130129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7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 Projekte – </a:t>
            </a:r>
          </a:p>
          <a:p>
            <a:r>
              <a:rPr lang="de-AT" sz="17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15 Partner</a:t>
            </a:r>
          </a:p>
        </p:txBody>
      </p:sp>
      <p:sp>
        <p:nvSpPr>
          <p:cNvPr id="62" name="Textfeld 61">
            <a:extLst>
              <a:ext uri="{FF2B5EF4-FFF2-40B4-BE49-F238E27FC236}">
                <a16:creationId xmlns="" xmlns:a16="http://schemas.microsoft.com/office/drawing/2014/main" id="{B1466CA4-0362-4E6D-B997-F81AB4768D50}"/>
              </a:ext>
            </a:extLst>
          </p:cNvPr>
          <p:cNvSpPr txBox="1"/>
          <p:nvPr/>
        </p:nvSpPr>
        <p:spPr>
          <a:xfrm>
            <a:off x="6999298" y="5497833"/>
            <a:ext cx="218473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7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 Projekte – 2 Partner</a:t>
            </a:r>
          </a:p>
        </p:txBody>
      </p:sp>
      <p:sp>
        <p:nvSpPr>
          <p:cNvPr id="63" name="Text Box 128">
            <a:extLst>
              <a:ext uri="{FF2B5EF4-FFF2-40B4-BE49-F238E27FC236}">
                <a16:creationId xmlns="" xmlns:a16="http://schemas.microsoft.com/office/drawing/2014/main" id="{69F3075F-3328-4835-B117-86C9E7532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8317" y="3385223"/>
            <a:ext cx="1069448" cy="538108"/>
          </a:xfrm>
          <a:prstGeom prst="rect">
            <a:avLst/>
          </a:prstGeom>
          <a:solidFill>
            <a:schemeClr val="accent6"/>
          </a:solidFill>
          <a:ln w="19050">
            <a:solidFill>
              <a:srgbClr val="BFBFB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CIRCE2020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FEEDSCHOOLS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SURFACE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4" name="Text Box 129">
            <a:extLst>
              <a:ext uri="{FF2B5EF4-FFF2-40B4-BE49-F238E27FC236}">
                <a16:creationId xmlns="" xmlns:a16="http://schemas.microsoft.com/office/drawing/2014/main" id="{360091FE-92F9-4797-B02A-6BD401FF9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2166" y="3387426"/>
            <a:ext cx="1196338" cy="38760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rgbClr val="BFBFB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Made in Danube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MOVECO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5" name="Text Box 130">
            <a:extLst>
              <a:ext uri="{FF2B5EF4-FFF2-40B4-BE49-F238E27FC236}">
                <a16:creationId xmlns="" xmlns:a16="http://schemas.microsoft.com/office/drawing/2014/main" id="{D0EFF905-F849-4C97-8EEA-BE744D955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7890" y="3777155"/>
            <a:ext cx="1190614" cy="529591"/>
          </a:xfrm>
          <a:prstGeom prst="rect">
            <a:avLst/>
          </a:prstGeom>
          <a:solidFill>
            <a:srgbClr val="00B050"/>
          </a:solidFill>
          <a:ln w="19050">
            <a:solidFill>
              <a:srgbClr val="BFBFB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AlpBioEco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AlpLinkBioEco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GREENCYCLE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6" name="Textfeld 65">
            <a:extLst>
              <a:ext uri="{FF2B5EF4-FFF2-40B4-BE49-F238E27FC236}">
                <a16:creationId xmlns="" xmlns:a16="http://schemas.microsoft.com/office/drawing/2014/main" id="{A5F2CC57-5C6A-481A-8E5C-DD35703E4D61}"/>
              </a:ext>
            </a:extLst>
          </p:cNvPr>
          <p:cNvSpPr txBox="1"/>
          <p:nvPr/>
        </p:nvSpPr>
        <p:spPr>
          <a:xfrm>
            <a:off x="6729181" y="3076828"/>
            <a:ext cx="25016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7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 Projekte – 12 Partner</a:t>
            </a:r>
          </a:p>
        </p:txBody>
      </p:sp>
      <p:sp>
        <p:nvSpPr>
          <p:cNvPr id="67" name="Text Box 128">
            <a:extLst>
              <a:ext uri="{FF2B5EF4-FFF2-40B4-BE49-F238E27FC236}">
                <a16:creationId xmlns="" xmlns:a16="http://schemas.microsoft.com/office/drawing/2014/main" id="{6D38B490-BBF5-457D-9BB2-8F906754E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815" y="1452015"/>
            <a:ext cx="1134692" cy="650723"/>
          </a:xfrm>
          <a:prstGeom prst="rect">
            <a:avLst/>
          </a:prstGeom>
          <a:solidFill>
            <a:schemeClr val="accent6"/>
          </a:solidFill>
          <a:ln w="19050">
            <a:solidFill>
              <a:srgbClr val="BFBFB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PROLINE-CE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ProteCHt2saveRAINMAN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SUSTREE</a:t>
            </a:r>
            <a:endParaRPr kumimoji="0" lang="en-US" altLang="de-DE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8" name="Text Box 129">
            <a:extLst>
              <a:ext uri="{FF2B5EF4-FFF2-40B4-BE49-F238E27FC236}">
                <a16:creationId xmlns="" xmlns:a16="http://schemas.microsoft.com/office/drawing/2014/main" id="{F23A6B07-460D-44C8-B131-5BC17C510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367" y="1736861"/>
            <a:ext cx="1203725" cy="9994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rgbClr val="BFBFB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CAMARO-D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Danube Floodplain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DanubeSediment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DRiDanube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JOINTISZA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de-DE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9" name="Text Box 130">
            <a:extLst>
              <a:ext uri="{FF2B5EF4-FFF2-40B4-BE49-F238E27FC236}">
                <a16:creationId xmlns="" xmlns:a16="http://schemas.microsoft.com/office/drawing/2014/main" id="{F2CE4FCA-D079-4E94-AAF3-CC08BBFA8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8263" y="2123570"/>
            <a:ext cx="1134692" cy="552459"/>
          </a:xfrm>
          <a:prstGeom prst="rect">
            <a:avLst/>
          </a:prstGeom>
          <a:solidFill>
            <a:srgbClr val="00B050"/>
          </a:solidFill>
          <a:ln w="19050">
            <a:solidFill>
              <a:srgbClr val="BFBFB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GoApply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GreenRisk4ALPs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Links4Soils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0" name="Text Box 129">
            <a:extLst>
              <a:ext uri="{FF2B5EF4-FFF2-40B4-BE49-F238E27FC236}">
                <a16:creationId xmlns="" xmlns:a16="http://schemas.microsoft.com/office/drawing/2014/main" id="{BD8694D1-7243-46C7-A02F-502D5AE82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3716" y="1454954"/>
            <a:ext cx="1181382" cy="271366"/>
          </a:xfrm>
          <a:prstGeom prst="rect">
            <a:avLst/>
          </a:prstGeom>
          <a:solidFill>
            <a:srgbClr val="FF5050"/>
          </a:solidFill>
          <a:ln w="19050">
            <a:solidFill>
              <a:srgbClr val="BFBFB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PERFECT</a:t>
            </a:r>
            <a:endParaRPr lang="en-US" altLang="de-DE" sz="5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1" name="Textfeld 70">
            <a:extLst>
              <a:ext uri="{FF2B5EF4-FFF2-40B4-BE49-F238E27FC236}">
                <a16:creationId xmlns="" xmlns:a16="http://schemas.microsoft.com/office/drawing/2014/main" id="{B8FF9EEB-90F9-4AB6-98FB-0AED6A51AEB9}"/>
              </a:ext>
            </a:extLst>
          </p:cNvPr>
          <p:cNvSpPr txBox="1"/>
          <p:nvPr/>
        </p:nvSpPr>
        <p:spPr>
          <a:xfrm>
            <a:off x="2422873" y="1118414"/>
            <a:ext cx="25016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7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13 Projekte – 25 Partner</a:t>
            </a:r>
          </a:p>
        </p:txBody>
      </p:sp>
      <p:sp>
        <p:nvSpPr>
          <p:cNvPr id="72" name="Text Box 128">
            <a:extLst>
              <a:ext uri="{FF2B5EF4-FFF2-40B4-BE49-F238E27FC236}">
                <a16:creationId xmlns="" xmlns:a16="http://schemas.microsoft.com/office/drawing/2014/main" id="{80198CD5-D783-43CA-B9D7-8D397EDD7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5246" y="1655630"/>
            <a:ext cx="1193281" cy="751969"/>
          </a:xfrm>
          <a:prstGeom prst="rect">
            <a:avLst/>
          </a:prstGeom>
          <a:solidFill>
            <a:schemeClr val="accent6"/>
          </a:solidFill>
          <a:ln w="19050">
            <a:solidFill>
              <a:srgbClr val="BFBFB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BhENEFIT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CONNECT2CE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SHAREPLACE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TRANS-BORDERS</a:t>
            </a:r>
          </a:p>
        </p:txBody>
      </p:sp>
      <p:sp>
        <p:nvSpPr>
          <p:cNvPr id="73" name="Text Box 129">
            <a:extLst>
              <a:ext uri="{FF2B5EF4-FFF2-40B4-BE49-F238E27FC236}">
                <a16:creationId xmlns="" xmlns:a16="http://schemas.microsoft.com/office/drawing/2014/main" id="{EEEA2936-480C-4233-91DA-7D63DA78E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6387" y="1645016"/>
            <a:ext cx="1431264" cy="118944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rgbClr val="BFBFB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AoE</a:t>
            </a: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Bike Trail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Danube STREAM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DAPhNE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DBS Gateway Region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EcoVeloTour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ENERGY BARGE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GREEN DANUBE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Transdanube.Pearls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4" name="Text Box 129">
            <a:extLst>
              <a:ext uri="{FF2B5EF4-FFF2-40B4-BE49-F238E27FC236}">
                <a16:creationId xmlns="" xmlns:a16="http://schemas.microsoft.com/office/drawing/2014/main" id="{1A29730B-6E7F-45AD-9BC9-91DDF4ABF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011" y="2422937"/>
            <a:ext cx="1203726" cy="228272"/>
          </a:xfrm>
          <a:prstGeom prst="rect">
            <a:avLst/>
          </a:prstGeom>
          <a:solidFill>
            <a:srgbClr val="FF5050"/>
          </a:solidFill>
          <a:ln w="19050">
            <a:solidFill>
              <a:srgbClr val="BFBFB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LAST MILE</a:t>
            </a:r>
            <a:endParaRPr lang="en-US" altLang="de-DE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5" name="Textfeld 74">
            <a:extLst>
              <a:ext uri="{FF2B5EF4-FFF2-40B4-BE49-F238E27FC236}">
                <a16:creationId xmlns="" xmlns:a16="http://schemas.microsoft.com/office/drawing/2014/main" id="{3B52E43A-2214-430C-9582-5B70C933068B}"/>
              </a:ext>
            </a:extLst>
          </p:cNvPr>
          <p:cNvSpPr txBox="1"/>
          <p:nvPr/>
        </p:nvSpPr>
        <p:spPr>
          <a:xfrm>
            <a:off x="5245371" y="1268760"/>
            <a:ext cx="25016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7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13 Projekte – 24 Partner</a:t>
            </a:r>
          </a:p>
        </p:txBody>
      </p:sp>
      <p:sp>
        <p:nvSpPr>
          <p:cNvPr id="76" name="Textfeld 75">
            <a:extLst>
              <a:ext uri="{FF2B5EF4-FFF2-40B4-BE49-F238E27FC236}">
                <a16:creationId xmlns="" xmlns:a16="http://schemas.microsoft.com/office/drawing/2014/main" id="{78527D7C-9CA6-47EC-8366-372D605A7678}"/>
              </a:ext>
            </a:extLst>
          </p:cNvPr>
          <p:cNvSpPr txBox="1"/>
          <p:nvPr/>
        </p:nvSpPr>
        <p:spPr>
          <a:xfrm>
            <a:off x="7262664" y="6164076"/>
            <a:ext cx="1368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Central Europe</a:t>
            </a:r>
          </a:p>
        </p:txBody>
      </p:sp>
      <p:sp>
        <p:nvSpPr>
          <p:cNvPr id="77" name="Text Box 124">
            <a:extLst>
              <a:ext uri="{FF2B5EF4-FFF2-40B4-BE49-F238E27FC236}">
                <a16:creationId xmlns="" xmlns:a16="http://schemas.microsoft.com/office/drawing/2014/main" id="{64E57CFB-7CD9-4461-8F3F-9FDF2B0BE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7428" y="6228821"/>
            <a:ext cx="236784" cy="220341"/>
          </a:xfrm>
          <a:prstGeom prst="rect">
            <a:avLst/>
          </a:prstGeom>
          <a:solidFill>
            <a:srgbClr val="00B050"/>
          </a:solidFill>
          <a:ln w="19050">
            <a:solidFill>
              <a:srgbClr val="BFBFB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8" name="Textfeld 77">
            <a:extLst>
              <a:ext uri="{FF2B5EF4-FFF2-40B4-BE49-F238E27FC236}">
                <a16:creationId xmlns="" xmlns:a16="http://schemas.microsoft.com/office/drawing/2014/main" id="{3A9D3098-0B1A-49BA-99E7-D6DFFAAE4866}"/>
              </a:ext>
            </a:extLst>
          </p:cNvPr>
          <p:cNvSpPr txBox="1"/>
          <p:nvPr/>
        </p:nvSpPr>
        <p:spPr>
          <a:xfrm>
            <a:off x="5656025" y="6197822"/>
            <a:ext cx="1151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Alpine Space</a:t>
            </a:r>
          </a:p>
        </p:txBody>
      </p:sp>
      <p:sp>
        <p:nvSpPr>
          <p:cNvPr id="79" name="Text Box 124">
            <a:extLst>
              <a:ext uri="{FF2B5EF4-FFF2-40B4-BE49-F238E27FC236}">
                <a16:creationId xmlns="" xmlns:a16="http://schemas.microsoft.com/office/drawing/2014/main" id="{AD00E56A-F5C1-4F37-BF68-431B4C69D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5336" y="6570931"/>
            <a:ext cx="236784" cy="220341"/>
          </a:xfrm>
          <a:prstGeom prst="rect">
            <a:avLst/>
          </a:prstGeom>
          <a:solidFill>
            <a:srgbClr val="FF5050"/>
          </a:solidFill>
          <a:ln w="19050">
            <a:solidFill>
              <a:srgbClr val="BFBFB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0" name="Textfeld 79">
            <a:extLst>
              <a:ext uri="{FF2B5EF4-FFF2-40B4-BE49-F238E27FC236}">
                <a16:creationId xmlns="" xmlns:a16="http://schemas.microsoft.com/office/drawing/2014/main" id="{01D1C019-B9B8-4435-A581-8EEB2CC83FD3}"/>
              </a:ext>
            </a:extLst>
          </p:cNvPr>
          <p:cNvSpPr txBox="1"/>
          <p:nvPr/>
        </p:nvSpPr>
        <p:spPr>
          <a:xfrm>
            <a:off x="5652120" y="6505599"/>
            <a:ext cx="1457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Interreg</a:t>
            </a:r>
            <a:r>
              <a:rPr lang="de-AT" sz="1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Europe</a:t>
            </a:r>
          </a:p>
        </p:txBody>
      </p:sp>
      <p:sp>
        <p:nvSpPr>
          <p:cNvPr id="81" name="Text Box 124">
            <a:extLst>
              <a:ext uri="{FF2B5EF4-FFF2-40B4-BE49-F238E27FC236}">
                <a16:creationId xmlns="" xmlns:a16="http://schemas.microsoft.com/office/drawing/2014/main" id="{A2C21067-745A-49A7-82D5-91C64445C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5902" y="6546868"/>
            <a:ext cx="236784" cy="22034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rgbClr val="BFBFB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98009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92A56E18B74B64DB066F111611B05F8" ma:contentTypeVersion="2" ma:contentTypeDescription="Ein neues Dokument erstellen." ma:contentTypeScope="" ma:versionID="489e06b5a0cad06655bda941483f7ddc">
  <xsd:schema xmlns:xsd="http://www.w3.org/2001/XMLSchema" xmlns:xs="http://www.w3.org/2001/XMLSchema" xmlns:p="http://schemas.microsoft.com/office/2006/metadata/properties" xmlns:ns2="82add40a-dfaa-40a1-ada0-1fe6d57666a7" targetNamespace="http://schemas.microsoft.com/office/2006/metadata/properties" ma:root="true" ma:fieldsID="4189c59ddc7a5645ac0f990bd5afcde3" ns2:_="">
    <xsd:import namespace="82add40a-dfaa-40a1-ada0-1fe6d57666a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add40a-dfaa-40a1-ada0-1fe6d57666a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2add40a-dfaa-40a1-ada0-1fe6d57666a7">
      <UserInfo>
        <DisplayName>Johanna Stieblehner</DisplayName>
        <AccountId>25</AccountId>
        <AccountType/>
      </UserInfo>
      <UserInfo>
        <DisplayName>Dr. Gertraud Leimueller</DisplayName>
        <AccountId>39</AccountId>
        <AccountType/>
      </UserInfo>
      <UserInfo>
        <DisplayName>Astrid Bonk</DisplayName>
        <AccountId>80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4FC154C-B849-4102-8B24-0F94421343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add40a-dfaa-40a1-ada0-1fe6d57666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8032414-7175-4F7B-874A-D46DEB629AB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1B84A7-31E1-4F98-BFFC-7BC716F5BA06}">
  <ds:schemaRefs>
    <ds:schemaRef ds:uri="http://schemas.microsoft.com/office/2006/metadata/properties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82add40a-dfaa-40a1-ada0-1fe6d57666a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605</Words>
  <Application>Microsoft Office PowerPoint</Application>
  <PresentationFormat>Bildschirmpräsentation (4:3)</PresentationFormat>
  <Paragraphs>291</Paragraphs>
  <Slides>26</Slides>
  <Notes>3</Notes>
  <HiddenSlides>0</HiddenSlides>
  <MMClips>0</MMClips>
  <ScaleCrop>false</ScaleCrop>
  <HeadingPairs>
    <vt:vector size="4" baseType="variant">
      <vt:variant>
        <vt:lpstr>Design</vt:lpstr>
      </vt:variant>
      <vt:variant>
        <vt:i4>4</vt:i4>
      </vt:variant>
      <vt:variant>
        <vt:lpstr>Folientitel</vt:lpstr>
      </vt:variant>
      <vt:variant>
        <vt:i4>26</vt:i4>
      </vt:variant>
    </vt:vector>
  </HeadingPairs>
  <TitlesOfParts>
    <vt:vector size="30" baseType="lpstr">
      <vt:lpstr>Larissa</vt:lpstr>
      <vt:lpstr>1_Benutzerdefiniertes Design</vt:lpstr>
      <vt:lpstr>2_Benutzerdefiniertes Design</vt:lpstr>
      <vt:lpstr>3_Benutzerdefiniertes Design</vt:lpstr>
      <vt:lpstr>PowerPoint-Präsentation</vt:lpstr>
      <vt:lpstr>Begrüßung</vt:lpstr>
      <vt:lpstr>Begrüßung</vt:lpstr>
      <vt:lpstr>Begrüßung</vt:lpstr>
      <vt:lpstr>Begrüßung</vt:lpstr>
      <vt:lpstr>Ablauf Jahrestagung</vt:lpstr>
      <vt:lpstr>Ablauf Jahrestagung II</vt:lpstr>
      <vt:lpstr>Ziele der LEADER-Werkstatt   </vt:lpstr>
      <vt:lpstr> Transnationale ETZ Projekte  und #mission2030</vt:lpstr>
      <vt:lpstr>EU Programme und Beträge zum Klimawandelmitigation und Adaption.  Beispiele LEADER und  KEM-/KLAR-Regionen</vt:lpstr>
      <vt:lpstr>PowerPoint-Präsentation</vt:lpstr>
      <vt:lpstr> PROJEKTCORNER - RÄUME</vt:lpstr>
      <vt:lpstr> BEISPIEL 1 </vt:lpstr>
      <vt:lpstr>Gruppenergebnisse </vt:lpstr>
      <vt:lpstr>BEISPIEL 2   </vt:lpstr>
      <vt:lpstr> BEISPIEL 3 </vt:lpstr>
      <vt:lpstr> BEISPIEL 4 </vt:lpstr>
      <vt:lpstr>Gruppenergebnisse would2050</vt:lpstr>
      <vt:lpstr> BEISPIEL 5 </vt:lpstr>
      <vt:lpstr>Gruppenergebnisse</vt:lpstr>
      <vt:lpstr> BEISPIEL 6 </vt:lpstr>
      <vt:lpstr>PowerPoint-Präsentation</vt:lpstr>
      <vt:lpstr> BEISPIEL 7 – Raum Kaisersaal </vt:lpstr>
      <vt:lpstr>Aktuelle Informationen  zur Umsetzung und  Zukunft von LEADER </vt:lpstr>
      <vt:lpstr> Zusammenfassendes  Resümee  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Gratzl Hanspeter</dc:creator>
  <cp:lastModifiedBy>Nisrin Said</cp:lastModifiedBy>
  <cp:revision>476</cp:revision>
  <cp:lastPrinted>2019-06-05T10:53:27Z</cp:lastPrinted>
  <dcterms:created xsi:type="dcterms:W3CDTF">2015-11-18T15:52:44Z</dcterms:created>
  <dcterms:modified xsi:type="dcterms:W3CDTF">2019-06-27T11:20:57Z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0x010100192A56E18B74B64DB066F111611B05F8</vt:lpwstr>
  </property>
</Properties>
</file>