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5"/>
  </p:notesMasterIdLst>
  <p:handoutMasterIdLst>
    <p:handoutMasterId r:id="rId36"/>
  </p:handoutMasterIdLst>
  <p:sldIdLst>
    <p:sldId id="259" r:id="rId2"/>
    <p:sldId id="294" r:id="rId3"/>
    <p:sldId id="277" r:id="rId4"/>
    <p:sldId id="284" r:id="rId5"/>
    <p:sldId id="297" r:id="rId6"/>
    <p:sldId id="285" r:id="rId7"/>
    <p:sldId id="256" r:id="rId8"/>
    <p:sldId id="257" r:id="rId9"/>
    <p:sldId id="265" r:id="rId10"/>
    <p:sldId id="298" r:id="rId11"/>
    <p:sldId id="300" r:id="rId12"/>
    <p:sldId id="301" r:id="rId13"/>
    <p:sldId id="260" r:id="rId14"/>
    <p:sldId id="287" r:id="rId15"/>
    <p:sldId id="288" r:id="rId16"/>
    <p:sldId id="289" r:id="rId17"/>
    <p:sldId id="278" r:id="rId18"/>
    <p:sldId id="286" r:id="rId19"/>
    <p:sldId id="302" r:id="rId20"/>
    <p:sldId id="295" r:id="rId21"/>
    <p:sldId id="299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2" r:id="rId31"/>
    <p:sldId id="313" r:id="rId32"/>
    <p:sldId id="311" r:id="rId33"/>
    <p:sldId id="296" r:id="rId34"/>
  </p:sldIdLst>
  <p:sldSz cx="10080625" cy="7561263"/>
  <p:notesSz cx="6797675" cy="9926638"/>
  <p:defaultTextStyle>
    <a:defPPr>
      <a:defRPr lang="de-DE"/>
    </a:defPPr>
    <a:lvl1pPr marL="0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41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60"/>
  </p:normalViewPr>
  <p:slideViewPr>
    <p:cSldViewPr>
      <p:cViewPr varScale="1">
        <p:scale>
          <a:sx n="57" d="100"/>
          <a:sy n="57" d="100"/>
        </p:scale>
        <p:origin x="920" y="40"/>
      </p:cViewPr>
      <p:guideLst>
        <p:guide orient="horz" pos="2382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328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94C61-60D4-42B1-BC7B-E028183FB66A}" type="datetimeFigureOut">
              <a:rPr lang="de-DE" smtClean="0"/>
              <a:t>19.06.2019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C0B09-1808-4FBD-B37D-B9EA369CFC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80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F8958-42D9-40E1-9AD7-C09B57C25806}" type="datetimeFigureOut">
              <a:rPr lang="de-DE" smtClean="0"/>
              <a:pPr/>
              <a:t>19.06.2019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0BF32-672B-4B7D-8467-2E7D9252811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82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0BF32-672B-4B7D-8467-2E7D92528117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0BF32-672B-4B7D-8467-2E7D92528117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22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0BF32-672B-4B7D-8467-2E7D92528117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790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0BF32-672B-4B7D-8467-2E7D92528117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3169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0BF32-672B-4B7D-8467-2E7D92528117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0BF32-672B-4B7D-8467-2E7D92528117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0426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0BF32-672B-4B7D-8467-2E7D92528117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762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0BF32-672B-4B7D-8467-2E7D92528117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263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0BF32-672B-4B7D-8467-2E7D92528117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3946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0BF32-672B-4B7D-8467-2E7D92528117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0329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0BF32-672B-4B7D-8467-2E7D92528117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190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0BF32-672B-4B7D-8467-2E7D92528117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0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0BF32-672B-4B7D-8467-2E7D92528117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7590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0BF32-672B-4B7D-8467-2E7D92528117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0519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0BF32-672B-4B7D-8467-2E7D92528117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6952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0BF32-672B-4B7D-8467-2E7D92528117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932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0BF32-672B-4B7D-8467-2E7D92528117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64105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0BF32-672B-4B7D-8467-2E7D92528117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2743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0BF32-672B-4B7D-8467-2E7D92528117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06933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0BF32-672B-4B7D-8467-2E7D92528117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06216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0BF32-672B-4B7D-8467-2E7D92528117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8860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0BF32-672B-4B7D-8467-2E7D92528117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14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0BF32-672B-4B7D-8467-2E7D92528117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73854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0BF32-672B-4B7D-8467-2E7D92528117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2850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2000" dirty="0">
                <a:latin typeface="Century Gothic" panose="020B0502020202020204" pitchFamily="34" charset="0"/>
              </a:rPr>
              <a:t>7 Netzwerke laufen</a:t>
            </a:r>
          </a:p>
          <a:p>
            <a:r>
              <a:rPr lang="de-DE" sz="2000" dirty="0">
                <a:latin typeface="Century Gothic" panose="020B0502020202020204" pitchFamily="34" charset="0"/>
              </a:rPr>
              <a:t>12 sind geplant</a:t>
            </a:r>
          </a:p>
          <a:p>
            <a:endParaRPr lang="de-DE" sz="2000" dirty="0">
              <a:latin typeface="Century Gothic" panose="020B0502020202020204" pitchFamily="34" charset="0"/>
            </a:endParaRPr>
          </a:p>
          <a:p>
            <a:r>
              <a:rPr lang="de-DE" sz="2000" dirty="0">
                <a:latin typeface="Century Gothic" panose="020B0502020202020204" pitchFamily="34" charset="0"/>
              </a:rPr>
              <a:t>EN2 führte zu:</a:t>
            </a:r>
          </a:p>
          <a:p>
            <a:endParaRPr lang="de-DE" sz="2000" dirty="0">
              <a:latin typeface="Century Gothic" panose="020B0502020202020204" pitchFamily="34" charset="0"/>
            </a:endParaRPr>
          </a:p>
          <a:p>
            <a:r>
              <a:rPr lang="de-DE" sz="2000" dirty="0">
                <a:latin typeface="Century Gothic" panose="020B0502020202020204" pitchFamily="34" charset="0"/>
              </a:rPr>
              <a:t>3 Mio. </a:t>
            </a:r>
            <a:r>
              <a:rPr lang="de-DE" sz="2000" dirty="0" err="1">
                <a:latin typeface="Century Gothic" panose="020B0502020202020204" pitchFamily="34" charset="0"/>
              </a:rPr>
              <a:t>Invest</a:t>
            </a:r>
            <a:r>
              <a:rPr lang="de-DE" sz="2000" dirty="0">
                <a:latin typeface="Century Gothic" panose="020B0502020202020204" pitchFamily="34" charset="0"/>
              </a:rPr>
              <a:t>.</a:t>
            </a:r>
          </a:p>
          <a:p>
            <a:r>
              <a:rPr lang="de-DE" sz="2000" dirty="0">
                <a:latin typeface="Century Gothic" panose="020B0502020202020204" pitchFamily="34" charset="0"/>
              </a:rPr>
              <a:t>CO2 Ersparnis 350 </a:t>
            </a:r>
            <a:r>
              <a:rPr lang="de-DE" sz="2000" dirty="0" err="1">
                <a:latin typeface="Century Gothic" panose="020B0502020202020204" pitchFamily="34" charset="0"/>
              </a:rPr>
              <a:t>to</a:t>
            </a:r>
            <a:endParaRPr lang="de-DE" sz="2000" dirty="0">
              <a:latin typeface="Century Gothic" panose="020B0502020202020204" pitchFamily="34" charset="0"/>
            </a:endParaRPr>
          </a:p>
          <a:p>
            <a:r>
              <a:rPr lang="de-DE" sz="2000" dirty="0">
                <a:latin typeface="Century Gothic" panose="020B0502020202020204" pitchFamily="34" charset="0"/>
              </a:rPr>
              <a:t>720 MWh Energieeinsparung</a:t>
            </a:r>
          </a:p>
          <a:p>
            <a:r>
              <a:rPr lang="de-DE" sz="2000" dirty="0">
                <a:latin typeface="Century Gothic" panose="020B0502020202020204" pitchFamily="34" charset="0"/>
              </a:rPr>
              <a:t>aber, da Firmen wuchsen, keine absolute Einsparung nur Effizienz verbessert</a:t>
            </a:r>
          </a:p>
          <a:p>
            <a:endParaRPr lang="de-DE" sz="2000" dirty="0">
              <a:latin typeface="Century Gothic" panose="020B0502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0BF32-672B-4B7D-8467-2E7D92528117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2901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de-DE" sz="1800" b="1" dirty="0">
                <a:latin typeface="Century Gothic" panose="020B0502020202020204" pitchFamily="34" charset="0"/>
              </a:rPr>
              <a:t>Energieeinsparung und -effizienz:</a:t>
            </a:r>
          </a:p>
          <a:p>
            <a:r>
              <a:rPr lang="de-DE" sz="1800" dirty="0">
                <a:latin typeface="Century Gothic" panose="020B0502020202020204" pitchFamily="34" charset="0"/>
              </a:rPr>
              <a:t>Energiestandard im staatlichen Hochbau, Energetische Sanierung, EE</a:t>
            </a:r>
          </a:p>
          <a:p>
            <a:r>
              <a:rPr lang="de-DE" sz="1800" dirty="0">
                <a:latin typeface="Century Gothic" panose="020B0502020202020204" pitchFamily="34" charset="0"/>
              </a:rPr>
              <a:t>Ökologscher Strom in staatlichen Liegenschaften</a:t>
            </a:r>
          </a:p>
          <a:p>
            <a:r>
              <a:rPr lang="de-DE" sz="1800" dirty="0">
                <a:latin typeface="Century Gothic" panose="020B0502020202020204" pitchFamily="34" charset="0"/>
              </a:rPr>
              <a:t>Klimaschutz durch Holzverwendung</a:t>
            </a:r>
          </a:p>
          <a:p>
            <a:r>
              <a:rPr lang="de-DE" sz="1800" b="1" dirty="0">
                <a:latin typeface="Century Gothic" panose="020B0502020202020204" pitchFamily="34" charset="0"/>
              </a:rPr>
              <a:t>Moorschutz:</a:t>
            </a:r>
          </a:p>
          <a:p>
            <a:r>
              <a:rPr lang="de-DE" sz="1800" dirty="0">
                <a:latin typeface="Century Gothic" panose="020B0502020202020204" pitchFamily="34" charset="0"/>
              </a:rPr>
              <a:t>Renaturierung, </a:t>
            </a:r>
            <a:r>
              <a:rPr lang="de-DE" sz="1800" dirty="0" err="1">
                <a:latin typeface="Century Gothic" panose="020B0502020202020204" pitchFamily="34" charset="0"/>
              </a:rPr>
              <a:t>Mooschutz</a:t>
            </a:r>
            <a:r>
              <a:rPr lang="de-DE" sz="1800" dirty="0">
                <a:latin typeface="Century Gothic" panose="020B0502020202020204" pitchFamily="34" charset="0"/>
              </a:rPr>
              <a:t> im Wald, BioCO2 Speicher Auen,</a:t>
            </a:r>
          </a:p>
          <a:p>
            <a:r>
              <a:rPr lang="de-DE" sz="1800" b="1" dirty="0">
                <a:latin typeface="Century Gothic" panose="020B0502020202020204" pitchFamily="34" charset="0"/>
              </a:rPr>
              <a:t>Klimasicher:</a:t>
            </a:r>
          </a:p>
          <a:p>
            <a:r>
              <a:rPr lang="de-DE" sz="1800" dirty="0">
                <a:latin typeface="Century Gothic" panose="020B0502020202020204" pitchFamily="34" charset="0"/>
              </a:rPr>
              <a:t>Waldumbau, Bergwaldoffensive,  Wasserwirtschaft, Hochwasserschutz, Rückhalt und Resilienz, Lawinen und Wildbäche,  Starkregen, Niedrigwasser Dürre, Sicherheit der Wasserversorgung</a:t>
            </a:r>
          </a:p>
          <a:p>
            <a:r>
              <a:rPr lang="de-DE" sz="1800" dirty="0" err="1">
                <a:latin typeface="Century Gothic" panose="020B0502020202020204" pitchFamily="34" charset="0"/>
              </a:rPr>
              <a:t>Georisk</a:t>
            </a:r>
            <a:r>
              <a:rPr lang="de-DE" sz="1800" dirty="0">
                <a:latin typeface="Century Gothic" panose="020B0502020202020204" pitchFamily="34" charset="0"/>
              </a:rPr>
              <a:t> Kataster</a:t>
            </a:r>
          </a:p>
          <a:p>
            <a:endParaRPr lang="de-DE" sz="1800" dirty="0">
              <a:latin typeface="Century Gothic" panose="020B0502020202020204" pitchFamily="34" charset="0"/>
            </a:endParaRPr>
          </a:p>
          <a:p>
            <a:r>
              <a:rPr lang="de-DE" sz="1800" dirty="0">
                <a:latin typeface="Century Gothic" panose="020B0502020202020204" pitchFamily="34" charset="0"/>
              </a:rPr>
              <a:t>Klimaschutzgesetz in Arbeit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0BF32-672B-4B7D-8467-2E7D92528117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6225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2000" dirty="0">
                <a:latin typeface="Century Gothic" panose="020B0502020202020204" pitchFamily="34" charset="0"/>
              </a:rPr>
              <a:t>2009</a:t>
            </a:r>
          </a:p>
          <a:p>
            <a:r>
              <a:rPr lang="de-DE" sz="2000" dirty="0">
                <a:latin typeface="Century Gothic" panose="020B0502020202020204" pitchFamily="34" charset="0"/>
              </a:rPr>
              <a:t>2015</a:t>
            </a:r>
          </a:p>
          <a:p>
            <a:r>
              <a:rPr lang="de-DE" sz="2000" dirty="0">
                <a:latin typeface="Century Gothic" panose="020B0502020202020204" pitchFamily="34" charset="0"/>
              </a:rPr>
              <a:t>2018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0BF32-672B-4B7D-8467-2E7D92528117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6623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0BF32-672B-4B7D-8467-2E7D92528117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6580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0BF32-672B-4B7D-8467-2E7D92528117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226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0BF32-672B-4B7D-8467-2E7D92528117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258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0BF32-672B-4B7D-8467-2E7D92528117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0BF32-672B-4B7D-8467-2E7D92528117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0BF32-672B-4B7D-8467-2E7D92528117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9325" cy="1620838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4663"/>
            <a:ext cx="7056437" cy="19319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04825" y="7008813"/>
            <a:ext cx="2351088" cy="401637"/>
          </a:xfrm>
          <a:prstGeom prst="rect">
            <a:avLst/>
          </a:prstGeom>
        </p:spPr>
        <p:txBody>
          <a:bodyPr/>
          <a:lstStyle/>
          <a:p>
            <a:fld id="{1C3E3E46-A165-4CB0-8589-7E9EE2C0DAC3}" type="datetimeFigureOut">
              <a:rPr lang="de-DE" smtClean="0"/>
              <a:pPr/>
              <a:t>19.06.2019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44875" y="7008813"/>
            <a:ext cx="3190875" cy="40163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4713" y="7008813"/>
            <a:ext cx="2352675" cy="401637"/>
          </a:xfrm>
          <a:prstGeom prst="rect">
            <a:avLst/>
          </a:prstGeom>
        </p:spPr>
        <p:txBody>
          <a:bodyPr/>
          <a:lstStyle/>
          <a:p>
            <a:fld id="{DE40AF39-1600-479D-A443-2B3161A9E1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604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9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04825" y="7008813"/>
            <a:ext cx="2351088" cy="401637"/>
          </a:xfrm>
          <a:prstGeom prst="rect">
            <a:avLst/>
          </a:prstGeom>
        </p:spPr>
        <p:txBody>
          <a:bodyPr/>
          <a:lstStyle/>
          <a:p>
            <a:fld id="{1C3E3E46-A165-4CB0-8589-7E9EE2C0DAC3}" type="datetimeFigureOut">
              <a:rPr lang="de-DE" smtClean="0"/>
              <a:pPr/>
              <a:t>19.06.2019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44875" y="7008813"/>
            <a:ext cx="3190875" cy="40163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4713" y="7008813"/>
            <a:ext cx="2352675" cy="401637"/>
          </a:xfrm>
          <a:prstGeom prst="rect">
            <a:avLst/>
          </a:prstGeom>
        </p:spPr>
        <p:txBody>
          <a:bodyPr/>
          <a:lstStyle/>
          <a:p>
            <a:fld id="{DE40AF39-1600-479D-A443-2B3161A9E1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1600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1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04825" y="7008813"/>
            <a:ext cx="2351088" cy="401637"/>
          </a:xfrm>
          <a:prstGeom prst="rect">
            <a:avLst/>
          </a:prstGeom>
        </p:spPr>
        <p:txBody>
          <a:bodyPr/>
          <a:lstStyle/>
          <a:p>
            <a:fld id="{1C3E3E46-A165-4CB0-8589-7E9EE2C0DAC3}" type="datetimeFigureOut">
              <a:rPr lang="de-DE" smtClean="0"/>
              <a:pPr/>
              <a:t>19.06.2019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44875" y="7008813"/>
            <a:ext cx="3190875" cy="40163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4713" y="7008813"/>
            <a:ext cx="2352675" cy="401637"/>
          </a:xfrm>
          <a:prstGeom prst="rect">
            <a:avLst/>
          </a:prstGeom>
        </p:spPr>
        <p:txBody>
          <a:bodyPr/>
          <a:lstStyle/>
          <a:p>
            <a:fld id="{DE40AF39-1600-479D-A443-2B3161A9E1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604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604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9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04825" y="7008813"/>
            <a:ext cx="2351088" cy="401637"/>
          </a:xfrm>
          <a:prstGeom prst="rect">
            <a:avLst/>
          </a:prstGeom>
        </p:spPr>
        <p:txBody>
          <a:bodyPr/>
          <a:lstStyle/>
          <a:p>
            <a:fld id="{1C3E3E46-A165-4CB0-8589-7E9EE2C0DAC3}" type="datetimeFigureOut">
              <a:rPr lang="de-DE" smtClean="0"/>
              <a:pPr/>
              <a:t>19.06.2019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44875" y="7008813"/>
            <a:ext cx="3190875" cy="40163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4713" y="7008813"/>
            <a:ext cx="2352675" cy="401637"/>
          </a:xfrm>
          <a:prstGeom prst="rect">
            <a:avLst/>
          </a:prstGeom>
        </p:spPr>
        <p:txBody>
          <a:bodyPr/>
          <a:lstStyle/>
          <a:p>
            <a:fld id="{DE40AF39-1600-479D-A443-2B3161A9E1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9338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5163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04825" y="7008813"/>
            <a:ext cx="2351088" cy="401637"/>
          </a:xfrm>
          <a:prstGeom prst="rect">
            <a:avLst/>
          </a:prstGeom>
        </p:spPr>
        <p:txBody>
          <a:bodyPr/>
          <a:lstStyle/>
          <a:p>
            <a:fld id="{1C3E3E46-A165-4CB0-8589-7E9EE2C0DAC3}" type="datetimeFigureOut">
              <a:rPr lang="de-DE" smtClean="0"/>
              <a:pPr/>
              <a:t>19.06.2019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44875" y="7008813"/>
            <a:ext cx="3190875" cy="40163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4713" y="7008813"/>
            <a:ext cx="2352675" cy="401637"/>
          </a:xfrm>
          <a:prstGeom prst="rect">
            <a:avLst/>
          </a:prstGeom>
        </p:spPr>
        <p:txBody>
          <a:bodyPr/>
          <a:lstStyle/>
          <a:p>
            <a:fld id="{DE40AF39-1600-479D-A443-2B3161A9E1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604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04825" y="7008813"/>
            <a:ext cx="2351088" cy="401637"/>
          </a:xfrm>
          <a:prstGeom prst="rect">
            <a:avLst/>
          </a:prstGeom>
        </p:spPr>
        <p:txBody>
          <a:bodyPr/>
          <a:lstStyle/>
          <a:p>
            <a:fld id="{1C3E3E46-A165-4CB0-8589-7E9EE2C0DAC3}" type="datetimeFigureOut">
              <a:rPr lang="de-DE" smtClean="0"/>
              <a:pPr/>
              <a:t>19.06.2019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444875" y="7008813"/>
            <a:ext cx="3190875" cy="40163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224713" y="7008813"/>
            <a:ext cx="2352675" cy="401637"/>
          </a:xfrm>
          <a:prstGeom prst="rect">
            <a:avLst/>
          </a:prstGeom>
        </p:spPr>
        <p:txBody>
          <a:bodyPr/>
          <a:lstStyle/>
          <a:p>
            <a:fld id="{DE40AF39-1600-479D-A443-2B3161A9E1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60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04825" y="7008813"/>
            <a:ext cx="2351088" cy="401637"/>
          </a:xfrm>
          <a:prstGeom prst="rect">
            <a:avLst/>
          </a:prstGeom>
        </p:spPr>
        <p:txBody>
          <a:bodyPr/>
          <a:lstStyle/>
          <a:p>
            <a:fld id="{1C3E3E46-A165-4CB0-8589-7E9EE2C0DAC3}" type="datetimeFigureOut">
              <a:rPr lang="de-DE" smtClean="0"/>
              <a:pPr/>
              <a:t>19.06.2019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444875" y="7008813"/>
            <a:ext cx="3190875" cy="40163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224713" y="7008813"/>
            <a:ext cx="2352675" cy="401637"/>
          </a:xfrm>
          <a:prstGeom prst="rect">
            <a:avLst/>
          </a:prstGeom>
        </p:spPr>
        <p:txBody>
          <a:bodyPr/>
          <a:lstStyle/>
          <a:p>
            <a:fld id="{DE40AF39-1600-479D-A443-2B3161A9E1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604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504825" y="7008813"/>
            <a:ext cx="2351088" cy="401637"/>
          </a:xfrm>
          <a:prstGeom prst="rect">
            <a:avLst/>
          </a:prstGeom>
        </p:spPr>
        <p:txBody>
          <a:bodyPr/>
          <a:lstStyle/>
          <a:p>
            <a:fld id="{1C3E3E46-A165-4CB0-8589-7E9EE2C0DAC3}" type="datetimeFigureOut">
              <a:rPr lang="de-DE" smtClean="0"/>
              <a:pPr/>
              <a:t>19.06.2019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444875" y="7008813"/>
            <a:ext cx="3190875" cy="40163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224713" y="7008813"/>
            <a:ext cx="2352675" cy="401637"/>
          </a:xfrm>
          <a:prstGeom prst="rect">
            <a:avLst/>
          </a:prstGeom>
        </p:spPr>
        <p:txBody>
          <a:bodyPr/>
          <a:lstStyle/>
          <a:p>
            <a:fld id="{DE40AF39-1600-479D-A443-2B3161A9E1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04825" y="7008813"/>
            <a:ext cx="2351088" cy="401637"/>
          </a:xfrm>
          <a:prstGeom prst="rect">
            <a:avLst/>
          </a:prstGeom>
        </p:spPr>
        <p:txBody>
          <a:bodyPr/>
          <a:lstStyle/>
          <a:p>
            <a:fld id="{1C3E3E46-A165-4CB0-8589-7E9EE2C0DAC3}" type="datetimeFigureOut">
              <a:rPr lang="de-DE" smtClean="0"/>
              <a:pPr/>
              <a:t>19.06.2019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444875" y="7008813"/>
            <a:ext cx="3190875" cy="40163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224713" y="7008813"/>
            <a:ext cx="2352675" cy="401637"/>
          </a:xfrm>
          <a:prstGeom prst="rect">
            <a:avLst/>
          </a:prstGeom>
        </p:spPr>
        <p:txBody>
          <a:bodyPr/>
          <a:lstStyle/>
          <a:p>
            <a:fld id="{DE40AF39-1600-479D-A443-2B3161A9E1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811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31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2738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04825" y="7008813"/>
            <a:ext cx="2351088" cy="401637"/>
          </a:xfrm>
          <a:prstGeom prst="rect">
            <a:avLst/>
          </a:prstGeom>
        </p:spPr>
        <p:txBody>
          <a:bodyPr/>
          <a:lstStyle/>
          <a:p>
            <a:fld id="{1C3E3E46-A165-4CB0-8589-7E9EE2C0DAC3}" type="datetimeFigureOut">
              <a:rPr lang="de-DE" smtClean="0"/>
              <a:pPr/>
              <a:t>19.06.2019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444875" y="7008813"/>
            <a:ext cx="3190875" cy="40163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224713" y="7008813"/>
            <a:ext cx="2352675" cy="401637"/>
          </a:xfrm>
          <a:prstGeom prst="rect">
            <a:avLst/>
          </a:prstGeom>
        </p:spPr>
        <p:txBody>
          <a:bodyPr/>
          <a:lstStyle/>
          <a:p>
            <a:fld id="{DE40AF39-1600-479D-A443-2B3161A9E1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2725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6275"/>
            <a:ext cx="6048375" cy="4535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8200"/>
            <a:ext cx="6048375" cy="887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04825" y="7008813"/>
            <a:ext cx="2351088" cy="401637"/>
          </a:xfrm>
          <a:prstGeom prst="rect">
            <a:avLst/>
          </a:prstGeom>
        </p:spPr>
        <p:txBody>
          <a:bodyPr/>
          <a:lstStyle/>
          <a:p>
            <a:fld id="{1C3E3E46-A165-4CB0-8589-7E9EE2C0DAC3}" type="datetimeFigureOut">
              <a:rPr lang="de-DE" smtClean="0"/>
              <a:pPr/>
              <a:t>19.06.2019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444875" y="7008813"/>
            <a:ext cx="3190875" cy="40163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224713" y="7008813"/>
            <a:ext cx="2352675" cy="401637"/>
          </a:xfrm>
          <a:prstGeom prst="rect">
            <a:avLst/>
          </a:prstGeom>
        </p:spPr>
        <p:txBody>
          <a:bodyPr/>
          <a:lstStyle/>
          <a:p>
            <a:fld id="{DE40AF39-1600-479D-A443-2B3161A9E1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/>
          <p:cNvGrpSpPr/>
          <p:nvPr/>
        </p:nvGrpSpPr>
        <p:grpSpPr>
          <a:xfrm>
            <a:off x="720725" y="6840538"/>
            <a:ext cx="8999538" cy="360362"/>
            <a:chOff x="720725" y="6840538"/>
            <a:chExt cx="8999538" cy="360362"/>
          </a:xfrm>
        </p:grpSpPr>
        <p:sp>
          <p:nvSpPr>
            <p:cNvPr id="7" name="Line 1"/>
            <p:cNvSpPr>
              <a:spLocks noChangeShapeType="1"/>
            </p:cNvSpPr>
            <p:nvPr userDrawn="1"/>
          </p:nvSpPr>
          <p:spPr bwMode="auto">
            <a:xfrm>
              <a:off x="720725" y="6840538"/>
              <a:ext cx="6300788" cy="1587"/>
            </a:xfrm>
            <a:prstGeom prst="line">
              <a:avLst/>
            </a:prstGeom>
            <a:noFill/>
            <a:ln w="18000">
              <a:solidFill>
                <a:srgbClr val="C8411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Line 2"/>
            <p:cNvSpPr>
              <a:spLocks noChangeShapeType="1"/>
            </p:cNvSpPr>
            <p:nvPr userDrawn="1"/>
          </p:nvSpPr>
          <p:spPr bwMode="auto">
            <a:xfrm>
              <a:off x="7380288" y="7199313"/>
              <a:ext cx="2339975" cy="1587"/>
            </a:xfrm>
            <a:prstGeom prst="line">
              <a:avLst/>
            </a:prstGeom>
            <a:noFill/>
            <a:ln w="18000">
              <a:solidFill>
                <a:srgbClr val="C8411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3"/>
            <p:cNvSpPr>
              <a:spLocks noChangeShapeType="1"/>
            </p:cNvSpPr>
            <p:nvPr userDrawn="1"/>
          </p:nvSpPr>
          <p:spPr bwMode="auto">
            <a:xfrm>
              <a:off x="7019925" y="6840538"/>
              <a:ext cx="360363" cy="360362"/>
            </a:xfrm>
            <a:prstGeom prst="line">
              <a:avLst/>
            </a:prstGeom>
            <a:noFill/>
            <a:ln w="18000">
              <a:solidFill>
                <a:srgbClr val="C8411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20725" y="360363"/>
            <a:ext cx="7920038" cy="971202"/>
          </a:xfrm>
          <a:prstGeom prst="rect">
            <a:avLst/>
          </a:prstGeom>
          <a:solidFill>
            <a:srgbClr val="C8411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720725" y="721072"/>
            <a:ext cx="9001125" cy="898525"/>
          </a:xfrm>
          <a:prstGeom prst="roundRect">
            <a:avLst>
              <a:gd name="adj" fmla="val 16667"/>
            </a:avLst>
          </a:prstGeom>
          <a:solidFill>
            <a:srgbClr val="C8411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8280672" y="360364"/>
            <a:ext cx="1439863" cy="1259234"/>
          </a:xfrm>
          <a:prstGeom prst="roundRect">
            <a:avLst>
              <a:gd name="adj" fmla="val 16667"/>
            </a:avLst>
          </a:prstGeom>
          <a:solidFill>
            <a:srgbClr val="C8411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64000" y="6012003"/>
            <a:ext cx="1681665" cy="1134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emf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20725" y="360363"/>
            <a:ext cx="7920038" cy="1188020"/>
          </a:xfrm>
          <a:prstGeom prst="rect">
            <a:avLst/>
          </a:prstGeom>
          <a:solidFill>
            <a:srgbClr val="C8411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719832" y="1404367"/>
            <a:ext cx="9001125" cy="898525"/>
          </a:xfrm>
          <a:prstGeom prst="roundRect">
            <a:avLst>
              <a:gd name="adj" fmla="val 16667"/>
            </a:avLst>
          </a:prstGeom>
          <a:solidFill>
            <a:srgbClr val="C8411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8280672" y="360363"/>
            <a:ext cx="1439863" cy="1332035"/>
          </a:xfrm>
          <a:prstGeom prst="roundRect">
            <a:avLst>
              <a:gd name="adj" fmla="val 16667"/>
            </a:avLst>
          </a:prstGeom>
          <a:solidFill>
            <a:srgbClr val="C8411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19832" y="540271"/>
            <a:ext cx="9001125" cy="1079500"/>
          </a:xfrm>
          <a:prstGeom prst="rect">
            <a:avLst/>
          </a:prstGeom>
          <a:solidFill>
            <a:srgbClr val="C84118"/>
          </a:solidFill>
          <a:ln w="9525">
            <a:noFill/>
            <a:round/>
            <a:headEnd/>
            <a:tailEnd/>
          </a:ln>
        </p:spPr>
        <p:txBody>
          <a:bodyPr lIns="90000" tIns="748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400" b="1" cap="all" dirty="0">
                <a:solidFill>
                  <a:srgbClr val="FFFFFF"/>
                </a:solidFill>
                <a:latin typeface="Futura LT" charset="0"/>
              </a:rPr>
              <a:t>Erneuerbare Energien und Klimaschutz in </a:t>
            </a:r>
            <a:r>
              <a:rPr lang="de-DE" sz="3400" b="1" cap="all" dirty="0" err="1">
                <a:solidFill>
                  <a:srgbClr val="FFFFFF"/>
                </a:solidFill>
                <a:latin typeface="Futura LT" charset="0"/>
              </a:rPr>
              <a:t>BAyern</a:t>
            </a:r>
            <a:endParaRPr lang="de-DE" sz="3400" b="1" cap="all" dirty="0">
              <a:solidFill>
                <a:srgbClr val="FFFFFF"/>
              </a:solidFill>
              <a:latin typeface="Futura LT" charset="0"/>
            </a:endParaRPr>
          </a:p>
        </p:txBody>
      </p:sp>
      <p:pic>
        <p:nvPicPr>
          <p:cNvPr id="1026" name="Picture 2" descr="Q:\CABilder\Pressebilder\Sonne, Wind und Co\Wasserkraft\DSC_07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09" y="4838204"/>
            <a:ext cx="3844415" cy="254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Q:\CABilder\Pressebilder\Sonne, Wind und Co\Photovoltaik\DSC_01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2397204"/>
            <a:ext cx="4032200" cy="267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:\CABilder\Pressebilder\Sonne, Wind und Co\Energiespeicherung\Batterien (C.A.R.M.E.N. e.V.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824" y="4667326"/>
            <a:ext cx="3852183" cy="256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Q:\CABilder\Pressebilder\Sonne, Wind und Co\Effizienz und Energieeinsparung\Monitor (Carmen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14" y="2397204"/>
            <a:ext cx="3744168" cy="24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:\CABilder\Sonne, Wind und Co\Windkraft\Großwindkraft\IMG_498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759" y="2374900"/>
            <a:ext cx="3404741" cy="226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28675" y="431800"/>
            <a:ext cx="900112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48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400" b="1" dirty="0">
                <a:solidFill>
                  <a:schemeClr val="bg1"/>
                </a:solidFill>
                <a:latin typeface="Futura LT"/>
              </a:rPr>
              <a:t>Inhalt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91840" y="2052439"/>
            <a:ext cx="885698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b="1" dirty="0">
                <a:latin typeface="Century Gothic" panose="020B0502020202020204" pitchFamily="34" charset="0"/>
                <a:cs typeface="Arial" pitchFamily="34" charset="0"/>
              </a:rPr>
              <a:t>Energieversorgung in Bayern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b="1" dirty="0">
                <a:latin typeface="Century Gothic" panose="020B0502020202020204" pitchFamily="34" charset="0"/>
                <a:cs typeface="Arial" pitchFamily="34" charset="0"/>
              </a:rPr>
              <a:t>Energie aus Biomasse in Bayern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3000" b="1" dirty="0">
                <a:latin typeface="Century Gothic" panose="020B0502020202020204" pitchFamily="34" charset="0"/>
                <a:cs typeface="Arial" pitchFamily="34" charset="0"/>
              </a:rPr>
              <a:t>Erneuerbare Energien in Bayern Entwicklung und Ziele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b="1" dirty="0">
                <a:latin typeface="Century Gothic" panose="020B0502020202020204" pitchFamily="34" charset="0"/>
                <a:cs typeface="Arial" pitchFamily="34" charset="0"/>
              </a:rPr>
              <a:t>Klimaschutzmaßnahmen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b="1" dirty="0">
                <a:latin typeface="Century Gothic" panose="020B0502020202020204" pitchFamily="34" charset="0"/>
                <a:cs typeface="Arial" pitchFamily="34" charset="0"/>
              </a:rPr>
              <a:t>Zusammenfassung</a:t>
            </a:r>
          </a:p>
          <a:p>
            <a:pPr>
              <a:lnSpc>
                <a:spcPct val="150000"/>
              </a:lnSpc>
            </a:pPr>
            <a:endParaRPr lang="de-DE" sz="2400" b="1" dirty="0">
              <a:latin typeface="Century Gothic" panose="020B0502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935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19832" y="362719"/>
            <a:ext cx="8928992" cy="609600"/>
          </a:xfrm>
        </p:spPr>
        <p:txBody>
          <a:bodyPr/>
          <a:lstStyle/>
          <a:p>
            <a:r>
              <a:rPr lang="de-DE" sz="3400" b="1" dirty="0">
                <a:solidFill>
                  <a:schemeClr val="bg1"/>
                </a:solidFill>
                <a:latin typeface="Futura LT"/>
              </a:rPr>
              <a:t>Eckpunkte der Bayerischen Energiepolitik</a:t>
            </a:r>
            <a:br>
              <a:rPr lang="de-DE" sz="3400" b="1" dirty="0">
                <a:solidFill>
                  <a:schemeClr val="bg1"/>
                </a:solidFill>
                <a:latin typeface="Futura LT"/>
              </a:rPr>
            </a:br>
            <a:r>
              <a:rPr lang="de-DE" sz="3400" b="1" dirty="0">
                <a:solidFill>
                  <a:schemeClr val="bg1"/>
                </a:solidFill>
                <a:latin typeface="Futura LT"/>
              </a:rPr>
              <a:t>2011</a:t>
            </a:r>
            <a:br>
              <a:rPr lang="de-DE" sz="3400" b="1" dirty="0">
                <a:solidFill>
                  <a:schemeClr val="bg1"/>
                </a:solidFill>
                <a:latin typeface="Futura LT"/>
              </a:rPr>
            </a:br>
            <a:endParaRPr lang="de-DE" sz="3400" b="1" dirty="0">
              <a:solidFill>
                <a:schemeClr val="bg1"/>
              </a:solidFill>
              <a:latin typeface="Futura LT"/>
            </a:endParaRPr>
          </a:p>
        </p:txBody>
      </p:sp>
      <p:sp>
        <p:nvSpPr>
          <p:cNvPr id="4" name="Inhaltsplatzhalter 1"/>
          <p:cNvSpPr txBox="1">
            <a:spLocks/>
          </p:cNvSpPr>
          <p:nvPr/>
        </p:nvSpPr>
        <p:spPr>
          <a:xfrm>
            <a:off x="647824" y="2556495"/>
            <a:ext cx="9001000" cy="35328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Verdoppelung des Anteils erneuerbarer Energien am Stromverbrauch auf 50% (innerhalb der nächsten 10 Jahre)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Anteil der erneuerbaren Energien am Endenergieverbrauch auf 20% steigern (innerhalb der nächsten 10 Jahre)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de-DE" sz="2500" b="1" dirty="0">
                <a:latin typeface="Arial" pitchFamily="34" charset="0"/>
                <a:cs typeface="Arial" pitchFamily="34" charset="0"/>
              </a:rPr>
              <a:t>CO</a:t>
            </a:r>
            <a:r>
              <a:rPr lang="de-DE" sz="25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de-DE" sz="2500" b="1" dirty="0">
                <a:latin typeface="Arial" pitchFamily="34" charset="0"/>
                <a:cs typeface="Arial" pitchFamily="34" charset="0"/>
              </a:rPr>
              <a:t>-Emissionen pro Kopf in Bayern auf deutlich unter 6t/Jahr reduzieren</a:t>
            </a:r>
            <a:endParaRPr kumimoji="0" lang="de-DE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47824" y="1692399"/>
            <a:ext cx="9001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" b="1" dirty="0">
                <a:latin typeface="Arial" pitchFamily="34" charset="0"/>
                <a:cs typeface="Arial" pitchFamily="34" charset="0"/>
              </a:rPr>
              <a:t>Sicher, bezahlbar und umweltverträglich</a:t>
            </a:r>
          </a:p>
        </p:txBody>
      </p:sp>
    </p:spTree>
    <p:extLst>
      <p:ext uri="{BB962C8B-B14F-4D97-AF65-F5344CB8AC3E}">
        <p14:creationId xmlns:p14="http://schemas.microsoft.com/office/powerpoint/2010/main" val="3810187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91840" y="396255"/>
            <a:ext cx="8928992" cy="1260475"/>
          </a:xfrm>
        </p:spPr>
        <p:txBody>
          <a:bodyPr/>
          <a:lstStyle/>
          <a:p>
            <a:pPr algn="l"/>
            <a:r>
              <a:rPr lang="de-DE" sz="3400" b="1" dirty="0">
                <a:solidFill>
                  <a:schemeClr val="bg1"/>
                </a:solidFill>
                <a:latin typeface="Futura LT"/>
              </a:rPr>
              <a:t>Eckpunkte der Bayerischen Energiepolitik</a:t>
            </a:r>
            <a:br>
              <a:rPr lang="de-DE" sz="3400" b="1" dirty="0">
                <a:solidFill>
                  <a:schemeClr val="bg1"/>
                </a:solidFill>
                <a:latin typeface="Futura LT"/>
              </a:rPr>
            </a:br>
            <a:r>
              <a:rPr lang="de-DE" sz="3400" b="1" dirty="0">
                <a:solidFill>
                  <a:schemeClr val="bg1"/>
                </a:solidFill>
                <a:latin typeface="Futura LT"/>
              </a:rPr>
              <a:t>Energieeinsparung und Energieeffizienz</a:t>
            </a:r>
          </a:p>
        </p:txBody>
      </p:sp>
      <p:sp>
        <p:nvSpPr>
          <p:cNvPr id="4" name="Inhaltsplatzhalter 1"/>
          <p:cNvSpPr txBox="1">
            <a:spLocks/>
          </p:cNvSpPr>
          <p:nvPr/>
        </p:nvSpPr>
        <p:spPr>
          <a:xfrm>
            <a:off x="647824" y="1620391"/>
            <a:ext cx="9001000" cy="504503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Strom: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1/3 des Primärenergieverbrauchs für Strom</a:t>
            </a:r>
            <a:b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80% in Bayern CO</a:t>
            </a:r>
            <a:r>
              <a:rPr kumimoji="0" lang="de-DE" sz="25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-frei, Abschaltung Kernkraft</a:t>
            </a:r>
            <a:b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bis 2021</a:t>
            </a:r>
            <a:r>
              <a:rPr kumimoji="0" lang="de-DE" sz="25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50% Strom erneuerbar</a:t>
            </a:r>
            <a:endParaRPr kumimoji="0" lang="de-DE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de-DE" sz="2500" dirty="0">
                <a:latin typeface="Arial" pitchFamily="34" charset="0"/>
                <a:cs typeface="Arial" pitchFamily="34" charset="0"/>
              </a:rPr>
              <a:t>Verbrauchsniveau soll auf heutigem Stand bleiben</a:t>
            </a:r>
            <a:endParaRPr kumimoji="0" lang="de-DE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Maßnahmen:</a:t>
            </a:r>
            <a:b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Optimierung der fossilen Erzeugung</a:t>
            </a:r>
            <a:b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Energienetze ausbauen</a:t>
            </a:r>
            <a:b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Markt-, System-,</a:t>
            </a:r>
            <a:r>
              <a:rPr kumimoji="0" lang="de-DE" sz="25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und Netzintegration der EE</a:t>
            </a:r>
            <a:br>
              <a:rPr kumimoji="0" lang="de-DE" sz="25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de-DE" sz="25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Stromspeicher schaffen</a:t>
            </a:r>
            <a:b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Effizienzsteigerung bei Stromverwendung</a:t>
            </a:r>
            <a:b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Sparen</a:t>
            </a:r>
            <a:b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KWK</a:t>
            </a:r>
          </a:p>
        </p:txBody>
      </p:sp>
    </p:spTree>
    <p:extLst>
      <p:ext uri="{BB962C8B-B14F-4D97-AF65-F5344CB8AC3E}">
        <p14:creationId xmlns:p14="http://schemas.microsoft.com/office/powerpoint/2010/main" val="1858341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28675" y="431800"/>
            <a:ext cx="900112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48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400" b="1" dirty="0">
                <a:solidFill>
                  <a:schemeClr val="bg1"/>
                </a:solidFill>
                <a:latin typeface="Futura LT"/>
              </a:rPr>
              <a:t>Biomasse Strom und Wärme 1995 - 2017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400" b="1" dirty="0">
                <a:solidFill>
                  <a:schemeClr val="bg1"/>
                </a:solidFill>
                <a:latin typeface="Futura LT"/>
              </a:rPr>
              <a:t>Anteil am Primärenergieverbrauch (PJ)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912767" y="1836415"/>
            <a:ext cx="2592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  <a:cs typeface="Arial" pitchFamily="34" charset="0"/>
              </a:rPr>
              <a:t>% Erneuerbare gesamt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1692400"/>
            <a:ext cx="685638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768504" y="3452529"/>
            <a:ext cx="2592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  <a:cs typeface="Arial" pitchFamily="34" charset="0"/>
              </a:rPr>
              <a:t>% Biomasse 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768504" y="4716735"/>
            <a:ext cx="2592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  <a:cs typeface="Arial" pitchFamily="34" charset="0"/>
              </a:rPr>
              <a:t>Ziel 2000</a:t>
            </a:r>
          </a:p>
          <a:p>
            <a:r>
              <a:rPr lang="de-DE" b="1" dirty="0">
                <a:latin typeface="Century Gothic" panose="020B0502020202020204" pitchFamily="34" charset="0"/>
                <a:cs typeface="Arial" pitchFamily="34" charset="0"/>
              </a:rPr>
              <a:t>Beschluss 1994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768504" y="3780631"/>
            <a:ext cx="2592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  <a:cs typeface="Arial" pitchFamily="34" charset="0"/>
              </a:rPr>
              <a:t>Langzeitziel</a:t>
            </a:r>
          </a:p>
          <a:p>
            <a:r>
              <a:rPr lang="de-DE" b="1" dirty="0">
                <a:latin typeface="Century Gothic" panose="020B0502020202020204" pitchFamily="34" charset="0"/>
                <a:cs typeface="Arial" pitchFamily="34" charset="0"/>
              </a:rPr>
              <a:t>Beschluss 1994 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768504" y="2772519"/>
            <a:ext cx="2592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  <a:cs typeface="Arial" pitchFamily="34" charset="0"/>
              </a:rPr>
              <a:t>Ziel 2021</a:t>
            </a:r>
          </a:p>
          <a:p>
            <a:r>
              <a:rPr lang="de-DE" b="1" dirty="0">
                <a:latin typeface="Century Gothic" panose="020B0502020202020204" pitchFamily="34" charset="0"/>
                <a:cs typeface="Arial" pitchFamily="34" charset="0"/>
              </a:rPr>
              <a:t>Beschluss 2011 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28675" y="6908913"/>
            <a:ext cx="6084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  <a:cs typeface="Arial" pitchFamily="34" charset="0"/>
              </a:rPr>
              <a:t>Ziel 2021 20% Erneuerbare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828675" y="431800"/>
            <a:ext cx="900112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48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400" b="1" dirty="0">
                <a:solidFill>
                  <a:schemeClr val="bg1"/>
                </a:solidFill>
                <a:latin typeface="Futura LT"/>
              </a:rPr>
              <a:t>Wasserkraft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400" b="1" dirty="0">
                <a:solidFill>
                  <a:schemeClr val="bg1"/>
                </a:solidFill>
                <a:latin typeface="Futura LT"/>
              </a:rPr>
              <a:t>Ziel für 2021 (PJ)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01" y="2196455"/>
            <a:ext cx="6716662" cy="404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339628" y="2329628"/>
            <a:ext cx="25972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  <a:cs typeface="Arial" pitchFamily="34" charset="0"/>
              </a:rPr>
              <a:t>17% der Stromproduktion</a:t>
            </a:r>
          </a:p>
          <a:p>
            <a:endParaRPr lang="de-DE" b="1" dirty="0">
              <a:latin typeface="Century Gothic" panose="020B0502020202020204" pitchFamily="34" charset="0"/>
              <a:cs typeface="Arial" pitchFamily="34" charset="0"/>
            </a:endParaRPr>
          </a:p>
          <a:p>
            <a:r>
              <a:rPr lang="de-DE" b="1" dirty="0">
                <a:latin typeface="Century Gothic" panose="020B0502020202020204" pitchFamily="34" charset="0"/>
                <a:cs typeface="Arial" pitchFamily="34" charset="0"/>
              </a:rPr>
              <a:t>rund 15% mehr als 2011</a:t>
            </a:r>
          </a:p>
        </p:txBody>
      </p:sp>
    </p:spTree>
    <p:extLst>
      <p:ext uri="{BB962C8B-B14F-4D97-AF65-F5344CB8AC3E}">
        <p14:creationId xmlns:p14="http://schemas.microsoft.com/office/powerpoint/2010/main" val="1943138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828675" y="431800"/>
            <a:ext cx="900112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48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400" b="1" dirty="0">
                <a:solidFill>
                  <a:schemeClr val="bg1"/>
                </a:solidFill>
                <a:latin typeface="Futura LT"/>
              </a:rPr>
              <a:t>Wind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400" b="1" dirty="0">
                <a:solidFill>
                  <a:schemeClr val="bg1"/>
                </a:solidFill>
                <a:latin typeface="Futura LT"/>
              </a:rPr>
              <a:t>Ziel für 2021 (2017) (PJ)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339628" y="1764407"/>
            <a:ext cx="2597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  <a:cs typeface="Arial" pitchFamily="34" charset="0"/>
              </a:rPr>
              <a:t>6-10% der Stromproduktion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84" y="2185864"/>
            <a:ext cx="7085354" cy="425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267621" y="4716735"/>
            <a:ext cx="2597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  <a:cs typeface="Arial" pitchFamily="34" charset="0"/>
              </a:rPr>
              <a:t>Ziel für 2017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272560" y="2628503"/>
            <a:ext cx="2597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  <a:cs typeface="Arial" pitchFamily="34" charset="0"/>
              </a:rPr>
              <a:t>Ziel für 2021</a:t>
            </a:r>
          </a:p>
        </p:txBody>
      </p:sp>
    </p:spTree>
    <p:extLst>
      <p:ext uri="{BB962C8B-B14F-4D97-AF65-F5344CB8AC3E}">
        <p14:creationId xmlns:p14="http://schemas.microsoft.com/office/powerpoint/2010/main" val="293368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828675" y="431800"/>
            <a:ext cx="900112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48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400" b="1" dirty="0">
                <a:solidFill>
                  <a:schemeClr val="bg1"/>
                </a:solidFill>
                <a:latin typeface="Futura LT"/>
              </a:rPr>
              <a:t>PV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400" b="1" dirty="0">
                <a:solidFill>
                  <a:schemeClr val="bg1"/>
                </a:solidFill>
                <a:latin typeface="Futura LT"/>
              </a:rPr>
              <a:t>Ziel für 2021 (PJ)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272560" y="2484487"/>
            <a:ext cx="25972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entury Gothic" panose="020B0502020202020204" pitchFamily="34" charset="0"/>
                <a:cs typeface="Arial" pitchFamily="34" charset="0"/>
              </a:rPr>
              <a:t>Ziel für 2021</a:t>
            </a:r>
          </a:p>
          <a:p>
            <a:r>
              <a:rPr lang="de-DE" b="1" dirty="0">
                <a:latin typeface="Century Gothic" panose="020B0502020202020204" pitchFamily="34" charset="0"/>
                <a:cs typeface="Arial" pitchFamily="34" charset="0"/>
              </a:rPr>
              <a:t>ca. 10% des </a:t>
            </a:r>
            <a:r>
              <a:rPr lang="de-DE" b="1" dirty="0" err="1">
                <a:latin typeface="Century Gothic" panose="020B0502020202020204" pitchFamily="34" charset="0"/>
                <a:cs typeface="Arial" pitchFamily="34" charset="0"/>
              </a:rPr>
              <a:t>STromverbrauchs</a:t>
            </a:r>
            <a:endParaRPr lang="de-DE" b="1" dirty="0"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1" y="2196455"/>
            <a:ext cx="718752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68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828675" y="431800"/>
            <a:ext cx="900112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48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400" b="1" dirty="0">
                <a:solidFill>
                  <a:schemeClr val="bg1"/>
                </a:solidFill>
                <a:latin typeface="Futura LT"/>
              </a:rPr>
              <a:t>Erneuerbare Energien in Bayern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400" b="1" dirty="0">
                <a:solidFill>
                  <a:schemeClr val="bg1"/>
                </a:solidFill>
                <a:latin typeface="Futura LT"/>
              </a:rPr>
              <a:t>Entwicklung in PJ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2" y="1623367"/>
            <a:ext cx="895032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968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13" y="1980431"/>
            <a:ext cx="6965562" cy="4187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828675" y="431800"/>
            <a:ext cx="900112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48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400" b="1" dirty="0">
                <a:solidFill>
                  <a:schemeClr val="bg1"/>
                </a:solidFill>
                <a:latin typeface="Futura LT"/>
              </a:rPr>
              <a:t>Erneuerbare Energien in der Stromerzeugung 2017</a:t>
            </a:r>
            <a:endParaRPr lang="de-DE" sz="3400" b="1" cap="all" dirty="0">
              <a:solidFill>
                <a:schemeClr val="bg1"/>
              </a:solidFill>
              <a:latin typeface="Futura LT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400" b="1" dirty="0">
                <a:solidFill>
                  <a:schemeClr val="bg1"/>
                </a:solidFill>
                <a:latin typeface="Futura LT"/>
              </a:rPr>
              <a:t>2017 in PJ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408464" y="2970540"/>
            <a:ext cx="37240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>
                <a:latin typeface="Century Gothic" panose="020B0502020202020204" pitchFamily="34" charset="0"/>
                <a:cs typeface="Arial" pitchFamily="34" charset="0"/>
              </a:rPr>
              <a:t>44,1 %</a:t>
            </a:r>
          </a:p>
          <a:p>
            <a:pPr algn="ctr"/>
            <a:r>
              <a:rPr lang="de-DE" sz="2800" b="1" dirty="0">
                <a:latin typeface="Century Gothic" panose="020B0502020202020204" pitchFamily="34" charset="0"/>
                <a:cs typeface="Arial" pitchFamily="34" charset="0"/>
              </a:rPr>
              <a:t>der Stromproduktion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441627" y="4266684"/>
            <a:ext cx="22012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>
                <a:latin typeface="Century Gothic" panose="020B0502020202020204" pitchFamily="34" charset="0"/>
                <a:cs typeface="Arial" pitchFamily="34" charset="0"/>
              </a:rPr>
              <a:t>Ziel für 2021</a:t>
            </a:r>
          </a:p>
          <a:p>
            <a:pPr algn="ctr"/>
            <a:r>
              <a:rPr lang="de-DE" sz="2800" b="1" dirty="0">
                <a:latin typeface="Century Gothic" panose="020B0502020202020204" pitchFamily="34" charset="0"/>
                <a:cs typeface="Arial" pitchFamily="34" charset="0"/>
              </a:rPr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2782254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91840" y="376238"/>
            <a:ext cx="8928992" cy="609600"/>
          </a:xfrm>
        </p:spPr>
        <p:txBody>
          <a:bodyPr/>
          <a:lstStyle/>
          <a:p>
            <a:pPr algn="l"/>
            <a:r>
              <a:rPr lang="de-DE" sz="3400" b="1" dirty="0">
                <a:solidFill>
                  <a:schemeClr val="bg1"/>
                </a:solidFill>
                <a:latin typeface="Futura LT"/>
              </a:rPr>
              <a:t>Eckpunkte der Bayerischen Energiepolitik</a:t>
            </a:r>
            <a:br>
              <a:rPr lang="de-DE" sz="3400" b="1" dirty="0">
                <a:solidFill>
                  <a:schemeClr val="bg1"/>
                </a:solidFill>
                <a:latin typeface="Futura LT"/>
              </a:rPr>
            </a:br>
            <a:r>
              <a:rPr lang="de-DE" sz="3400" b="1" dirty="0">
                <a:solidFill>
                  <a:schemeClr val="bg1"/>
                </a:solidFill>
                <a:latin typeface="Futura LT"/>
              </a:rPr>
              <a:t>Energieeinsparung und Energieeffizienz</a:t>
            </a:r>
          </a:p>
        </p:txBody>
      </p:sp>
      <p:sp>
        <p:nvSpPr>
          <p:cNvPr id="4" name="Inhaltsplatzhalter 1"/>
          <p:cNvSpPr txBox="1">
            <a:spLocks/>
          </p:cNvSpPr>
          <p:nvPr/>
        </p:nvSpPr>
        <p:spPr>
          <a:xfrm>
            <a:off x="719832" y="1764407"/>
            <a:ext cx="9001000" cy="5045030"/>
          </a:xfrm>
          <a:prstGeom prst="rect">
            <a:avLst/>
          </a:prstGeom>
        </p:spPr>
        <p:txBody>
          <a:bodyPr/>
          <a:lstStyle/>
          <a:p>
            <a:pPr lvl="0" defTabSz="914400">
              <a:spcBef>
                <a:spcPct val="20000"/>
              </a:spcBef>
              <a:defRPr/>
            </a:pPr>
            <a:r>
              <a:rPr lang="de-DE" sz="2500" b="1" dirty="0">
                <a:latin typeface="Arial" pitchFamily="34" charset="0"/>
                <a:cs typeface="Arial" pitchFamily="34" charset="0"/>
              </a:rPr>
              <a:t>Wärme: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40% des Primärenergieverbrauchs fließt in Wärme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Wärme effizient erzeugen und verbrauchen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Maßnahmen:</a:t>
            </a:r>
            <a:b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Gebäudesanierung</a:t>
            </a:r>
            <a:b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Investitionen in staatliche Gebäude</a:t>
            </a:r>
            <a:b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Erdgasinfrastruktur verbessern</a:t>
            </a:r>
            <a:b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Antrag für Klimabonus</a:t>
            </a:r>
            <a:b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Beratung</a:t>
            </a:r>
          </a:p>
        </p:txBody>
      </p:sp>
    </p:spTree>
    <p:extLst>
      <p:ext uri="{BB962C8B-B14F-4D97-AF65-F5344CB8AC3E}">
        <p14:creationId xmlns:p14="http://schemas.microsoft.com/office/powerpoint/2010/main" val="3520897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91840" y="2052439"/>
            <a:ext cx="88569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3200" b="1" dirty="0">
                <a:latin typeface="Century Gothic" panose="020B0502020202020204" pitchFamily="34" charset="0"/>
                <a:cs typeface="Arial" pitchFamily="34" charset="0"/>
              </a:rPr>
              <a:t>Energieversorgung in Bayern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b="1" dirty="0">
                <a:latin typeface="Century Gothic" panose="020B0502020202020204" pitchFamily="34" charset="0"/>
                <a:cs typeface="Arial" pitchFamily="34" charset="0"/>
              </a:rPr>
              <a:t>Energie aus Biomasse in Bayern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b="1" dirty="0">
                <a:latin typeface="Century Gothic" panose="020B0502020202020204" pitchFamily="34" charset="0"/>
                <a:cs typeface="Arial" pitchFamily="34" charset="0"/>
              </a:rPr>
              <a:t>Erneuerbare Energien in Bayern Entwicklung und Ziele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b="1" dirty="0">
                <a:latin typeface="Century Gothic" panose="020B0502020202020204" pitchFamily="34" charset="0"/>
                <a:cs typeface="Arial" pitchFamily="34" charset="0"/>
              </a:rPr>
              <a:t>Klimaschutzmaßnahmen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b="1" dirty="0">
                <a:latin typeface="Century Gothic" panose="020B0502020202020204" pitchFamily="34" charset="0"/>
                <a:cs typeface="Arial" pitchFamily="34" charset="0"/>
              </a:rPr>
              <a:t>Zusammenfassung</a:t>
            </a:r>
          </a:p>
          <a:p>
            <a:pPr>
              <a:lnSpc>
                <a:spcPct val="150000"/>
              </a:lnSpc>
            </a:pPr>
            <a:endParaRPr lang="de-DE" sz="2400" b="1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28675" y="431800"/>
            <a:ext cx="900112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48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400" b="1" dirty="0">
                <a:solidFill>
                  <a:schemeClr val="bg1"/>
                </a:solidFill>
                <a:latin typeface="Futura LT"/>
              </a:rPr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4228837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28675" y="431800"/>
            <a:ext cx="900112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48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400" b="1" dirty="0">
                <a:solidFill>
                  <a:schemeClr val="bg1"/>
                </a:solidFill>
                <a:latin typeface="Futura LT"/>
              </a:rPr>
              <a:t>Wärme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400" b="1" dirty="0">
                <a:solidFill>
                  <a:schemeClr val="bg1"/>
                </a:solidFill>
                <a:latin typeface="Futura LT"/>
              </a:rPr>
              <a:t>Ziele für  2021</a:t>
            </a:r>
          </a:p>
        </p:txBody>
      </p:sp>
      <p:sp>
        <p:nvSpPr>
          <p:cNvPr id="5" name="Inhaltsplatzhalter 1"/>
          <p:cNvSpPr txBox="1">
            <a:spLocks/>
          </p:cNvSpPr>
          <p:nvPr/>
        </p:nvSpPr>
        <p:spPr>
          <a:xfrm>
            <a:off x="647824" y="1687929"/>
            <a:ext cx="9001000" cy="5045030"/>
          </a:xfrm>
          <a:prstGeom prst="rect">
            <a:avLst/>
          </a:prstGeom>
        </p:spPr>
        <p:txBody>
          <a:bodyPr/>
          <a:lstStyle/>
          <a:p>
            <a:pPr marL="342900" lvl="0" indent="-342900" defTabSz="9144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2500" b="1" dirty="0">
                <a:latin typeface="Arial" pitchFamily="34" charset="0"/>
                <a:cs typeface="Arial" pitchFamily="34" charset="0"/>
              </a:rPr>
              <a:t>Solarthermie und Wärmepumpen:</a:t>
            </a:r>
            <a:br>
              <a:rPr lang="de-DE" sz="2500" b="1" dirty="0">
                <a:latin typeface="Arial" pitchFamily="34" charset="0"/>
                <a:cs typeface="Arial" pitchFamily="34" charset="0"/>
              </a:rPr>
            </a:br>
            <a:r>
              <a:rPr lang="de-DE" sz="2500" dirty="0">
                <a:latin typeface="Arial" pitchFamily="34" charset="0"/>
                <a:cs typeface="Arial" pitchFamily="34" charset="0"/>
              </a:rPr>
              <a:t>0,5% des Primärenergieverbrauchs</a:t>
            </a:r>
            <a:br>
              <a:rPr lang="de-DE" sz="2500" dirty="0">
                <a:latin typeface="Arial" pitchFamily="34" charset="0"/>
                <a:cs typeface="Arial" pitchFamily="34" charset="0"/>
              </a:rPr>
            </a:br>
            <a:br>
              <a:rPr lang="de-DE" sz="2500" dirty="0">
                <a:latin typeface="Arial" pitchFamily="34" charset="0"/>
                <a:cs typeface="Arial" pitchFamily="34" charset="0"/>
              </a:rPr>
            </a:br>
            <a:r>
              <a:rPr lang="de-DE" sz="2500" b="1" dirty="0">
                <a:latin typeface="Arial" pitchFamily="34" charset="0"/>
                <a:cs typeface="Arial" pitchFamily="34" charset="0"/>
              </a:rPr>
              <a:t>Ziel 4%</a:t>
            </a:r>
            <a:br>
              <a:rPr lang="de-DE" sz="2500" b="1" dirty="0">
                <a:latin typeface="Arial" pitchFamily="34" charset="0"/>
                <a:cs typeface="Arial" pitchFamily="34" charset="0"/>
              </a:rPr>
            </a:br>
            <a:endParaRPr lang="de-DE" sz="2500" b="1" dirty="0">
              <a:latin typeface="Arial" pitchFamily="34" charset="0"/>
              <a:cs typeface="Arial" pitchFamily="34" charset="0"/>
            </a:endParaRPr>
          </a:p>
          <a:p>
            <a:pPr marL="342900" lvl="0" indent="-342900" defTabSz="9144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2500" b="1" dirty="0">
                <a:latin typeface="Arial" pitchFamily="34" charset="0"/>
                <a:cs typeface="Arial" pitchFamily="34" charset="0"/>
              </a:rPr>
              <a:t>Geothermie:</a:t>
            </a:r>
            <a:br>
              <a:rPr lang="de-DE" sz="2500" dirty="0">
                <a:latin typeface="Arial" pitchFamily="34" charset="0"/>
                <a:cs typeface="Arial" pitchFamily="34" charset="0"/>
              </a:rPr>
            </a:br>
            <a:r>
              <a:rPr lang="de-DE" sz="2400" dirty="0">
                <a:latin typeface="Arial" pitchFamily="34" charset="0"/>
                <a:cs typeface="Arial" pitchFamily="34" charset="0"/>
              </a:rPr>
              <a:t>325 MW (300 MW Wärme und 25 MW Strom)</a:t>
            </a:r>
            <a:br>
              <a:rPr lang="de-DE" sz="2400" dirty="0">
                <a:latin typeface="Arial" pitchFamily="34" charset="0"/>
                <a:cs typeface="Arial" pitchFamily="34" charset="0"/>
              </a:rPr>
            </a:br>
            <a:br>
              <a:rPr lang="de-DE" sz="2400" dirty="0">
                <a:latin typeface="Arial" pitchFamily="34" charset="0"/>
                <a:cs typeface="Arial" pitchFamily="34" charset="0"/>
              </a:rPr>
            </a:br>
            <a:r>
              <a:rPr lang="de-DE" sz="2400" b="1" dirty="0">
                <a:latin typeface="Arial" pitchFamily="34" charset="0"/>
                <a:cs typeface="Arial" pitchFamily="34" charset="0"/>
              </a:rPr>
              <a:t>Ziel 2100 MW (1800 MW Wärme und 300 MW Strom)</a:t>
            </a:r>
            <a:br>
              <a:rPr lang="de-DE" sz="2400" b="1" dirty="0">
                <a:latin typeface="Arial" pitchFamily="34" charset="0"/>
                <a:cs typeface="Arial" pitchFamily="34" charset="0"/>
              </a:rPr>
            </a:br>
            <a:r>
              <a:rPr lang="de-DE" sz="2400" b="1" dirty="0">
                <a:latin typeface="Arial" pitchFamily="34" charset="0"/>
                <a:cs typeface="Arial" pitchFamily="34" charset="0"/>
              </a:rPr>
              <a:t>0,2% auf 1% des Primärenergieverbrauchs</a:t>
            </a:r>
            <a:endParaRPr lang="de-DE" sz="2500" b="1" dirty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de-DE" sz="2500" dirty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de-DE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299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1"/>
          <p:cNvSpPr txBox="1">
            <a:spLocks/>
          </p:cNvSpPr>
          <p:nvPr/>
        </p:nvSpPr>
        <p:spPr>
          <a:xfrm>
            <a:off x="719832" y="1764407"/>
            <a:ext cx="7799387" cy="504503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Verkehr: 1/3 des Primärenergieverbrauchs fließt in Verkehr, Anstieg erwartet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Maßnahmen:</a:t>
            </a:r>
            <a:b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Effizienzsteigerung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Beratung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de-DE" sz="2500" dirty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de-DE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de-DE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>
          <a:xfrm>
            <a:off x="791840" y="376238"/>
            <a:ext cx="9001000" cy="609600"/>
          </a:xfrm>
        </p:spPr>
        <p:txBody>
          <a:bodyPr/>
          <a:lstStyle/>
          <a:p>
            <a:pPr algn="l"/>
            <a:r>
              <a:rPr lang="de-DE" sz="3400" b="1" dirty="0">
                <a:solidFill>
                  <a:schemeClr val="bg1"/>
                </a:solidFill>
                <a:latin typeface="Futura LT"/>
              </a:rPr>
              <a:t>Eckpunkte der Bayerischen Energiepolitik</a:t>
            </a:r>
            <a:br>
              <a:rPr lang="de-DE" sz="3400" b="1" dirty="0">
                <a:solidFill>
                  <a:schemeClr val="bg1"/>
                </a:solidFill>
                <a:latin typeface="Futura LT"/>
              </a:rPr>
            </a:br>
            <a:r>
              <a:rPr lang="de-DE" sz="3400" b="1" dirty="0">
                <a:solidFill>
                  <a:schemeClr val="bg1"/>
                </a:solidFill>
                <a:latin typeface="Futura LT"/>
              </a:rPr>
              <a:t>Energieeinsparung und Energieeffizienz</a:t>
            </a:r>
          </a:p>
        </p:txBody>
      </p:sp>
    </p:spTree>
    <p:extLst>
      <p:ext uri="{BB962C8B-B14F-4D97-AF65-F5344CB8AC3E}">
        <p14:creationId xmlns:p14="http://schemas.microsoft.com/office/powerpoint/2010/main" val="720205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828675" y="431800"/>
            <a:ext cx="900112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48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400" b="1" dirty="0">
                <a:solidFill>
                  <a:schemeClr val="bg1"/>
                </a:solidFill>
                <a:latin typeface="Futura LT"/>
              </a:rPr>
              <a:t>Inhalt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91840" y="2052439"/>
            <a:ext cx="885698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b="1" dirty="0">
                <a:latin typeface="Century Gothic" panose="020B0502020202020204" pitchFamily="34" charset="0"/>
                <a:cs typeface="Arial" pitchFamily="34" charset="0"/>
              </a:rPr>
              <a:t>Energieversorgung in Bayern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b="1" dirty="0">
                <a:latin typeface="Century Gothic" panose="020B0502020202020204" pitchFamily="34" charset="0"/>
                <a:cs typeface="Arial" pitchFamily="34" charset="0"/>
              </a:rPr>
              <a:t>Energie aus Biomasse in Bayern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b="1" dirty="0">
                <a:latin typeface="Century Gothic" panose="020B0502020202020204" pitchFamily="34" charset="0"/>
                <a:cs typeface="Arial" pitchFamily="34" charset="0"/>
              </a:rPr>
              <a:t>Erneuerbare Energien in Bayern Entwicklung und Ziele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3000" b="1" dirty="0">
                <a:latin typeface="Century Gothic" panose="020B0502020202020204" pitchFamily="34" charset="0"/>
                <a:cs typeface="Arial" pitchFamily="34" charset="0"/>
              </a:rPr>
              <a:t>Klimaschutzmaßnahmen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b="1" dirty="0">
                <a:latin typeface="Century Gothic" panose="020B0502020202020204" pitchFamily="34" charset="0"/>
                <a:cs typeface="Arial" pitchFamily="34" charset="0"/>
              </a:rPr>
              <a:t>Zusammenfassung</a:t>
            </a:r>
          </a:p>
          <a:p>
            <a:pPr>
              <a:lnSpc>
                <a:spcPct val="150000"/>
              </a:lnSpc>
            </a:pPr>
            <a:endParaRPr lang="de-DE" sz="2400" b="1" dirty="0">
              <a:latin typeface="Century Gothic" panose="020B0502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974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klimawandel-meistern.bayern.de/images/partner_012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16" y="1620390"/>
            <a:ext cx="6204912" cy="59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28675" y="431800"/>
            <a:ext cx="900112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48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400" b="1" dirty="0">
                <a:solidFill>
                  <a:schemeClr val="bg1"/>
                </a:solidFill>
                <a:latin typeface="Futura LT"/>
              </a:rPr>
              <a:t>Klimaallianz Bayern</a:t>
            </a:r>
          </a:p>
        </p:txBody>
      </p:sp>
    </p:spTree>
    <p:extLst>
      <p:ext uri="{BB962C8B-B14F-4D97-AF65-F5344CB8AC3E}">
        <p14:creationId xmlns:p14="http://schemas.microsoft.com/office/powerpoint/2010/main" val="488843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007864" y="2052439"/>
            <a:ext cx="84969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entury Gothic" panose="020B0502020202020204" pitchFamily="34" charset="0"/>
                <a:cs typeface="Arial" pitchFamily="34" charset="0"/>
              </a:rPr>
              <a:t>Die Partner der Bayerischen Klima-Allianz und die Bayerische Staatsregierung verfolgen ehrgeizige Klimaschutzziele, wie zum Beispiel das </a:t>
            </a:r>
            <a:r>
              <a:rPr lang="de-DE" sz="2400" b="1" dirty="0">
                <a:latin typeface="Century Gothic" panose="020B0502020202020204" pitchFamily="34" charset="0"/>
                <a:cs typeface="Arial" pitchFamily="34" charset="0"/>
              </a:rPr>
              <a:t>Bewusstsein</a:t>
            </a:r>
            <a:r>
              <a:rPr lang="de-DE" sz="2400" dirty="0">
                <a:latin typeface="Century Gothic" panose="020B0502020202020204" pitchFamily="34" charset="0"/>
                <a:cs typeface="Arial" pitchFamily="34" charset="0"/>
              </a:rPr>
              <a:t> für das Thema Klimaschutz zu </a:t>
            </a:r>
            <a:r>
              <a:rPr lang="de-DE" sz="2400" b="1" dirty="0">
                <a:latin typeface="Century Gothic" panose="020B0502020202020204" pitchFamily="34" charset="0"/>
                <a:cs typeface="Arial" pitchFamily="34" charset="0"/>
              </a:rPr>
              <a:t>stärken</a:t>
            </a:r>
            <a:r>
              <a:rPr lang="de-DE" sz="2400" dirty="0">
                <a:latin typeface="Century Gothic" panose="020B0502020202020204" pitchFamily="34" charset="0"/>
                <a:cs typeface="Arial" pitchFamily="34" charset="0"/>
              </a:rPr>
              <a:t>, breit angelegte </a:t>
            </a:r>
            <a:r>
              <a:rPr lang="de-DE" sz="2400" b="1" dirty="0">
                <a:latin typeface="Century Gothic" panose="020B0502020202020204" pitchFamily="34" charset="0"/>
                <a:cs typeface="Arial" pitchFamily="34" charset="0"/>
              </a:rPr>
              <a:t>Informationen bereitzustellen</a:t>
            </a:r>
            <a:r>
              <a:rPr lang="de-DE" sz="2400" dirty="0">
                <a:latin typeface="Century Gothic" panose="020B0502020202020204" pitchFamily="34" charset="0"/>
                <a:cs typeface="Arial" pitchFamily="34" charset="0"/>
              </a:rPr>
              <a:t>, </a:t>
            </a:r>
            <a:r>
              <a:rPr lang="de-DE" sz="2400" b="1" dirty="0">
                <a:latin typeface="Century Gothic" panose="020B0502020202020204" pitchFamily="34" charset="0"/>
                <a:cs typeface="Arial" pitchFamily="34" charset="0"/>
              </a:rPr>
              <a:t>Handlungsmöglichkeiten aufzuzeigen</a:t>
            </a:r>
            <a:r>
              <a:rPr lang="de-DE" sz="2400" dirty="0">
                <a:latin typeface="Century Gothic" panose="020B0502020202020204" pitchFamily="34" charset="0"/>
                <a:cs typeface="Arial" pitchFamily="34" charset="0"/>
              </a:rPr>
              <a:t> und zu </a:t>
            </a:r>
            <a:r>
              <a:rPr lang="de-DE" sz="2400" b="1" dirty="0">
                <a:latin typeface="Century Gothic" panose="020B0502020202020204" pitchFamily="34" charset="0"/>
                <a:cs typeface="Arial" pitchFamily="34" charset="0"/>
              </a:rPr>
              <a:t>gemeinsamen Aktionen </a:t>
            </a:r>
            <a:r>
              <a:rPr lang="de-DE" sz="2400" dirty="0">
                <a:latin typeface="Century Gothic" panose="020B0502020202020204" pitchFamily="34" charset="0"/>
                <a:cs typeface="Arial" pitchFamily="34" charset="0"/>
              </a:rPr>
              <a:t>im Sinne eines nachhaltigen Klimaschutzes anzuregen.</a:t>
            </a:r>
          </a:p>
          <a:p>
            <a:endParaRPr lang="de-DE" sz="2400" dirty="0">
              <a:latin typeface="Century Gothic" panose="020B0502020202020204" pitchFamily="34" charset="0"/>
              <a:cs typeface="Arial" pitchFamily="34" charset="0"/>
            </a:endParaRPr>
          </a:p>
          <a:p>
            <a:r>
              <a:rPr lang="de-DE" sz="2400" dirty="0">
                <a:latin typeface="Century Gothic" panose="020B0502020202020204" pitchFamily="34" charset="0"/>
                <a:cs typeface="Arial" pitchFamily="34" charset="0"/>
              </a:rPr>
              <a:t>Dabei sollen </a:t>
            </a:r>
            <a:r>
              <a:rPr lang="de-DE" sz="2400" b="1" dirty="0">
                <a:latin typeface="Century Gothic" panose="020B0502020202020204" pitchFamily="34" charset="0"/>
                <a:cs typeface="Arial" pitchFamily="34" charset="0"/>
              </a:rPr>
              <a:t>Projekte</a:t>
            </a:r>
            <a:r>
              <a:rPr lang="de-DE" sz="2400" dirty="0">
                <a:latin typeface="Century Gothic" panose="020B0502020202020204" pitchFamily="34" charset="0"/>
                <a:cs typeface="Arial" pitchFamily="34" charset="0"/>
              </a:rPr>
              <a:t> entstehen, die das Verständnis für einen nachhaltigen Umgang mit knappen Ressourcen wecken und klimafreundliches Verhalten fördern.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28675" y="431800"/>
            <a:ext cx="900112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48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400" b="1" dirty="0">
                <a:solidFill>
                  <a:schemeClr val="bg1"/>
                </a:solidFill>
                <a:latin typeface="Futura LT"/>
              </a:rPr>
              <a:t>Klimaallianz Bayern</a:t>
            </a:r>
          </a:p>
        </p:txBody>
      </p:sp>
    </p:spTree>
    <p:extLst>
      <p:ext uri="{BB962C8B-B14F-4D97-AF65-F5344CB8AC3E}">
        <p14:creationId xmlns:p14="http://schemas.microsoft.com/office/powerpoint/2010/main" val="3731700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19" y="108223"/>
            <a:ext cx="9006813" cy="342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647824" y="3564607"/>
            <a:ext cx="62705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b="1" dirty="0">
                <a:latin typeface="Century Gothic" panose="020B0502020202020204" pitchFamily="34" charset="0"/>
                <a:cs typeface="Arial" pitchFamily="34" charset="0"/>
              </a:rPr>
              <a:t>KLIMASCHONENDER CAMPINGURLAUB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b="1" dirty="0">
                <a:latin typeface="Century Gothic" panose="020B0502020202020204" pitchFamily="34" charset="0"/>
                <a:cs typeface="Arial" pitchFamily="34" charset="0"/>
              </a:rPr>
              <a:t>VERKEHR UND REISEN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b="1" dirty="0">
                <a:latin typeface="Century Gothic" panose="020B0502020202020204" pitchFamily="34" charset="0"/>
                <a:cs typeface="Arial" pitchFamily="34" charset="0"/>
              </a:rPr>
              <a:t>MIT DER BAHN UNTERWEGS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b="1" dirty="0">
                <a:latin typeface="Century Gothic" panose="020B0502020202020204" pitchFamily="34" charset="0"/>
                <a:cs typeface="Arial" pitchFamily="34" charset="0"/>
              </a:rPr>
              <a:t>ENERGIEBERATUNG FÜR IHR HEIM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b="1" dirty="0">
                <a:latin typeface="Century Gothic" panose="020B0502020202020204" pitchFamily="34" charset="0"/>
                <a:cs typeface="Arial" pitchFamily="34" charset="0"/>
              </a:rPr>
              <a:t>KLIMASCHUTZ RUND UMS GEBÄUDE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b="1" dirty="0">
                <a:latin typeface="Century Gothic" panose="020B0502020202020204" pitchFamily="34" charset="0"/>
                <a:cs typeface="Arial" pitchFamily="34" charset="0"/>
              </a:rPr>
              <a:t>FÖRDERUNG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b="1" dirty="0">
                <a:latin typeface="Century Gothic" panose="020B0502020202020204" pitchFamily="34" charset="0"/>
                <a:cs typeface="Arial" pitchFamily="34" charset="0"/>
              </a:rPr>
              <a:t>CARSHARING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b="1" dirty="0">
                <a:latin typeface="Century Gothic" panose="020B0502020202020204" pitchFamily="34" charset="0"/>
                <a:cs typeface="Arial" pitchFamily="34" charset="0"/>
              </a:rPr>
              <a:t>ERNÄHRUNG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b="1" dirty="0">
                <a:latin typeface="Century Gothic" panose="020B0502020202020204" pitchFamily="34" charset="0"/>
                <a:cs typeface="Arial" pitchFamily="34" charset="0"/>
              </a:rPr>
              <a:t>ENERGIESPAREN IM HAUSHALT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b="1" dirty="0">
                <a:latin typeface="Century Gothic" panose="020B0502020202020204" pitchFamily="34" charset="0"/>
                <a:cs typeface="Arial" pitchFamily="34" charset="0"/>
              </a:rPr>
              <a:t>PLANUNG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863848" y="12767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Century Gothic" panose="020B0502020202020204" pitchFamily="34" charset="0"/>
                <a:cs typeface="Arial" pitchFamily="34" charset="0"/>
              </a:rPr>
              <a:t>Für Jedermann</a:t>
            </a:r>
          </a:p>
        </p:txBody>
      </p:sp>
    </p:spTree>
    <p:extLst>
      <p:ext uri="{BB962C8B-B14F-4D97-AF65-F5344CB8AC3E}">
        <p14:creationId xmlns:p14="http://schemas.microsoft.com/office/powerpoint/2010/main" val="2288887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47824" y="3708623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b="1" dirty="0">
                <a:latin typeface="Century Gothic" panose="020B0502020202020204" pitchFamily="34" charset="0"/>
                <a:cs typeface="Arial" pitchFamily="34" charset="0"/>
              </a:rPr>
              <a:t>ONLINE-BRANCHENLEITFÄDEN - UMWELTTIPPS FÜR IHREN BETRIEB!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b="1" dirty="0">
                <a:latin typeface="Century Gothic" panose="020B0502020202020204" pitchFamily="34" charset="0"/>
                <a:cs typeface="Arial" pitchFamily="34" charset="0"/>
              </a:rPr>
              <a:t>UMWELTLEITFÄDEN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b="1" dirty="0">
                <a:latin typeface="Century Gothic" panose="020B0502020202020204" pitchFamily="34" charset="0"/>
                <a:cs typeface="Arial" pitchFamily="34" charset="0"/>
              </a:rPr>
              <a:t>ENERGIE-ATLAS BAYERN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b="1" dirty="0">
                <a:latin typeface="Century Gothic" panose="020B0502020202020204" pitchFamily="34" charset="0"/>
                <a:cs typeface="Arial" pitchFamily="34" charset="0"/>
              </a:rPr>
              <a:t>ABWÄRMENUTZUNG AUS INDUSTRIE UND GEWERBE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b="1" dirty="0">
                <a:latin typeface="Century Gothic" panose="020B0502020202020204" pitchFamily="34" charset="0"/>
                <a:cs typeface="Arial" pitchFamily="34" charset="0"/>
              </a:rPr>
              <a:t>CARSHARING FÜR GEWERBLICHE KUNDEN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b="1" dirty="0">
                <a:latin typeface="Century Gothic" panose="020B0502020202020204" pitchFamily="34" charset="0"/>
                <a:cs typeface="Arial" pitchFamily="34" charset="0"/>
              </a:rPr>
              <a:t>BIOSCHMIERSTOFFE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b="1" dirty="0">
                <a:latin typeface="Century Gothic" panose="020B0502020202020204" pitchFamily="34" charset="0"/>
                <a:cs typeface="Arial" pitchFamily="34" charset="0"/>
              </a:rPr>
              <a:t>KLIMAFREUNDLICHER CAMPINGPLATZ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b="1" dirty="0">
                <a:latin typeface="Century Gothic" panose="020B0502020202020204" pitchFamily="34" charset="0"/>
                <a:cs typeface="Arial" pitchFamily="34" charset="0"/>
              </a:rPr>
              <a:t>FAHRRADFREUNDLICHE ARBEITGEBER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2" y="108222"/>
            <a:ext cx="9073008" cy="346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63848" y="252239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Century Gothic" panose="020B0502020202020204" pitchFamily="34" charset="0"/>
                <a:cs typeface="Arial" pitchFamily="34" charset="0"/>
              </a:rPr>
              <a:t>In Betrieben</a:t>
            </a:r>
          </a:p>
        </p:txBody>
      </p:sp>
    </p:spTree>
    <p:extLst>
      <p:ext uri="{BB962C8B-B14F-4D97-AF65-F5344CB8AC3E}">
        <p14:creationId xmlns:p14="http://schemas.microsoft.com/office/powerpoint/2010/main" val="1633897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61317"/>
            <a:ext cx="9182866" cy="350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647824" y="3564607"/>
            <a:ext cx="9289032" cy="345638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/>
              <a:t>Bürgersolardach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/>
              <a:t>Beispiele für kommunales Energiemanagement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/>
              <a:t>Fahrradfreundliche Kommunen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/>
              <a:t>Energie-Atlas Bayern für Kommunen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/>
              <a:t>Energienutzungsplan und Energiekonzept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/>
              <a:t>Energiemanagement in kommunalen Liegenschaften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err="1"/>
              <a:t>Abwärmenutzung</a:t>
            </a:r>
            <a:r>
              <a:rPr lang="de-DE" dirty="0"/>
              <a:t> aus Industrie und Gewerbe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/>
              <a:t>CO2-Minderungsprogramm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/>
              <a:t>Energieoptimiertes Sanieren und Bauen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/>
              <a:t>Nutzung erneuerbarer Energien im Gemeindegebiet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/>
              <a:t>European </a:t>
            </a:r>
            <a:r>
              <a:rPr lang="de-DE" dirty="0" err="1"/>
              <a:t>Energy</a:t>
            </a:r>
            <a:r>
              <a:rPr lang="de-DE" dirty="0"/>
              <a:t> Award® in Bayern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/>
              <a:t>Energiewende in Bürgerhand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/>
              <a:t>Projektierung von Wärmenetzen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63848" y="252239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Century Gothic" panose="020B0502020202020204" pitchFamily="34" charset="0"/>
                <a:cs typeface="Arial" pitchFamily="34" charset="0"/>
              </a:rPr>
              <a:t>In Kommunen</a:t>
            </a:r>
          </a:p>
        </p:txBody>
      </p:sp>
    </p:spTree>
    <p:extLst>
      <p:ext uri="{BB962C8B-B14F-4D97-AF65-F5344CB8AC3E}">
        <p14:creationId xmlns:p14="http://schemas.microsoft.com/office/powerpoint/2010/main" val="3521198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108222"/>
            <a:ext cx="9073008" cy="346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91840" y="4140671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b="1" dirty="0">
                <a:latin typeface="Arial" pitchFamily="34" charset="0"/>
                <a:cs typeface="Arial" pitchFamily="34" charset="0"/>
              </a:rPr>
              <a:t>Sportstättenbau mit dem Bayerischen Landes-Sportverband e.V. (BLSV)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b="1" dirty="0">
                <a:latin typeface="Arial" pitchFamily="34" charset="0"/>
                <a:cs typeface="Arial" pitchFamily="34" charset="0"/>
              </a:rPr>
              <a:t>Der "Grüne Gockel" – Umweltmanagement in Kirchengemeinden und kirchlichen Einrichtungen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63848" y="252239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Century Gothic" panose="020B0502020202020204" pitchFamily="34" charset="0"/>
                <a:cs typeface="Arial" pitchFamily="34" charset="0"/>
              </a:rPr>
              <a:t>In Vereinen und Organisationen</a:t>
            </a:r>
          </a:p>
        </p:txBody>
      </p:sp>
    </p:spTree>
    <p:extLst>
      <p:ext uri="{BB962C8B-B14F-4D97-AF65-F5344CB8AC3E}">
        <p14:creationId xmlns:p14="http://schemas.microsoft.com/office/powerpoint/2010/main" val="117532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28675" y="431800"/>
            <a:ext cx="900112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48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400" b="1" dirty="0">
                <a:solidFill>
                  <a:schemeClr val="bg1"/>
                </a:solidFill>
                <a:latin typeface="Futura LT"/>
              </a:rPr>
              <a:t>BEENI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400" b="1" dirty="0">
                <a:solidFill>
                  <a:schemeClr val="bg1"/>
                </a:solidFill>
                <a:latin typeface="Futura LT"/>
              </a:rPr>
              <a:t>Bayerische Energieeffizienznetzwerke</a:t>
            </a:r>
          </a:p>
        </p:txBody>
      </p:sp>
      <p:pic>
        <p:nvPicPr>
          <p:cNvPr id="5" name="Grafik 4"/>
          <p:cNvPicPr/>
          <p:nvPr/>
        </p:nvPicPr>
        <p:blipFill rotWithShape="1">
          <a:blip r:embed="rId3"/>
          <a:srcRect b="49348"/>
          <a:stretch/>
        </p:blipFill>
        <p:spPr bwMode="auto">
          <a:xfrm>
            <a:off x="215776" y="2029266"/>
            <a:ext cx="4128770" cy="42716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536256" y="1692399"/>
            <a:ext cx="540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Bischof + Klein SE &amp; Co. KG, </a:t>
            </a:r>
            <a:r>
              <a:rPr lang="de-DE" sz="2400" dirty="0" err="1"/>
              <a:t>Konzell</a:t>
            </a: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Brandt Schokoladen GmbH + Co. KG, Landshut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gabo</a:t>
            </a:r>
            <a:r>
              <a:rPr lang="de-DE" sz="2400" dirty="0"/>
              <a:t> Systemtechnik GmbH, </a:t>
            </a:r>
            <a:r>
              <a:rPr lang="de-DE" sz="2400" dirty="0" err="1"/>
              <a:t>Niederwinkling</a:t>
            </a: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jp</a:t>
            </a:r>
            <a:r>
              <a:rPr lang="de-DE" sz="2400" dirty="0"/>
              <a:t> Industrieanlagen GmbH, Straubing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Stadtwerke Straubing GmbH, Straubing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Tanne Kunststofftechnik GmbH, </a:t>
            </a:r>
            <a:r>
              <a:rPr lang="de-DE" sz="2400" dirty="0" err="1"/>
              <a:t>Hunderdorf</a:t>
            </a: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Wallstabe &amp; Schneider GmbH &amp; Co. KG, </a:t>
            </a:r>
            <a:r>
              <a:rPr lang="de-DE" sz="2400" dirty="0" err="1"/>
              <a:t>Niederwinkling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20526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172" y="4049067"/>
            <a:ext cx="5346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28675" y="431800"/>
            <a:ext cx="900112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48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400" b="1" dirty="0">
                <a:solidFill>
                  <a:schemeClr val="bg1"/>
                </a:solidFill>
                <a:latin typeface="Futura LT"/>
              </a:rPr>
              <a:t>Energieversorgung in Bayern 1996/2016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" y="1692399"/>
            <a:ext cx="5760640" cy="296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3721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28675" y="431800"/>
            <a:ext cx="900112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48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400" b="1" dirty="0">
                <a:solidFill>
                  <a:schemeClr val="bg1"/>
                </a:solidFill>
                <a:latin typeface="Futura LT"/>
              </a:rPr>
              <a:t>BEENI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400" b="1" dirty="0">
                <a:solidFill>
                  <a:schemeClr val="bg1"/>
                </a:solidFill>
                <a:latin typeface="Futura LT"/>
              </a:rPr>
              <a:t>Der Netzwerkgedanke</a:t>
            </a:r>
          </a:p>
        </p:txBody>
      </p:sp>
      <p:sp>
        <p:nvSpPr>
          <p:cNvPr id="5" name="Rechteck 4"/>
          <p:cNvSpPr/>
          <p:nvPr/>
        </p:nvSpPr>
        <p:spPr>
          <a:xfrm>
            <a:off x="647824" y="1733124"/>
            <a:ext cx="92890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latin typeface="Century Gothic" panose="020B0502020202020204" pitchFamily="34" charset="0"/>
              </a:rPr>
              <a:t>Ziel eines Energieeffizienznetzwerks ist es, durch einen regelmäßigen, moderierten und systematischen Erfahrungsaustausch den Aufwand für die Erschließung von Einsparpotenzialen zu senken und die Energiekosten zu reduzieren.</a:t>
            </a:r>
            <a:br>
              <a:rPr lang="de-DE" sz="2400" dirty="0">
                <a:latin typeface="Century Gothic" panose="020B0502020202020204" pitchFamily="34" charset="0"/>
              </a:rPr>
            </a:br>
            <a:r>
              <a:rPr lang="de-DE" sz="2400" dirty="0">
                <a:latin typeface="Century Gothic" panose="020B0502020202020204" pitchFamily="34" charset="0"/>
              </a:rPr>
              <a:t>Die Anzahl der teilnehmenden Unternehmen liegt zwischen</a:t>
            </a:r>
            <a:br>
              <a:rPr lang="de-DE" sz="2400" dirty="0">
                <a:latin typeface="Century Gothic" panose="020B0502020202020204" pitchFamily="34" charset="0"/>
              </a:rPr>
            </a:br>
            <a:r>
              <a:rPr lang="de-DE" sz="2400" dirty="0">
                <a:latin typeface="Century Gothic" panose="020B0502020202020204" pitchFamily="34" charset="0"/>
              </a:rPr>
              <a:t>fünf bis maximal 15. Die Dauer der Zusammenarbeit erstreckt sich über zwei Jahre.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738" y="4782269"/>
            <a:ext cx="2613701" cy="202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735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47259" y="1908423"/>
            <a:ext cx="90730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entury Gothic" panose="020B0502020202020204" pitchFamily="34" charset="0"/>
                <a:cs typeface="Arial" pitchFamily="34" charset="0"/>
              </a:rPr>
              <a:t>Josef Kienberger, Werner Steininger &amp; Martin Pritzl (v. l.), Bischof + Klein SE &amp; Co. KG, </a:t>
            </a:r>
            <a:r>
              <a:rPr lang="de-DE" sz="2400" b="1" dirty="0" err="1">
                <a:latin typeface="Century Gothic" panose="020B0502020202020204" pitchFamily="34" charset="0"/>
                <a:cs typeface="Arial" pitchFamily="34" charset="0"/>
              </a:rPr>
              <a:t>Konzell</a:t>
            </a:r>
            <a:endParaRPr lang="de-DE" sz="2400" b="1" dirty="0">
              <a:latin typeface="Century Gothic" panose="020B0502020202020204" pitchFamily="34" charset="0"/>
              <a:cs typeface="Arial" pitchFamily="34" charset="0"/>
            </a:endParaRPr>
          </a:p>
          <a:p>
            <a:endParaRPr lang="de-DE" sz="2400" dirty="0">
              <a:latin typeface="Century Gothic" panose="020B0502020202020204" pitchFamily="34" charset="0"/>
              <a:cs typeface="Arial" pitchFamily="34" charset="0"/>
            </a:endParaRPr>
          </a:p>
          <a:p>
            <a:r>
              <a:rPr lang="de-DE" sz="2400" dirty="0">
                <a:latin typeface="Century Gothic" panose="020B0502020202020204" pitchFamily="34" charset="0"/>
                <a:cs typeface="Arial" pitchFamily="34" charset="0"/>
              </a:rPr>
              <a:t> „Das </a:t>
            </a:r>
            <a:r>
              <a:rPr lang="de-DE" sz="2400" dirty="0" err="1">
                <a:latin typeface="Century Gothic" panose="020B0502020202020204" pitchFamily="34" charset="0"/>
                <a:cs typeface="Arial" pitchFamily="34" charset="0"/>
              </a:rPr>
              <a:t>EnergieEffizienzNetzwerk</a:t>
            </a:r>
            <a:r>
              <a:rPr lang="de-DE" sz="2400" dirty="0">
                <a:latin typeface="Century Gothic" panose="020B0502020202020204" pitchFamily="34" charset="0"/>
                <a:cs typeface="Arial" pitchFamily="34" charset="0"/>
              </a:rPr>
              <a:t> Niederbayern können wir weiterempfehlen. Man lernt, dass die Unternehmen untereinander – ob branchenverwandt oder nicht – alle ähnliche Probleme im Bereich Energie haben. Hier konnten die Dozenten bei den Netzwerktreffen gute Impulse setzen.“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28675" y="431800"/>
            <a:ext cx="900112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48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400" b="1" dirty="0">
                <a:solidFill>
                  <a:schemeClr val="bg1"/>
                </a:solidFill>
                <a:latin typeface="Futura LT"/>
              </a:rPr>
              <a:t>BEENI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400" b="1" dirty="0">
                <a:solidFill>
                  <a:schemeClr val="bg1"/>
                </a:solidFill>
                <a:latin typeface="Futura LT"/>
              </a:rPr>
              <a:t>Erfahrungen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2" y="4932759"/>
            <a:ext cx="2708877" cy="253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136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828675" y="431800"/>
            <a:ext cx="900112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48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400" b="1" dirty="0">
                <a:solidFill>
                  <a:schemeClr val="bg1"/>
                </a:solidFill>
                <a:latin typeface="Futura LT"/>
              </a:rPr>
              <a:t>Klimaschutzprogramm Bayern 2050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31800" y="1836415"/>
            <a:ext cx="94330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entury Gothic" panose="020B0502020202020204" pitchFamily="34" charset="0"/>
                <a:cs typeface="Arial" pitchFamily="34" charset="0"/>
              </a:rPr>
              <a:t>Milderung des Klimawandels als internationale Vorbildfunktion: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>
                <a:latin typeface="Century Gothic" panose="020B0502020202020204" pitchFamily="34" charset="0"/>
                <a:cs typeface="Arial" pitchFamily="34" charset="0"/>
              </a:rPr>
              <a:t>Energieeinsparung und –</a:t>
            </a:r>
            <a:r>
              <a:rPr lang="de-DE" sz="2400" dirty="0" err="1">
                <a:latin typeface="Century Gothic" panose="020B0502020202020204" pitchFamily="34" charset="0"/>
                <a:cs typeface="Arial" pitchFamily="34" charset="0"/>
              </a:rPr>
              <a:t>effizienz</a:t>
            </a:r>
            <a:endParaRPr lang="de-DE" sz="2400" dirty="0">
              <a:latin typeface="Century Gothic" panose="020B0502020202020204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>
                <a:latin typeface="Century Gothic" panose="020B0502020202020204" pitchFamily="34" charset="0"/>
                <a:cs typeface="Arial" pitchFamily="34" charset="0"/>
              </a:rPr>
              <a:t>Ausbau Erneuerbarer Energien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>
                <a:latin typeface="Century Gothic" panose="020B0502020202020204" pitchFamily="34" charset="0"/>
                <a:cs typeface="Arial" pitchFamily="34" charset="0"/>
              </a:rPr>
              <a:t>Förderschwerpunkt „Kommunaler Klimaschutz“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>
                <a:latin typeface="Century Gothic" panose="020B0502020202020204" pitchFamily="34" charset="0"/>
                <a:cs typeface="Arial" pitchFamily="34" charset="0"/>
              </a:rPr>
              <a:t>Moorschutz</a:t>
            </a:r>
          </a:p>
          <a:p>
            <a:endParaRPr lang="de-DE" sz="2400" dirty="0">
              <a:latin typeface="Century Gothic" panose="020B0502020202020204" pitchFamily="34" charset="0"/>
              <a:cs typeface="Arial" pitchFamily="34" charset="0"/>
            </a:endParaRPr>
          </a:p>
          <a:p>
            <a:r>
              <a:rPr lang="de-DE" sz="2400" b="1" dirty="0">
                <a:latin typeface="Century Gothic" panose="020B0502020202020204" pitchFamily="34" charset="0"/>
                <a:cs typeface="Arial" pitchFamily="34" charset="0"/>
              </a:rPr>
              <a:t>Regionale Anpassung an die Folgen des Klimawandels: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>
                <a:latin typeface="Century Gothic" panose="020B0502020202020204" pitchFamily="34" charset="0"/>
                <a:cs typeface="Arial" pitchFamily="34" charset="0"/>
              </a:rPr>
              <a:t>Programm Bayern klimasicher machen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>
                <a:latin typeface="Century Gothic" panose="020B0502020202020204" pitchFamily="34" charset="0"/>
                <a:cs typeface="Arial" pitchFamily="34" charset="0"/>
              </a:rPr>
              <a:t>Georisiken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>
                <a:latin typeface="Century Gothic" panose="020B0502020202020204" pitchFamily="34" charset="0"/>
                <a:cs typeface="Arial" pitchFamily="34" charset="0"/>
              </a:rPr>
              <a:t>Bayerisches Klimaforschungsnetzwerk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>
                <a:latin typeface="Century Gothic" panose="020B0502020202020204" pitchFamily="34" charset="0"/>
                <a:cs typeface="Arial" pitchFamily="34" charset="0"/>
              </a:rPr>
              <a:t>Ressortspezifische Forschung</a:t>
            </a:r>
          </a:p>
          <a:p>
            <a:endParaRPr lang="de-DE" sz="2400" dirty="0">
              <a:latin typeface="Century Gothic" panose="020B0502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400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828675" y="431800"/>
            <a:ext cx="900112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48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400" b="1" dirty="0">
                <a:solidFill>
                  <a:schemeClr val="bg1"/>
                </a:solidFill>
                <a:latin typeface="Futura LT"/>
              </a:rPr>
              <a:t>5. Zusammenfassung</a:t>
            </a:r>
          </a:p>
        </p:txBody>
      </p:sp>
      <p:pic>
        <p:nvPicPr>
          <p:cNvPr id="2053" name="Picture 5" descr="D:\Morteratsch 2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" y="-35793"/>
            <a:ext cx="10080186" cy="876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Morteratsch 2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902" y="-35793"/>
            <a:ext cx="10567798" cy="792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6179" y="-35793"/>
            <a:ext cx="13191227" cy="774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16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28675" y="431800"/>
            <a:ext cx="900112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48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400" b="1" dirty="0">
                <a:solidFill>
                  <a:schemeClr val="bg1"/>
                </a:solidFill>
                <a:latin typeface="Futura LT"/>
              </a:rPr>
              <a:t>Entwicklung Primärenergieverbrauch in Bayern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9" y="1908424"/>
            <a:ext cx="892434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07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28675" y="431800"/>
            <a:ext cx="900112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48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400" b="1" dirty="0">
                <a:solidFill>
                  <a:schemeClr val="bg1"/>
                </a:solidFill>
                <a:latin typeface="Futura LT"/>
              </a:rPr>
              <a:t>Inhalt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91840" y="2052439"/>
            <a:ext cx="88569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b="1" dirty="0">
                <a:latin typeface="Century Gothic" panose="020B0502020202020204" pitchFamily="34" charset="0"/>
                <a:cs typeface="Arial" pitchFamily="34" charset="0"/>
              </a:rPr>
              <a:t>Energieversorgung in Bayern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3200" b="1" dirty="0">
                <a:latin typeface="Century Gothic" panose="020B0502020202020204" pitchFamily="34" charset="0"/>
                <a:cs typeface="Arial" pitchFamily="34" charset="0"/>
              </a:rPr>
              <a:t>Energie aus Biomasse in Bayern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b="1" dirty="0">
                <a:latin typeface="Century Gothic" panose="020B0502020202020204" pitchFamily="34" charset="0"/>
                <a:cs typeface="Arial" pitchFamily="34" charset="0"/>
              </a:rPr>
              <a:t>Erneuerbare Energien in Bayern Entwicklung und Ziele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b="1" dirty="0">
                <a:latin typeface="Century Gothic" panose="020B0502020202020204" pitchFamily="34" charset="0"/>
                <a:cs typeface="Arial" pitchFamily="34" charset="0"/>
              </a:rPr>
              <a:t>Klimaschutzmaßnahmen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b="1" dirty="0">
                <a:latin typeface="Century Gothic" panose="020B0502020202020204" pitchFamily="34" charset="0"/>
                <a:cs typeface="Arial" pitchFamily="34" charset="0"/>
              </a:rPr>
              <a:t>Zusammenfassung</a:t>
            </a:r>
          </a:p>
          <a:p>
            <a:pPr>
              <a:lnSpc>
                <a:spcPct val="150000"/>
              </a:lnSpc>
            </a:pPr>
            <a:endParaRPr lang="de-DE" sz="2400" b="1" dirty="0">
              <a:latin typeface="Century Gothic" panose="020B0502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846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828675" y="431800"/>
            <a:ext cx="900112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48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400" b="1" dirty="0">
                <a:solidFill>
                  <a:schemeClr val="bg1"/>
                </a:solidFill>
                <a:latin typeface="Futura LT"/>
              </a:rPr>
              <a:t>Biomassenutzung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400" b="1" dirty="0">
                <a:solidFill>
                  <a:schemeClr val="bg1"/>
                </a:solidFill>
                <a:latin typeface="Futura LT"/>
              </a:rPr>
              <a:t>Entwicklung in PJ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57" y="1677342"/>
            <a:ext cx="8943975" cy="512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766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28675" y="431800"/>
            <a:ext cx="900112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48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400" b="1" dirty="0">
                <a:solidFill>
                  <a:schemeClr val="bg1"/>
                </a:solidFill>
                <a:latin typeface="Futura LT"/>
              </a:rPr>
              <a:t>Biomassenutzung 2016</a:t>
            </a:r>
            <a:endParaRPr lang="de-DE" sz="3400" b="1" cap="all" dirty="0">
              <a:solidFill>
                <a:schemeClr val="bg1"/>
              </a:solidFill>
              <a:latin typeface="Futura 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03" y="1836416"/>
            <a:ext cx="7666693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7520724" y="2052439"/>
            <a:ext cx="252986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800" b="1" dirty="0">
                <a:latin typeface="Century Gothic" panose="020B0502020202020204" pitchFamily="34" charset="0"/>
                <a:cs typeface="Arial" pitchFamily="34" charset="0"/>
              </a:rPr>
              <a:t>Biomasse:</a:t>
            </a:r>
          </a:p>
          <a:p>
            <a:pPr algn="l"/>
            <a:endParaRPr lang="de-DE" sz="1800" b="1" dirty="0">
              <a:latin typeface="Century Gothic" panose="020B0502020202020204" pitchFamily="34" charset="0"/>
              <a:cs typeface="Arial" pitchFamily="34" charset="0"/>
            </a:endParaRPr>
          </a:p>
          <a:p>
            <a:pPr algn="l"/>
            <a:r>
              <a:rPr lang="de-DE" sz="1800" b="1" dirty="0">
                <a:latin typeface="Century Gothic" panose="020B0502020202020204" pitchFamily="34" charset="0"/>
                <a:cs typeface="Arial" pitchFamily="34" charset="0"/>
              </a:rPr>
              <a:t>Anteil Wärme 13,5 %,</a:t>
            </a:r>
          </a:p>
          <a:p>
            <a:pPr algn="l"/>
            <a:endParaRPr lang="de-DE" sz="1800" b="1" dirty="0">
              <a:latin typeface="Century Gothic" panose="020B0502020202020204" pitchFamily="34" charset="0"/>
              <a:cs typeface="Arial" pitchFamily="34" charset="0"/>
            </a:endParaRPr>
          </a:p>
          <a:p>
            <a:pPr algn="l"/>
            <a:r>
              <a:rPr lang="de-DE" sz="1800" b="1" dirty="0">
                <a:latin typeface="Century Gothic" panose="020B0502020202020204" pitchFamily="34" charset="0"/>
                <a:cs typeface="Arial" pitchFamily="34" charset="0"/>
              </a:rPr>
              <a:t>Anteil Strom 10,6 %</a:t>
            </a:r>
          </a:p>
          <a:p>
            <a:pPr algn="l"/>
            <a:endParaRPr lang="de-DE" sz="1800" b="1" dirty="0">
              <a:latin typeface="Century Gothic" panose="020B0502020202020204" pitchFamily="34" charset="0"/>
              <a:cs typeface="Arial" pitchFamily="34" charset="0"/>
            </a:endParaRPr>
          </a:p>
          <a:p>
            <a:pPr algn="l"/>
            <a:r>
              <a:rPr lang="de-DE" sz="1800" b="1" dirty="0">
                <a:latin typeface="Century Gothic" panose="020B0502020202020204" pitchFamily="34" charset="0"/>
                <a:cs typeface="Arial" pitchFamily="34" charset="0"/>
              </a:rPr>
              <a:t>Anteil Verkehr 4,2 %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28675" y="431800"/>
            <a:ext cx="900112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48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400" b="1" dirty="0">
                <a:solidFill>
                  <a:schemeClr val="bg1"/>
                </a:solidFill>
                <a:latin typeface="Futura LT"/>
              </a:rPr>
              <a:t>Biomassenutzung 2016</a:t>
            </a:r>
            <a:endParaRPr lang="de-DE" sz="3400" b="1" cap="all" dirty="0">
              <a:solidFill>
                <a:schemeClr val="bg1"/>
              </a:solidFill>
              <a:latin typeface="Futura 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53" y="2268463"/>
            <a:ext cx="6828148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28675" y="431800"/>
            <a:ext cx="900112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48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400" b="1" dirty="0">
                <a:solidFill>
                  <a:schemeClr val="bg1"/>
                </a:solidFill>
                <a:latin typeface="Futura LT"/>
              </a:rPr>
              <a:t>Feste Biomassenutzung 2017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1692399"/>
            <a:ext cx="7632848" cy="508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857</Words>
  <Application>Microsoft Office PowerPoint</Application>
  <PresentationFormat>Benutzerdefiniert</PresentationFormat>
  <Paragraphs>224</Paragraphs>
  <Slides>33</Slides>
  <Notes>33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9" baseType="lpstr">
      <vt:lpstr>Arial</vt:lpstr>
      <vt:lpstr>Calibri</vt:lpstr>
      <vt:lpstr>Century Gothic</vt:lpstr>
      <vt:lpstr>Futura LT</vt:lpstr>
      <vt:lpstr>Wingdings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Eckpunkte der Bayerischen Energiepolitik 2011 </vt:lpstr>
      <vt:lpstr>Eckpunkte der Bayerischen Energiepolitik Energieeinsparung und Energieeffizienz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Eckpunkte der Bayerischen Energiepolitik Energieeinsparung und Energieeffizienz</vt:lpstr>
      <vt:lpstr>PowerPoint-Präsentation</vt:lpstr>
      <vt:lpstr>Eckpunkte der Bayerischen Energiepolitik Energieeinsparung und Energieeffizienz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StMLF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Melanie Arndt</dc:creator>
  <cp:lastModifiedBy>Karl Reiner</cp:lastModifiedBy>
  <cp:revision>141</cp:revision>
  <cp:lastPrinted>2019-06-17T07:51:40Z</cp:lastPrinted>
  <dcterms:created xsi:type="dcterms:W3CDTF">2011-03-11T09:51:51Z</dcterms:created>
  <dcterms:modified xsi:type="dcterms:W3CDTF">2019-06-19T10:48:45Z</dcterms:modified>
</cp:coreProperties>
</file>