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sldIdLst>
    <p:sldId id="454" r:id="rId2"/>
    <p:sldId id="468" r:id="rId3"/>
    <p:sldId id="387" r:id="rId4"/>
    <p:sldId id="406" r:id="rId5"/>
    <p:sldId id="335" r:id="rId6"/>
    <p:sldId id="262" r:id="rId7"/>
    <p:sldId id="295" r:id="rId8"/>
    <p:sldId id="470" r:id="rId9"/>
    <p:sldId id="465" r:id="rId10"/>
    <p:sldId id="472" r:id="rId11"/>
    <p:sldId id="281" r:id="rId12"/>
    <p:sldId id="404" r:id="rId13"/>
    <p:sldId id="298" r:id="rId14"/>
    <p:sldId id="299" r:id="rId15"/>
    <p:sldId id="378" r:id="rId16"/>
    <p:sldId id="300" r:id="rId17"/>
    <p:sldId id="327" r:id="rId18"/>
    <p:sldId id="374" r:id="rId19"/>
    <p:sldId id="301" r:id="rId20"/>
    <p:sldId id="284" r:id="rId21"/>
    <p:sldId id="320" r:id="rId22"/>
    <p:sldId id="330" r:id="rId23"/>
    <p:sldId id="466" r:id="rId24"/>
    <p:sldId id="257" r:id="rId25"/>
    <p:sldId id="296" r:id="rId26"/>
    <p:sldId id="302" r:id="rId27"/>
    <p:sldId id="558" r:id="rId28"/>
    <p:sldId id="549" r:id="rId29"/>
    <p:sldId id="293" r:id="rId30"/>
    <p:sldId id="563" r:id="rId31"/>
    <p:sldId id="562" r:id="rId32"/>
    <p:sldId id="548" r:id="rId33"/>
    <p:sldId id="546" r:id="rId34"/>
    <p:sldId id="367" r:id="rId35"/>
    <p:sldId id="464" r:id="rId36"/>
    <p:sldId id="275" r:id="rId37"/>
  </p:sldIdLst>
  <p:sldSz cx="9144000" cy="6858000" type="screen4x3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Hoyer" initials="KH" lastIdx="2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9E"/>
    <a:srgbClr val="70AD47"/>
    <a:srgbClr val="00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78515" autoAdjust="0"/>
  </p:normalViewPr>
  <p:slideViewPr>
    <p:cSldViewPr snapToGrid="0" snapToObjects="1">
      <p:cViewPr>
        <p:scale>
          <a:sx n="79" d="100"/>
          <a:sy n="79" d="100"/>
        </p:scale>
        <p:origin x="-10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de-AT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Niederösterreich</c:v>
                </c:pt>
                <c:pt idx="1">
                  <c:v>Burgenland</c:v>
                </c:pt>
                <c:pt idx="2">
                  <c:v>Steiermark</c:v>
                </c:pt>
                <c:pt idx="3">
                  <c:v>Kärnten</c:v>
                </c:pt>
                <c:pt idx="4">
                  <c:v>Oberösterreich</c:v>
                </c:pt>
                <c:pt idx="5">
                  <c:v>Salzburg</c:v>
                </c:pt>
                <c:pt idx="6">
                  <c:v>Tirol</c:v>
                </c:pt>
                <c:pt idx="7">
                  <c:v>Vorarlberg</c:v>
                </c:pt>
                <c:pt idx="8">
                  <c:v>Wien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24</c:v>
                </c:pt>
                <c:pt idx="1">
                  <c:v>7</c:v>
                </c:pt>
                <c:pt idx="2">
                  <c:v>26</c:v>
                </c:pt>
                <c:pt idx="3">
                  <c:v>15</c:v>
                </c:pt>
                <c:pt idx="4">
                  <c:v>12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6E-4F8C-9FA5-DD1F3FCBB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10752"/>
        <c:axId val="154063936"/>
      </c:barChart>
      <c:catAx>
        <c:axId val="1584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de-AT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063936"/>
        <c:crosses val="autoZero"/>
        <c:auto val="1"/>
        <c:lblAlgn val="ctr"/>
        <c:lblOffset val="100"/>
        <c:noMultiLvlLbl val="0"/>
      </c:catAx>
      <c:valAx>
        <c:axId val="154063936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e-AT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8410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de-AT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0.11572</cdr:x>
      <cdr:y>0.03627</cdr:y>
    </cdr:from>
    <cdr:to>
      <cdr:x>0.19565</cdr:x>
      <cdr:y>0.11061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14274" y="121660"/>
          <a:ext cx="493335" cy="249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600" dirty="0">
              <a:solidFill>
                <a:srgbClr val="00B050"/>
              </a:solidFill>
            </a:rPr>
            <a:t>+2</a:t>
          </a:r>
        </a:p>
      </cdr:txBody>
    </cdr:sp>
  </cdr:relSizeAnchor>
  <cdr:relSizeAnchor xmlns:cdr="http://schemas.openxmlformats.org/drawingml/2006/chartDrawing">
    <cdr:from>
      <cdr:x>0.30969</cdr:x>
      <cdr:y>0.03627</cdr:y>
    </cdr:from>
    <cdr:to>
      <cdr:x>0.37986</cdr:x>
      <cdr:y>0.14604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911458" y="121660"/>
          <a:ext cx="433137" cy="36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600" dirty="0">
              <a:solidFill>
                <a:srgbClr val="00B050"/>
              </a:solidFill>
            </a:rPr>
            <a:t>+1</a:t>
          </a:r>
        </a:p>
      </cdr:txBody>
    </cdr:sp>
  </cdr:relSizeAnchor>
  <cdr:relSizeAnchor xmlns:cdr="http://schemas.openxmlformats.org/drawingml/2006/chartDrawing">
    <cdr:from>
      <cdr:x>0.42372</cdr:x>
      <cdr:y>0.18838</cdr:y>
    </cdr:from>
    <cdr:to>
      <cdr:x>0.49975</cdr:x>
      <cdr:y>0.34903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xmlns="" id="{6C8009A2-8D15-42BF-98CD-541C6B68791A}"/>
            </a:ext>
          </a:extLst>
        </cdr:cNvPr>
        <cdr:cNvSpPr txBox="1"/>
      </cdr:nvSpPr>
      <cdr:spPr>
        <a:xfrm xmlns:a="http://schemas.openxmlformats.org/drawingml/2006/main">
          <a:off x="2615305" y="631873"/>
          <a:ext cx="469232" cy="538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600" dirty="0">
              <a:solidFill>
                <a:srgbClr val="00B050"/>
              </a:solidFill>
            </a:rPr>
            <a:t>+1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4205-91B7-C14A-80A6-A2FBEF67FC90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0ADB-FDC6-E14D-9496-60E455DA38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20ADB-FDC6-E14D-9496-60E455DA383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95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 Fotos: Fotodatenbank Klimafonds</a:t>
            </a:r>
            <a:r>
              <a:rPr lang="de-DE" baseline="0" dirty="0"/>
              <a:t> (unbegrenzte Rechte)</a:t>
            </a:r>
            <a:endParaRPr lang="de-AT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00E352-3FAC-49DB-B34C-41C573557D06}" type="slidenum">
              <a:rPr lang="de-DE" altLang="de-DE" smtClean="0">
                <a:latin typeface="Calibri" panose="020F0502020204030204" pitchFamily="34" charset="0"/>
              </a:rPr>
              <a:pPr/>
              <a:t>26</a:t>
            </a:fld>
            <a:endParaRPr lang="de-DE" alt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3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D4DA3-EF33-4C44-9F6F-7A4EF2753606}" type="slidenum">
              <a:rPr lang="de-DE" altLang="de-DE" smtClean="0"/>
              <a:pPr>
                <a:spcBef>
                  <a:spcPct val="0"/>
                </a:spcBef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603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D4DA3-EF33-4C44-9F6F-7A4EF2753606}" type="slidenum">
              <a:rPr lang="de-DE" altLang="de-DE" smtClean="0"/>
              <a:pPr>
                <a:spcBef>
                  <a:spcPct val="0"/>
                </a:spcBef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722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20ADB-FDC6-E14D-9496-60E455DA383B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31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e-AT" altLang="de-DE" b="1" dirty="0">
              <a:solidFill>
                <a:srgbClr val="0F327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20ADB-FDC6-E14D-9496-60E455DA383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81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D4DA3-EF33-4C44-9F6F-7A4EF275360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151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AT" i="1" dirty="0">
                <a:solidFill>
                  <a:srgbClr val="00B050"/>
                </a:solidFill>
              </a:rPr>
              <a:t>ERLEDIGT</a:t>
            </a: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740FD-AA50-4E60-BCE8-92FFF76F919A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95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BB254-BE14-41AB-AE18-DDCFE5B3C646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12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xmlns="" id="{87149E2B-5E3A-4003-B900-9A7F7C8B0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xmlns="" id="{3F37B6ED-48E6-465B-820C-76D2A94BFF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 dirty="0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xmlns="" id="{E7F73545-8CDC-4628-BCE9-04A17E0FF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5436B-F8B0-4238-9E94-7EBCBF8E6B50}" type="slidenum">
              <a:rPr lang="de-AT" altLang="de-DE" smtClean="0">
                <a:latin typeface="Calibri" panose="020F0502020204030204" pitchFamily="34" charset="0"/>
              </a:rPr>
              <a:pPr/>
              <a:t>18</a:t>
            </a:fld>
            <a:endParaRPr lang="de-AT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AT" i="1" dirty="0"/>
              <a:t>ERLEDIGT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12688-1A06-48B6-9295-7C570AD99988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44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AT" i="1" dirty="0"/>
              <a:t>ERLEDIGT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12688-1A06-48B6-9295-7C570AD99988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053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D4DA3-EF33-4C44-9F6F-7A4EF2753606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622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B0A57E2-5D15-40BE-82B6-A17625233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795976" y="2338143"/>
            <a:ext cx="6058092" cy="1325563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818" y="268343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126" y="268343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507347"/>
            <a:ext cx="3886200" cy="26696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507347"/>
            <a:ext cx="3886200" cy="26696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986724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6E84-3830-45F4-A87F-33881CD308DA}" type="datetime1">
              <a:rPr lang="de-AT" smtClean="0"/>
              <a:t>26.06.2019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61BE-FDF3-4E3D-8726-65DD889A1E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33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32774B-75E7-49A8-BF06-89636C3E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878EE31-7578-44FC-BC6E-886E8886F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7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line, zweispaltig mit Aufzähl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782091"/>
            <a:ext cx="8229600" cy="390189"/>
          </a:xfr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rgbClr val="6EA0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err="1"/>
              <a:t>Subline</a:t>
            </a:r>
            <a:r>
              <a:rPr lang="de-AT" dirty="0"/>
              <a:t> einzeilig, 22 </a:t>
            </a:r>
            <a:r>
              <a:rPr lang="de-AT" dirty="0" err="1"/>
              <a:t>pt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252856"/>
            <a:ext cx="4040188" cy="4130306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Textfeld mit Aufzählungs-punkten, Text ist 20 </a:t>
            </a:r>
            <a:r>
              <a:rPr lang="de-AT" dirty="0" err="1"/>
              <a:t>pt</a:t>
            </a:r>
            <a:r>
              <a:rPr lang="de-AT" dirty="0"/>
              <a:t>, kann auch um 2 – 6 </a:t>
            </a:r>
            <a:r>
              <a:rPr lang="de-AT" dirty="0" err="1"/>
              <a:t>pt</a:t>
            </a:r>
            <a:r>
              <a:rPr lang="de-AT" dirty="0"/>
              <a:t> kleiner sein, je nach Textmenge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252856"/>
            <a:ext cx="4041775" cy="4130305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Textfeld mit Aufzählungs-punkten, Text ist 20 </a:t>
            </a:r>
            <a:r>
              <a:rPr lang="de-AT" dirty="0" err="1"/>
              <a:t>pt</a:t>
            </a:r>
            <a:r>
              <a:rPr lang="de-AT" dirty="0"/>
              <a:t>, kann auch um 2 – 6 </a:t>
            </a:r>
            <a:r>
              <a:rPr lang="de-AT" dirty="0" err="1"/>
              <a:t>pt</a:t>
            </a:r>
            <a:r>
              <a:rPr lang="de-AT" dirty="0"/>
              <a:t> kleiner sein, je nach Textmenge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4B5A-0E2C-F34C-8262-914EEFE9561B}" type="datetime1">
              <a:rPr lang="de-AT" smtClean="0">
                <a:latin typeface="Verdana"/>
              </a:rPr>
              <a:pPr/>
              <a:t>26.06.2019</a:t>
            </a:fld>
            <a:r>
              <a:rPr lang="de-DE" dirty="0">
                <a:latin typeface="Verdana"/>
              </a:rPr>
              <a:t> / Seite </a:t>
            </a:r>
            <a:fld id="{310A80DB-EFFC-3745-B96C-BD443387F58B}" type="slidenum">
              <a:rPr lang="de-DE" smtClean="0">
                <a:latin typeface="Verdana"/>
              </a:rPr>
              <a:pPr/>
              <a:t>‹Nr.›</a:t>
            </a:fld>
            <a:endParaRPr lang="de-DE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806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4E51-16F6-4217-A4D7-452D477452BA}" type="datetime1">
              <a:rPr lang="de-DE"/>
              <a:pPr>
                <a:defRPr/>
              </a:pPr>
              <a:t>26.06.2019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2E6D-81B2-410F-B9EE-527BB9B3C3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2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B0A57E2-5D15-40BE-82B6-A17625233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AF08A75-1365-40D5-AA54-2BD3E5A151D8}"/>
              </a:ext>
            </a:extLst>
          </p:cNvPr>
          <p:cNvSpPr txBox="1"/>
          <p:nvPr userDrawn="1"/>
        </p:nvSpPr>
        <p:spPr>
          <a:xfrm>
            <a:off x="2692400" y="2021840"/>
            <a:ext cx="519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008C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HERZLICH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0529BDB-3EFF-4B48-81E2-047C53609EBA}"/>
              </a:ext>
            </a:extLst>
          </p:cNvPr>
          <p:cNvSpPr txBox="1"/>
          <p:nvPr userDrawn="1"/>
        </p:nvSpPr>
        <p:spPr>
          <a:xfrm>
            <a:off x="2763520" y="2733040"/>
            <a:ext cx="578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WILLKOMMEN</a:t>
            </a:r>
          </a:p>
        </p:txBody>
      </p:sp>
    </p:spTree>
    <p:extLst>
      <p:ext uri="{BB962C8B-B14F-4D97-AF65-F5344CB8AC3E}">
        <p14:creationId xmlns:p14="http://schemas.microsoft.com/office/powerpoint/2010/main" val="353698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des Vortrags, Autor, Datum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539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0D539E"/>
              </a:buClr>
              <a:buFont typeface="Arial" charset="0"/>
              <a:buChar char="•"/>
              <a:tabLst/>
              <a:defRPr/>
            </a:lvl1pPr>
            <a:lvl2pPr marL="804863" indent="-358775">
              <a:buClr>
                <a:srgbClr val="0D539E"/>
              </a:buClr>
              <a:buSzPct val="90000"/>
              <a:buFont typeface="Courier New" charset="0"/>
              <a:buChar char="o"/>
              <a:tabLst/>
              <a:defRPr/>
            </a:lvl2pPr>
            <a:lvl3pPr marL="1335088" indent="-352425">
              <a:buClr>
                <a:srgbClr val="0D539E"/>
              </a:buClr>
              <a:buFont typeface="Wingdings" charset="2"/>
              <a:buChar char="§"/>
              <a:tabLst/>
              <a:defRPr/>
            </a:lvl3pPr>
            <a:lvl4pPr marL="1600200" indent="-228600">
              <a:buClr>
                <a:srgbClr val="0D539E"/>
              </a:buClr>
              <a:buFont typeface="Arial" charset="0"/>
              <a:buChar char="•"/>
              <a:defRPr/>
            </a:lvl4pPr>
            <a:lvl5pPr marL="2057400" indent="-228600">
              <a:buClr>
                <a:srgbClr val="0D539E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8749"/>
            <a:ext cx="7886700" cy="4048214"/>
          </a:xfrm>
        </p:spPr>
        <p:txBody>
          <a:bodyPr lIns="0" rIns="0"/>
          <a:lstStyle>
            <a:lvl1pPr marL="514350" indent="-514350">
              <a:buClr>
                <a:srgbClr val="0D539E"/>
              </a:buClr>
              <a:buFont typeface="+mj-lt"/>
              <a:buAutoNum type="arabicPeriod"/>
              <a:tabLst/>
              <a:defRPr baseline="0"/>
            </a:lvl1pPr>
            <a:lvl2pPr marL="903288" indent="-457200">
              <a:buClr>
                <a:srgbClr val="0D539E"/>
              </a:buClr>
              <a:buSzPct val="90000"/>
              <a:buFont typeface="+mj-lt"/>
              <a:buAutoNum type="alphaLcParenR"/>
              <a:tabLst/>
              <a:defRPr baseline="0"/>
            </a:lvl2pPr>
            <a:lvl3pPr marL="1439863" indent="-457200">
              <a:buClr>
                <a:srgbClr val="0D539E"/>
              </a:buClr>
              <a:buFont typeface="Arial" charset="0"/>
              <a:buChar char="•"/>
              <a:tabLst/>
              <a:defRPr/>
            </a:lvl3pPr>
            <a:lvl4pPr marL="1600200" indent="-228600">
              <a:buClr>
                <a:srgbClr val="0D539E"/>
              </a:buClr>
              <a:buFont typeface="Arial" charset="0"/>
              <a:buChar char="•"/>
              <a:defRPr/>
            </a:lvl4pPr>
            <a:lvl5pPr marL="2057400" indent="-228600">
              <a:buClr>
                <a:srgbClr val="0D539E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28650" y="986724"/>
            <a:ext cx="7886700" cy="704617"/>
          </a:xfrm>
        </p:spPr>
        <p:txBody>
          <a:bodyPr lIns="0" r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6724"/>
            <a:ext cx="7886700" cy="793657"/>
          </a:xfrm>
        </p:spPr>
        <p:txBody>
          <a:bodyPr anchor="t" anchorCtr="0"/>
          <a:lstStyle>
            <a:lvl1pPr>
              <a:defRPr>
                <a:solidFill>
                  <a:srgbClr val="0D539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88073"/>
            <a:ext cx="7886700" cy="3794866"/>
          </a:xfrm>
        </p:spPr>
        <p:txBody>
          <a:bodyPr/>
          <a:lstStyle>
            <a:lvl1pPr marL="357188" indent="-357188">
              <a:buClr>
                <a:srgbClr val="0D539E"/>
              </a:buClr>
              <a:buFont typeface="Arial" charset="0"/>
              <a:buChar char="•"/>
              <a:tabLst/>
              <a:defRPr/>
            </a:lvl1pPr>
            <a:lvl2pPr marL="804863" indent="-358775">
              <a:buClr>
                <a:srgbClr val="0D539E"/>
              </a:buClr>
              <a:buSzPct val="90000"/>
              <a:buFont typeface="Courier New" charset="0"/>
              <a:buChar char="o"/>
              <a:tabLst/>
              <a:defRPr/>
            </a:lvl2pPr>
            <a:lvl3pPr marL="1335088" indent="-352425">
              <a:buClr>
                <a:srgbClr val="0D539E"/>
              </a:buClr>
              <a:buFont typeface="Wingdings" charset="2"/>
              <a:buChar char="§"/>
              <a:tabLst/>
              <a:defRPr/>
            </a:lvl3pPr>
            <a:lvl4pPr marL="1600200" indent="-228600">
              <a:buClr>
                <a:srgbClr val="0D539E"/>
              </a:buClr>
              <a:buFont typeface="Arial" charset="0"/>
              <a:buChar char="•"/>
              <a:defRPr/>
            </a:lvl4pPr>
            <a:lvl5pPr marL="2057400" indent="-228600">
              <a:buClr>
                <a:srgbClr val="0D539E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28650" y="1642225"/>
            <a:ext cx="7886700" cy="38380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D539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la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6724"/>
            <a:ext cx="7886700" cy="781003"/>
          </a:xfrm>
        </p:spPr>
        <p:txBody>
          <a:bodyPr anchor="t" anchorCtr="0"/>
          <a:lstStyle>
            <a:lvl1pPr>
              <a:defRPr>
                <a:solidFill>
                  <a:srgbClr val="0D539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9250" y="634850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 des Vortrags, Autor, Datum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28650" y="1642225"/>
            <a:ext cx="7886700" cy="38380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D539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idx="14"/>
          </p:nvPr>
        </p:nvSpPr>
        <p:spPr>
          <a:xfrm>
            <a:off x="628650" y="2388072"/>
            <a:ext cx="7886700" cy="3794865"/>
          </a:xfrm>
        </p:spPr>
        <p:txBody>
          <a:bodyPr>
            <a:normAutofit fontScale="85000" lnSpcReduction="20000"/>
          </a:bodyPr>
          <a:lstStyle>
            <a:lvl1pPr>
              <a:lnSpc>
                <a:spcPct val="130000"/>
              </a:lnSpc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83435"/>
            <a:ext cx="3886200" cy="34935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83435"/>
            <a:ext cx="3886200" cy="34935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Vortrags, Autor, Datum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992701"/>
            <a:ext cx="7886700" cy="1325563"/>
          </a:xfrm>
        </p:spPr>
        <p:txBody>
          <a:bodyPr anchor="t" anchorCtr="0"/>
          <a:lstStyle>
            <a:lvl1pPr>
              <a:defRPr>
                <a:solidFill>
                  <a:srgbClr val="0D539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er 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8749"/>
            <a:ext cx="3886200" cy="4048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28749"/>
            <a:ext cx="3886200" cy="4048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9250" y="6350375"/>
            <a:ext cx="3086100" cy="365125"/>
          </a:xfrm>
        </p:spPr>
        <p:txBody>
          <a:bodyPr/>
          <a:lstStyle/>
          <a:p>
            <a:pPr algn="r"/>
            <a:r>
              <a:rPr lang="de-DE" dirty="0"/>
              <a:t>Titel des Vortrags, Autor, Datum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86724"/>
            <a:ext cx="7886700" cy="781003"/>
          </a:xfrm>
        </p:spPr>
        <p:txBody>
          <a:bodyPr anchor="t" anchorCtr="0"/>
          <a:lstStyle>
            <a:lvl1pPr>
              <a:defRPr>
                <a:solidFill>
                  <a:srgbClr val="0D539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401A9DF5-EBC9-414C-99AA-358BF298E1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86724"/>
            <a:ext cx="7886700" cy="132556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83435"/>
            <a:ext cx="7886700" cy="3493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50375"/>
            <a:ext cx="30861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Titel des Vortrags, Autor, Datum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2" r:id="rId4"/>
    <p:sldLayoutId id="2147483670" r:id="rId5"/>
    <p:sldLayoutId id="2147483672" r:id="rId6"/>
    <p:sldLayoutId id="2147483673" r:id="rId7"/>
    <p:sldLayoutId id="2147483664" r:id="rId8"/>
    <p:sldLayoutId id="2147483674" r:id="rId9"/>
    <p:sldLayoutId id="2147483665" r:id="rId10"/>
    <p:sldLayoutId id="2147483666" r:id="rId11"/>
    <p:sldLayoutId id="2147483668" r:id="rId12"/>
    <p:sldLayoutId id="2147483669" r:id="rId13"/>
    <p:sldLayoutId id="2147483676" r:id="rId14"/>
    <p:sldLayoutId id="2147483677" r:id="rId15"/>
    <p:sldLayoutId id="2147483678" r:id="rId16"/>
    <p:sldLayoutId id="214748367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539E"/>
          </a:solidFill>
          <a:latin typeface="Verdana" charset="0"/>
          <a:ea typeface="Verdana" charset="0"/>
          <a:cs typeface="Verdana" charset="0"/>
        </a:defRPr>
      </a:lvl1pPr>
    </p:titleStyle>
    <p:bodyStyle>
      <a:lvl1pPr marL="360000" indent="-360000" algn="l" defTabSz="914400" rtl="0" eaLnBrk="1" latinLnBrk="0" hangingPunct="1">
        <a:lnSpc>
          <a:spcPct val="110000"/>
        </a:lnSpc>
        <a:spcBef>
          <a:spcPts val="1000"/>
        </a:spcBef>
        <a:buClr>
          <a:srgbClr val="0D539E"/>
        </a:buClr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810000" indent="-360000" algn="l" defTabSz="914400" rtl="0" eaLnBrk="1" latinLnBrk="0" hangingPunct="1">
        <a:lnSpc>
          <a:spcPct val="110000"/>
        </a:lnSpc>
        <a:spcBef>
          <a:spcPts val="800"/>
        </a:spcBef>
        <a:buClr>
          <a:srgbClr val="0D539E"/>
        </a:buClr>
        <a:buFont typeface="Courier New" charset="0"/>
        <a:buChar char="o"/>
        <a:tabLst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260000" indent="-270000" algn="l" defTabSz="914400" rtl="0" eaLnBrk="1" latinLnBrk="0" hangingPunct="1">
        <a:lnSpc>
          <a:spcPct val="110000"/>
        </a:lnSpc>
        <a:spcBef>
          <a:spcPts val="600"/>
        </a:spcBef>
        <a:buClr>
          <a:srgbClr val="0D539E"/>
        </a:buClr>
        <a:buFont typeface="Wingdings" charset="2"/>
        <a:buChar char="§"/>
        <a:tabLst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20000" indent="-234000" algn="l" defTabSz="914400" rtl="0" eaLnBrk="1" latinLnBrk="0" hangingPunct="1">
        <a:lnSpc>
          <a:spcPct val="110000"/>
        </a:lnSpc>
        <a:spcBef>
          <a:spcPts val="500"/>
        </a:spcBef>
        <a:buClr>
          <a:srgbClr val="0D539E"/>
        </a:buClr>
        <a:buFont typeface="Symbol" charset="2"/>
        <a:buChar char="-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70000" marR="0" indent="-2340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rgbClr val="0D539E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CA0288-211B-4357-AC5A-9443B843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9" y="134224"/>
            <a:ext cx="5697416" cy="1166070"/>
          </a:xfrm>
        </p:spPr>
        <p:txBody>
          <a:bodyPr/>
          <a:lstStyle/>
          <a:p>
            <a:r>
              <a:rPr lang="de-AT" sz="2400" b="0" dirty="0"/>
              <a:t>19. Juni 2019</a:t>
            </a:r>
            <a:br>
              <a:rPr lang="de-AT" sz="2400" b="0" dirty="0"/>
            </a:br>
            <a:r>
              <a:rPr lang="de-AT" sz="2400" b="0" dirty="0"/>
              <a:t>LEADER-Region </a:t>
            </a:r>
            <a:r>
              <a:rPr lang="de-AT" sz="2400" b="0" dirty="0" err="1"/>
              <a:t>Holzwelt</a:t>
            </a:r>
            <a:r>
              <a:rPr lang="de-AT" sz="2400" b="0" dirty="0"/>
              <a:t> Murau</a:t>
            </a:r>
            <a:br>
              <a:rPr lang="de-AT" sz="2400" b="0" dirty="0"/>
            </a:br>
            <a:r>
              <a:rPr lang="de-AT" sz="2400" b="0" dirty="0"/>
              <a:t>DI Ingmar Höbarth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3237F21B-CC86-42C2-BE87-0FD1E36BB98C}"/>
              </a:ext>
            </a:extLst>
          </p:cNvPr>
          <p:cNvSpPr txBox="1">
            <a:spLocks/>
          </p:cNvSpPr>
          <p:nvPr/>
        </p:nvSpPr>
        <p:spPr>
          <a:xfrm>
            <a:off x="2801922" y="3355596"/>
            <a:ext cx="6241409" cy="1980126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AT" sz="3600" b="0" dirty="0">
                <a:solidFill>
                  <a:schemeClr val="accent2"/>
                </a:solidFill>
              </a:rPr>
              <a:t>KEM- und KLAR!-Regionen</a:t>
            </a:r>
          </a:p>
          <a:p>
            <a:r>
              <a:rPr lang="de-AT" sz="3600" b="0" dirty="0">
                <a:solidFill>
                  <a:schemeClr val="accent2"/>
                </a:solidFill>
              </a:rPr>
              <a:t>Beitrag zum Change!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5024"/>
            <a:ext cx="8686800" cy="701866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Verdana" pitchFamily="34" charset="0"/>
              </a:rPr>
              <a:t>Leitbild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281418" y="3160156"/>
            <a:ext cx="6446939" cy="19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4000"/>
              </a:lnSpc>
              <a:buClr>
                <a:srgbClr val="0F3277"/>
              </a:buClr>
              <a:defRPr/>
            </a:pPr>
            <a:r>
              <a:rPr lang="de-A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Die Begrenzung des Klimawandels ist die größte Herausforderung der Menschheitsgeschichte. Die Klima- und Energie-Modellregionen in ganz Österreich teilen deshalb die Ziele der Vereinten Nationen (Paris-Ziele), die Erderwärmung auf maximal 1,5 Grad Celsius zu beschränken. Das bedeutet für Österreich, dass die von Menschen verursachten Treibhausgasemissionen gegen null reduziert werden müssen.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2A63BFCA-4446-4CE3-96E1-698CF86CDF13}"/>
              </a:ext>
            </a:extLst>
          </p:cNvPr>
          <p:cNvSpPr txBox="1">
            <a:spLocks/>
          </p:cNvSpPr>
          <p:nvPr/>
        </p:nvSpPr>
        <p:spPr>
          <a:xfrm>
            <a:off x="457200" y="1970897"/>
            <a:ext cx="8441162" cy="701866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539E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de-AT" sz="2200" dirty="0"/>
              <a:t>Gemeinsames Ziel: 100 Prozent Versorgung mit erneuerbarer Energie. </a:t>
            </a:r>
          </a:p>
        </p:txBody>
      </p:sp>
    </p:spTree>
    <p:extLst>
      <p:ext uri="{BB962C8B-B14F-4D97-AF65-F5344CB8AC3E}">
        <p14:creationId xmlns:p14="http://schemas.microsoft.com/office/powerpoint/2010/main" val="16054775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487463" y="1923604"/>
            <a:ext cx="5562600" cy="3982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ts val="2550"/>
              </a:lnSpc>
              <a:spcBef>
                <a:spcPct val="5000"/>
              </a:spcBef>
              <a:buClr>
                <a:srgbClr val="006699"/>
              </a:buClr>
              <a:defRPr/>
            </a:pPr>
            <a:r>
              <a:rPr lang="de-DE" sz="16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 KEMs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insgesamt</a:t>
            </a:r>
            <a:r>
              <a:rPr lang="de-DE" sz="16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(+4 KEMs)</a:t>
            </a:r>
            <a:endParaRPr lang="de-AT" sz="165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el 10"/>
          <p:cNvSpPr txBox="1">
            <a:spLocks/>
          </p:cNvSpPr>
          <p:nvPr/>
        </p:nvSpPr>
        <p:spPr bwMode="auto">
          <a:xfrm>
            <a:off x="1485900" y="1124126"/>
            <a:ext cx="6172200" cy="71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AT" sz="2800" dirty="0">
                <a:solidFill>
                  <a:srgbClr val="1B3E8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Stand 2018</a:t>
            </a:r>
          </a:p>
        </p:txBody>
      </p:sp>
      <p:graphicFrame>
        <p:nvGraphicFramePr>
          <p:cNvPr id="13" name="Diagramm 12"/>
          <p:cNvGraphicFramePr/>
          <p:nvPr/>
        </p:nvGraphicFramePr>
        <p:xfrm>
          <a:off x="1487463" y="2571535"/>
          <a:ext cx="6172200" cy="33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07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29282" y="1659346"/>
            <a:ext cx="8507412" cy="547687"/>
          </a:xfrm>
          <a:prstGeom prst="rect">
            <a:avLst/>
          </a:prstGeom>
        </p:spPr>
        <p:txBody>
          <a:bodyPr lIns="91440" tIns="4572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539E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KEMs: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539E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regionale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539E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539E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Modelle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D539E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46232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1145894"/>
            <a:ext cx="8229600" cy="10101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Kluger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Mix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aus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F32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7975" y="2159392"/>
            <a:ext cx="8728075" cy="39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AT" dirty="0">
                <a:latin typeface="Verdana" pitchFamily="34" charset="0"/>
                <a:ea typeface="Verdana" pitchFamily="34" charset="0"/>
                <a:cs typeface="Verdana" pitchFamily="34" charset="0"/>
              </a:rPr>
              <a:t>Ausbau von Erneuerbaren Energien</a:t>
            </a: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Maßnahmen zur Energieeffizienz</a:t>
            </a: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umweltfreundlicher Mobilität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Bewusstseinsbildung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Bauen und sanieren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Landwirtschaft und Ernährung</a:t>
            </a:r>
            <a:b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Tourismus</a:t>
            </a:r>
            <a:endParaRPr lang="de-A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08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1145894"/>
            <a:ext cx="8229600" cy="10101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Erfolgsfaktoren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F32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7200" y="2511706"/>
            <a:ext cx="87280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AT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Vision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AT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Ein Umsetzungskonzept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Eine treibende Kraft vor Ort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Identifikation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Finanzierung / Co-Finanzierung</a:t>
            </a: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0F3277"/>
              </a:buClr>
              <a:buFont typeface="Arial" pitchFamily="34" charset="0"/>
              <a:buChar char="•"/>
              <a:defRPr/>
            </a:pPr>
            <a:endParaRPr lang="de-AT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120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xmlns="" id="{A0F67A9A-D7A9-412B-9A77-5A6E739C2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66" y="1041808"/>
            <a:ext cx="1248645" cy="5143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C5823584-3A7E-440D-A08F-15E801646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55" y="1280447"/>
            <a:ext cx="3436623" cy="4715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B466891F-8064-418F-B94A-4C1002F50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74" y="1718949"/>
            <a:ext cx="1114580" cy="125747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662C6E41-E843-4CB8-8D95-D7866B7D3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69" y="2950372"/>
            <a:ext cx="3750992" cy="43583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xmlns="" id="{2131D041-6E36-480D-A3D9-3498AC179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" y="1256107"/>
            <a:ext cx="405083" cy="235745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AC8B3D0D-9F29-4BF8-9857-93D91D888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74" y="2630328"/>
            <a:ext cx="1400371" cy="11645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xmlns="" id="{F0A2EBA4-64B6-4C45-A729-DC1CF109B4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>
          <a:xfrm>
            <a:off x="6434947" y="5388073"/>
            <a:ext cx="2355691" cy="52871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8366193A-6693-403B-8C12-821B01E89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8" y="983085"/>
            <a:ext cx="1636147" cy="116459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F2F03059-770F-41B5-A610-2D8F6B5302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10" y="3917023"/>
            <a:ext cx="2064832" cy="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1145894"/>
            <a:ext cx="8229600" cy="10101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en-GB" sz="3200" dirty="0">
                <a:solidFill>
                  <a:srgbClr val="0F3277"/>
                </a:solidFill>
                <a:latin typeface="Verdana" pitchFamily="34" charset="0"/>
              </a:rPr>
              <a:t>Die </a:t>
            </a:r>
            <a:r>
              <a:rPr lang="en-GB" sz="3200" dirty="0" err="1">
                <a:solidFill>
                  <a:srgbClr val="0F3277"/>
                </a:solidFill>
                <a:latin typeface="Verdana" pitchFamily="34" charset="0"/>
              </a:rPr>
              <a:t>Vorteile</a:t>
            </a:r>
            <a:r>
              <a:rPr lang="en-GB" sz="3200" dirty="0">
                <a:solidFill>
                  <a:srgbClr val="0F3277"/>
                </a:solidFill>
                <a:latin typeface="Verdana" pitchFamily="34" charset="0"/>
              </a:rPr>
              <a:t> der </a:t>
            </a:r>
            <a:br>
              <a:rPr lang="en-GB" sz="3200" dirty="0">
                <a:solidFill>
                  <a:srgbClr val="0F3277"/>
                </a:solidFill>
                <a:latin typeface="Verdana" pitchFamily="34" charset="0"/>
              </a:rPr>
            </a:br>
            <a:r>
              <a:rPr lang="en-GB" sz="3200" dirty="0">
                <a:solidFill>
                  <a:srgbClr val="0F3277"/>
                </a:solidFill>
                <a:latin typeface="Verdana" pitchFamily="34" charset="0"/>
              </a:rPr>
              <a:t>Klima- und Energie-</a:t>
            </a:r>
            <a:r>
              <a:rPr lang="en-GB" sz="3200" dirty="0" err="1">
                <a:solidFill>
                  <a:srgbClr val="0F3277"/>
                </a:solidFill>
                <a:latin typeface="Verdana" pitchFamily="34" charset="0"/>
              </a:rPr>
              <a:t>Modellregionen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F32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7975" y="2963119"/>
            <a:ext cx="87280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AT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Steigende Unabhängigkeit von Energieimporten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Versorgungssicherheit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Wertschöpfung bleibt in Region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Arbeitsplätze geschaffen</a:t>
            </a:r>
          </a:p>
          <a:p>
            <a:pPr marL="457200" indent="-457200">
              <a:lnSpc>
                <a:spcPct val="15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Abfluss von Kaufkraft minimiert</a:t>
            </a:r>
            <a:endParaRPr lang="de-AT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92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1145894"/>
            <a:ext cx="8578850" cy="10101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en-GB" sz="3200" dirty="0">
                <a:solidFill>
                  <a:srgbClr val="0F3277"/>
                </a:solidFill>
                <a:latin typeface="Verdana" pitchFamily="34" charset="0"/>
              </a:rPr>
              <a:t>WIFO: Klima- und Energie-</a:t>
            </a:r>
            <a:r>
              <a:rPr lang="en-GB" sz="3200" dirty="0" err="1">
                <a:solidFill>
                  <a:srgbClr val="0F3277"/>
                </a:solidFill>
                <a:latin typeface="Verdana" pitchFamily="34" charset="0"/>
              </a:rPr>
              <a:t>Modellregionen</a:t>
            </a:r>
            <a:endParaRPr lang="en-GB" sz="3200" dirty="0">
              <a:solidFill>
                <a:srgbClr val="0F3277"/>
              </a:solidFill>
              <a:latin typeface="Verdana" pitchFamily="34" charset="0"/>
            </a:endParaRPr>
          </a:p>
          <a:p>
            <a:pPr lvl="0">
              <a:spcBef>
                <a:spcPct val="0"/>
              </a:spcBef>
            </a:pPr>
            <a:r>
              <a:rPr lang="en-GB" sz="3200" dirty="0" err="1">
                <a:solidFill>
                  <a:srgbClr val="0F3277"/>
                </a:solidFill>
                <a:latin typeface="Verdana" pitchFamily="34" charset="0"/>
                <a:ea typeface="+mj-ea"/>
                <a:cs typeface="+mj-cs"/>
              </a:rPr>
              <a:t>g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eben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Wirtschaftsimpulse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F32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568700" y="2755012"/>
            <a:ext cx="4949825" cy="833139"/>
          </a:xfrm>
          <a:prstGeom prst="rect">
            <a:avLst/>
          </a:prstGeom>
        </p:spPr>
        <p:txBody>
          <a:bodyPr/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Langfristig erzielbare positive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672875" y="3113788"/>
            <a:ext cx="49498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/>
          <a:lstStyle/>
          <a:p>
            <a:pPr marL="266700" indent="-266700"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defRPr/>
            </a:pPr>
            <a:r>
              <a:rPr lang="de-DE" sz="2200" dirty="0">
                <a:latin typeface="Verdana" pitchFamily="34" charset="0"/>
                <a:cs typeface="+mn-cs"/>
              </a:rPr>
              <a:t>ö</a:t>
            </a:r>
            <a:r>
              <a:rPr lang="de-DE" sz="2200" dirty="0" err="1">
                <a:latin typeface="Verdana" pitchFamily="34" charset="0"/>
                <a:cs typeface="+mn-cs"/>
              </a:rPr>
              <a:t>konomische</a:t>
            </a:r>
            <a:r>
              <a:rPr lang="de-DE" sz="2200" dirty="0">
                <a:latin typeface="Verdana" pitchFamily="34" charset="0"/>
                <a:cs typeface="+mn-cs"/>
              </a:rPr>
              <a:t> Effekte:</a:t>
            </a:r>
            <a:br>
              <a:rPr lang="de-DE" sz="2200" dirty="0">
                <a:latin typeface="Verdana" pitchFamily="34" charset="0"/>
                <a:cs typeface="+mn-cs"/>
              </a:rPr>
            </a:br>
            <a:endParaRPr lang="de-DE" sz="2200" dirty="0">
              <a:latin typeface="Verdana" pitchFamily="34" charset="0"/>
              <a:cs typeface="+mn-cs"/>
            </a:endParaRPr>
          </a:p>
          <a:p>
            <a:pPr marL="266700" indent="-266700"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defRPr/>
            </a:pPr>
            <a:r>
              <a:rPr lang="de-DE" sz="2200" dirty="0">
                <a:latin typeface="Verdana" pitchFamily="34" charset="0"/>
                <a:cs typeface="+mn-cs"/>
              </a:rPr>
              <a:t>  </a:t>
            </a:r>
            <a:endParaRPr lang="de-DE" sz="2200" b="1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754438" y="3831220"/>
            <a:ext cx="5102225" cy="60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/>
          <a:lstStyle/>
          <a:p>
            <a:pPr marL="266700" indent="-266700"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cs typeface="+mn-cs"/>
              </a:rPr>
              <a:t>Jährlicher Wertschöpfungszuwachs ab 2020: bis 3 Mrd. Euro</a:t>
            </a:r>
            <a:r>
              <a:rPr lang="de-DE" sz="2200" dirty="0">
                <a:latin typeface="Verdana" pitchFamily="34" charset="0"/>
                <a:cs typeface="+mn-cs"/>
              </a:rPr>
              <a:t/>
            </a:r>
            <a:br>
              <a:rPr lang="de-DE" sz="2200" dirty="0">
                <a:latin typeface="Verdana" pitchFamily="34" charset="0"/>
                <a:cs typeface="+mn-cs"/>
              </a:rPr>
            </a:br>
            <a:endParaRPr lang="de-DE" sz="2200" dirty="0">
              <a:latin typeface="Verdana" pitchFamily="34" charset="0"/>
              <a:cs typeface="+mn-cs"/>
            </a:endParaRPr>
          </a:p>
          <a:p>
            <a:pPr marL="266700" indent="-266700"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defRPr/>
            </a:pPr>
            <a:r>
              <a:rPr lang="de-DE" sz="2200" dirty="0">
                <a:latin typeface="Verdana" pitchFamily="34" charset="0"/>
                <a:cs typeface="+mn-cs"/>
              </a:rPr>
              <a:t>  </a:t>
            </a:r>
            <a:endParaRPr lang="de-DE" sz="2200" b="1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3754438" y="4595148"/>
            <a:ext cx="4546600" cy="6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/>
          <a:lstStyle/>
          <a:p>
            <a:pPr marL="266700" indent="-266700"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Char char="•"/>
              <a:defRPr/>
            </a:pPr>
            <a:r>
              <a:rPr lang="de-DE" dirty="0">
                <a:latin typeface="Verdana" pitchFamily="34" charset="0"/>
                <a:cs typeface="+mn-cs"/>
              </a:rPr>
              <a:t>40.000 Arbeitsplätze werden geschaffen und gesichert</a:t>
            </a:r>
            <a:endParaRPr lang="de-DE" sz="2200" dirty="0">
              <a:latin typeface="Verdana" pitchFamily="34" charset="0"/>
              <a:cs typeface="+mn-cs"/>
            </a:endParaRPr>
          </a:p>
          <a:p>
            <a:pPr marL="266700" indent="-266700"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defRPr/>
            </a:pPr>
            <a:r>
              <a:rPr lang="de-DE" sz="2200" dirty="0">
                <a:latin typeface="Verdana" pitchFamily="34" charset="0"/>
                <a:cs typeface="+mn-cs"/>
              </a:rPr>
              <a:t>  </a:t>
            </a:r>
            <a:endParaRPr lang="de-DE" sz="2200" b="1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17631" y="4346402"/>
            <a:ext cx="879676" cy="335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3416">
            <a:off x="865726" y="2577024"/>
            <a:ext cx="2364666" cy="333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960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el 10">
            <a:extLst>
              <a:ext uri="{FF2B5EF4-FFF2-40B4-BE49-F238E27FC236}">
                <a16:creationId xmlns:a16="http://schemas.microsoft.com/office/drawing/2014/main" xmlns="" id="{0692EF54-4858-4673-BF39-55AEE464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0" y="1251358"/>
            <a:ext cx="8686800" cy="993775"/>
          </a:xfrm>
        </p:spPr>
        <p:txBody>
          <a:bodyPr/>
          <a:lstStyle/>
          <a:p>
            <a:pPr algn="l" eaLnBrk="1" hangingPunct="1"/>
            <a:r>
              <a:rPr lang="de-DE" altLang="de-DE" sz="3500" dirty="0">
                <a:solidFill>
                  <a:srgbClr val="1B3E84"/>
                </a:solidFill>
              </a:rPr>
              <a:t>Budget </a:t>
            </a:r>
            <a:endParaRPr lang="de-AT" altLang="de-DE" sz="3500" dirty="0">
              <a:solidFill>
                <a:srgbClr val="1B3E84"/>
              </a:solidFill>
            </a:endParaRPr>
          </a:p>
        </p:txBody>
      </p:sp>
      <p:sp>
        <p:nvSpPr>
          <p:cNvPr id="13318" name="Inhaltsplatzhalter 11">
            <a:extLst>
              <a:ext uri="{FF2B5EF4-FFF2-40B4-BE49-F238E27FC236}">
                <a16:creationId xmlns:a16="http://schemas.microsoft.com/office/drawing/2014/main" xmlns="" id="{743F9DFF-7C79-4EE4-8A1D-FAAE5732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0" y="1981917"/>
            <a:ext cx="8229600" cy="44656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1B3E84"/>
              </a:buClr>
            </a:pPr>
            <a:endParaRPr lang="de-DE" altLang="de-DE" sz="2800" dirty="0"/>
          </a:p>
          <a:p>
            <a:pPr eaLnBrk="1" hangingPunct="1">
              <a:buClr>
                <a:srgbClr val="1B3E84"/>
              </a:buClr>
            </a:pPr>
            <a:r>
              <a:rPr lang="de-DE" altLang="de-DE" sz="2000" dirty="0"/>
              <a:t>Individuell berechnet pro KEM: abhängig von Größe bis zu 250.000 Euro für 3 Jahre (Personal- und Sachkosten)</a:t>
            </a:r>
            <a:br>
              <a:rPr lang="de-DE" altLang="de-DE" sz="2000" dirty="0"/>
            </a:br>
            <a:endParaRPr lang="de-DE" altLang="de-DE" sz="2000" dirty="0"/>
          </a:p>
          <a:p>
            <a:pPr eaLnBrk="1" hangingPunct="1">
              <a:buClr>
                <a:srgbClr val="1B3E84"/>
              </a:buClr>
            </a:pPr>
            <a:r>
              <a:rPr lang="de-DE" altLang="de-DE" sz="2000" dirty="0"/>
              <a:t>25 % Ko-Finanzierung aus der Region – davon 50 % in-kind möglich</a:t>
            </a:r>
            <a:br>
              <a:rPr lang="de-DE" altLang="de-DE" sz="2000" dirty="0"/>
            </a:br>
            <a:endParaRPr lang="de-DE" altLang="de-DE" sz="2000" dirty="0"/>
          </a:p>
          <a:p>
            <a:pPr eaLnBrk="1" hangingPunct="1">
              <a:buClr>
                <a:srgbClr val="1B3E84"/>
              </a:buClr>
            </a:pPr>
            <a:r>
              <a:rPr lang="de-DE" altLang="de-DE" sz="2000" dirty="0"/>
              <a:t>Exklusive Förderungen nur für KEM</a:t>
            </a:r>
          </a:p>
          <a:p>
            <a:pPr eaLnBrk="1" hangingPunct="1">
              <a:buClr>
                <a:srgbClr val="1B3E84"/>
              </a:buClr>
              <a:buFont typeface="Arial" panose="020B0604020202020204" pitchFamily="34" charset="0"/>
              <a:buNone/>
            </a:pP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6827192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192.168.98.7\userdaten$\Ursula\Desktop\karten ppt\Karte 114 Regionen.jpg"/>
          <p:cNvPicPr>
            <a:picLocks noChangeAspect="1" noChangeArrowheads="1"/>
          </p:cNvPicPr>
          <p:nvPr/>
        </p:nvPicPr>
        <p:blipFill>
          <a:blip r:embed="rId2"/>
          <a:srcRect b="6470"/>
          <a:stretch>
            <a:fillRect/>
          </a:stretch>
        </p:blipFill>
        <p:spPr bwMode="auto">
          <a:xfrm>
            <a:off x="104166" y="1794075"/>
            <a:ext cx="9000000" cy="456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350939" y="1794075"/>
            <a:ext cx="4290510" cy="891252"/>
          </a:xfrm>
          <a:prstGeom prst="rect">
            <a:avLst/>
          </a:prstGeom>
        </p:spPr>
        <p:txBody>
          <a:bodyPr/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Bislang 4542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Umsetzungs</a:t>
            </a:r>
            <a:r>
              <a:rPr kumimoji="0" lang="de-DE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– 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tabLst/>
              <a:defRPr/>
            </a:pPr>
            <a:r>
              <a:rPr lang="de-DE" sz="2200" baseline="0" dirty="0">
                <a:latin typeface="Verdana" pitchFamily="34" charset="0"/>
              </a:rPr>
              <a:t>Projekte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/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F3277"/>
              </a:buClr>
              <a:buSzPct val="115000"/>
              <a:buFont typeface="Arial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221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1030204"/>
            <a:ext cx="7886700" cy="618067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Verdana" pitchFamily="34" charset="0"/>
              </a:rPr>
              <a:t>Klimakonferenz COP 21 in Paris</a:t>
            </a:r>
            <a:endParaRPr lang="de-DE" sz="32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28650" y="1604791"/>
            <a:ext cx="8229600" cy="409207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Ein historischer Durchbruch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F32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279551"/>
            <a:ext cx="6867525" cy="371475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920052" y="6310490"/>
            <a:ext cx="564444" cy="214489"/>
          </a:xfrm>
          <a:prstGeom prst="rightArrow">
            <a:avLst/>
          </a:prstGeom>
          <a:solidFill>
            <a:srgbClr val="0D53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507068" y="6222178"/>
            <a:ext cx="6045200" cy="4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dirty="0">
                <a:solidFill>
                  <a:srgbClr val="0D539E"/>
                </a:solidFill>
                <a:latin typeface="Verdana" pitchFamily="34" charset="0"/>
              </a:rPr>
              <a:t>Erderwärmung soll auf +1,5° beschränkt werden</a:t>
            </a:r>
          </a:p>
        </p:txBody>
      </p:sp>
    </p:spTree>
    <p:extLst>
      <p:ext uri="{BB962C8B-B14F-4D97-AF65-F5344CB8AC3E}">
        <p14:creationId xmlns:p14="http://schemas.microsoft.com/office/powerpoint/2010/main" val="3063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5"/>
          <p:cNvGraphicFramePr>
            <a:graphicFrameLocks noGrp="1"/>
          </p:cNvGraphicFramePr>
          <p:nvPr>
            <p:ph idx="1"/>
          </p:nvPr>
        </p:nvGraphicFramePr>
        <p:xfrm>
          <a:off x="1601670" y="2282429"/>
          <a:ext cx="5994666" cy="361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de-DE" sz="1500" dirty="0"/>
                        <a:t>Bundesland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MR-Projekte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Leit-Projekte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/>
                        <a:t>Invest</a:t>
                      </a:r>
                      <a:r>
                        <a:rPr lang="de-DE" sz="1500" dirty="0"/>
                        <a:t>-Projekte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KS-Projekte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Niederösterreich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840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422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38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Burgenland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Steiermark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790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406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Kärnten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56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Oberösterreich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450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Salzburg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55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Tirol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82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8153232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Vorarlberg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de-DE" sz="1500" dirty="0"/>
                        <a:t>Wien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10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006">
                <a:tc>
                  <a:txBody>
                    <a:bodyPr/>
                    <a:lstStyle/>
                    <a:p>
                      <a:pPr algn="l"/>
                      <a:r>
                        <a:rPr lang="de-DE" sz="1500" b="1" dirty="0"/>
                        <a:t>GESAMT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/>
                        <a:t>2930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/>
                        <a:t>1450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/>
                        <a:t>110</a:t>
                      </a:r>
                      <a:endParaRPr lang="de-DE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itel 10"/>
          <p:cNvSpPr txBox="1">
            <a:spLocks/>
          </p:cNvSpPr>
          <p:nvPr/>
        </p:nvSpPr>
        <p:spPr bwMode="auto">
          <a:xfrm>
            <a:off x="1170160" y="944387"/>
            <a:ext cx="7210442" cy="11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AT" sz="2400" dirty="0">
                <a:solidFill>
                  <a:srgbClr val="1B3E8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4542 KEM Projekte </a:t>
            </a:r>
            <a:r>
              <a:rPr lang="de-AT" sz="2800" dirty="0">
                <a:solidFill>
                  <a:srgbClr val="1B3E8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insgesamt</a:t>
            </a:r>
            <a:r>
              <a:rPr lang="de-AT" sz="2400" dirty="0">
                <a:solidFill>
                  <a:srgbClr val="1B3E8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(2009-2018)</a:t>
            </a:r>
          </a:p>
        </p:txBody>
      </p:sp>
    </p:spTree>
    <p:extLst>
      <p:ext uri="{BB962C8B-B14F-4D97-AF65-F5344CB8AC3E}">
        <p14:creationId xmlns:p14="http://schemas.microsoft.com/office/powerpoint/2010/main" val="348880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5"/>
          <p:cNvGraphicFramePr>
            <a:graphicFrameLocks noGrp="1"/>
          </p:cNvGraphicFramePr>
          <p:nvPr>
            <p:ph idx="1"/>
          </p:nvPr>
        </p:nvGraphicFramePr>
        <p:xfrm>
          <a:off x="1223628" y="2348880"/>
          <a:ext cx="66427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6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de-DE" sz="1700" dirty="0"/>
                        <a:t>Bundesland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PV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Holz-heizungen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Solar-Anlagen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Lade- punkte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Niederösterreich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240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34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145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Burgenland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56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Steiermark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158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Kärnten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38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Oberösterreich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209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Salzburg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Tirol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36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700" dirty="0"/>
                        <a:t>Vorarlberg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21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2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0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de-DE" sz="1800" b="1" dirty="0"/>
                        <a:t>GESAMT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805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54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580</a:t>
                      </a:r>
                    </a:p>
                    <a:p>
                      <a:pPr algn="ctr"/>
                      <a:r>
                        <a:rPr lang="de-DE" sz="900" b="1" dirty="0">
                          <a:solidFill>
                            <a:srgbClr val="FF0000"/>
                          </a:solidFill>
                        </a:rPr>
                        <a:t>aus 244 Anträgen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itel 10"/>
          <p:cNvSpPr txBox="1">
            <a:spLocks/>
          </p:cNvSpPr>
          <p:nvPr/>
        </p:nvSpPr>
        <p:spPr bwMode="auto">
          <a:xfrm>
            <a:off x="679509" y="1225963"/>
            <a:ext cx="7973933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AT" sz="2400" dirty="0">
                <a:solidFill>
                  <a:srgbClr val="1B3E8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1450 KEM Investprojekte insgesamt (2011-2018)</a:t>
            </a:r>
          </a:p>
        </p:txBody>
      </p:sp>
    </p:spTree>
    <p:extLst>
      <p:ext uri="{BB962C8B-B14F-4D97-AF65-F5344CB8AC3E}">
        <p14:creationId xmlns:p14="http://schemas.microsoft.com/office/powerpoint/2010/main" val="36312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1319514"/>
            <a:ext cx="8229600" cy="10101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GB" sz="3200" dirty="0" err="1">
                <a:solidFill>
                  <a:srgbClr val="0F3277"/>
                </a:solidFill>
                <a:latin typeface="Verdana" pitchFamily="34" charset="0"/>
              </a:rPr>
              <a:t>Multiplikatoreffekt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F327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07975" y="2329614"/>
            <a:ext cx="8728075" cy="34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20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Vorbildfaktor</a:t>
            </a:r>
            <a:b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200000"/>
              </a:lnSpc>
              <a:buClr>
                <a:srgbClr val="0F3277"/>
              </a:buClr>
              <a:buFont typeface="Arial" pitchFamily="34" charset="0"/>
              <a:buChar char="•"/>
              <a:defRPr/>
            </a:pPr>
            <a:r>
              <a:rPr lang="de-D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Know</a:t>
            </a: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How</a:t>
            </a: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Transfer</a:t>
            </a:r>
          </a:p>
          <a:p>
            <a:pPr>
              <a:defRPr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856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8D0DFEE-1FAE-4A95-8077-99E26F97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85" y="1720855"/>
            <a:ext cx="4241915" cy="28293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AB76AEF-3476-4D33-AC00-E74BB4984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04"/>
          <a:stretch/>
        </p:blipFill>
        <p:spPr>
          <a:xfrm>
            <a:off x="1498902" y="4062275"/>
            <a:ext cx="1901140" cy="228553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9140D9E0-3E35-4486-8015-7BB9BBBB09CD}"/>
              </a:ext>
            </a:extLst>
          </p:cNvPr>
          <p:cNvSpPr txBox="1">
            <a:spLocks/>
          </p:cNvSpPr>
          <p:nvPr/>
        </p:nvSpPr>
        <p:spPr bwMode="auto">
          <a:xfrm>
            <a:off x="2036764" y="1041347"/>
            <a:ext cx="1964787" cy="6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buClr>
                <a:srgbClr val="0F3277"/>
              </a:buClr>
              <a:defRPr/>
            </a:pPr>
            <a:r>
              <a:rPr lang="de-DE" sz="2200" dirty="0">
                <a:solidFill>
                  <a:srgbClr val="0D53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Vernetzung</a:t>
            </a:r>
            <a:endParaRPr lang="de-DE" sz="800" dirty="0">
              <a:solidFill>
                <a:srgbClr val="0D53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3C544DC5-B4A2-4066-95C5-949A4C29E1F1}"/>
              </a:ext>
            </a:extLst>
          </p:cNvPr>
          <p:cNvSpPr txBox="1">
            <a:spLocks/>
          </p:cNvSpPr>
          <p:nvPr/>
        </p:nvSpPr>
        <p:spPr bwMode="auto">
          <a:xfrm>
            <a:off x="1028933" y="2823586"/>
            <a:ext cx="3212983" cy="6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buClr>
                <a:srgbClr val="0F3277"/>
              </a:buClr>
              <a:defRPr/>
            </a:pPr>
            <a:r>
              <a:rPr lang="de-DE" sz="2200" dirty="0" err="1">
                <a:solidFill>
                  <a:srgbClr val="0D53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</a:t>
            </a:r>
            <a:r>
              <a:rPr lang="de-DE" sz="2200" dirty="0">
                <a:solidFill>
                  <a:srgbClr val="0D53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200" dirty="0" err="1">
                <a:solidFill>
                  <a:srgbClr val="0D53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</a:t>
            </a:r>
            <a:r>
              <a:rPr lang="de-DE" sz="2200" dirty="0">
                <a:solidFill>
                  <a:srgbClr val="0D53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Transfer</a:t>
            </a:r>
            <a:endParaRPr lang="de-DE" sz="800" dirty="0">
              <a:solidFill>
                <a:srgbClr val="0D53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34EDE65D-B0C8-4256-A04D-98DA16D4457C}"/>
              </a:ext>
            </a:extLst>
          </p:cNvPr>
          <p:cNvSpPr txBox="1">
            <a:spLocks/>
          </p:cNvSpPr>
          <p:nvPr/>
        </p:nvSpPr>
        <p:spPr bwMode="auto">
          <a:xfrm>
            <a:off x="3779173" y="4726983"/>
            <a:ext cx="1964787" cy="6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buClr>
                <a:srgbClr val="0F3277"/>
              </a:buClr>
              <a:defRPr/>
            </a:pPr>
            <a:r>
              <a:rPr lang="de-DE" sz="2200" dirty="0">
                <a:solidFill>
                  <a:srgbClr val="0D53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Schulung</a:t>
            </a:r>
            <a:endParaRPr lang="de-DE" sz="800" dirty="0">
              <a:solidFill>
                <a:srgbClr val="0D53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19882"/>
            <a:ext cx="8389018" cy="994172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Verdana" charset="0"/>
                <a:ea typeface="Verdana" charset="0"/>
                <a:cs typeface="Verdana" charset="0"/>
              </a:rPr>
              <a:t>KEM Tourismus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997176"/>
            <a:ext cx="7886700" cy="2620146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Ziel – am Weg zur nachhaltigsten Tourismusregion</a:t>
            </a:r>
          </a:p>
          <a:p>
            <a:endParaRPr lang="de-DE" dirty="0"/>
          </a:p>
          <a:p>
            <a:r>
              <a:rPr lang="de-DE" dirty="0"/>
              <a:t>Multiplikation von erfolgreichen Lösungsansätzen</a:t>
            </a:r>
          </a:p>
          <a:p>
            <a:endParaRPr lang="de-DE" dirty="0"/>
          </a:p>
          <a:p>
            <a:r>
              <a:rPr lang="de-DE" dirty="0"/>
              <a:t>1 Mio. Euro (15 % Ko-Finanzierung)</a:t>
            </a:r>
          </a:p>
          <a:p>
            <a:endParaRPr lang="de-DE" dirty="0"/>
          </a:p>
          <a:p>
            <a:r>
              <a:rPr lang="de-DE" dirty="0"/>
              <a:t>1 Schwerpunktregion</a:t>
            </a:r>
          </a:p>
        </p:txBody>
      </p:sp>
    </p:spTree>
    <p:extLst>
      <p:ext uri="{BB962C8B-B14F-4D97-AF65-F5344CB8AC3E}">
        <p14:creationId xmlns:p14="http://schemas.microsoft.com/office/powerpoint/2010/main" val="254884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1756866" y="1254819"/>
            <a:ext cx="6430009" cy="18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68580" bIns="0" numCol="1" anchor="t" anchorCtr="0" compatLnSpc="1">
            <a:prstTxWarp prst="textNoShape">
              <a:avLst/>
            </a:prstTxWarp>
          </a:bodyPr>
          <a:lstStyle>
            <a:lvl1pPr algn="l" defTabSz="608013" rtl="0" eaLnBrk="1" fontAlgn="base" hangingPunct="1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F3277"/>
                </a:solidFill>
                <a:latin typeface="Verdana"/>
                <a:ea typeface="+mj-ea"/>
                <a:cs typeface="+mj-cs"/>
              </a:defRPr>
            </a:lvl1pPr>
            <a:lvl2pPr algn="l" defTabSz="608013" rtl="0" eaLnBrk="1" fontAlgn="base" hangingPunct="1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rgbClr val="0F3277"/>
                </a:solidFill>
                <a:latin typeface="Verdana" pitchFamily="34" charset="0"/>
              </a:defRPr>
            </a:lvl2pPr>
            <a:lvl3pPr algn="l" defTabSz="608013" rtl="0" eaLnBrk="1" fontAlgn="base" hangingPunct="1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rgbClr val="0F3277"/>
                </a:solidFill>
                <a:latin typeface="Verdana" pitchFamily="34" charset="0"/>
              </a:defRPr>
            </a:lvl3pPr>
            <a:lvl4pPr algn="l" defTabSz="608013" rtl="0" eaLnBrk="1" fontAlgn="base" hangingPunct="1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rgbClr val="0F3277"/>
                </a:solidFill>
                <a:latin typeface="Verdana" pitchFamily="34" charset="0"/>
              </a:defRPr>
            </a:lvl4pPr>
            <a:lvl5pPr algn="l" defTabSz="608013" rtl="0" eaLnBrk="1" fontAlgn="base" hangingPunct="1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rgbClr val="0F3277"/>
                </a:solidFill>
                <a:latin typeface="Verdana" pitchFamily="34" charset="0"/>
              </a:defRPr>
            </a:lvl5pPr>
            <a:lvl6pPr marL="609585" algn="l" defTabSz="609585" rtl="0" eaLnBrk="1" fontAlgn="base" hangingPunct="1">
              <a:lnSpc>
                <a:spcPts val="5067"/>
              </a:lnSpc>
              <a:spcBef>
                <a:spcPct val="0"/>
              </a:spcBef>
              <a:spcAft>
                <a:spcPct val="0"/>
              </a:spcAft>
              <a:defRPr sz="4667">
                <a:solidFill>
                  <a:srgbClr val="0F3277"/>
                </a:solidFill>
                <a:latin typeface="Verdana" pitchFamily="34" charset="0"/>
              </a:defRPr>
            </a:lvl6pPr>
            <a:lvl7pPr marL="1219170" algn="l" defTabSz="609585" rtl="0" eaLnBrk="1" fontAlgn="base" hangingPunct="1">
              <a:lnSpc>
                <a:spcPts val="5067"/>
              </a:lnSpc>
              <a:spcBef>
                <a:spcPct val="0"/>
              </a:spcBef>
              <a:spcAft>
                <a:spcPct val="0"/>
              </a:spcAft>
              <a:defRPr sz="4667">
                <a:solidFill>
                  <a:srgbClr val="0F3277"/>
                </a:solidFill>
                <a:latin typeface="Verdana" pitchFamily="34" charset="0"/>
              </a:defRPr>
            </a:lvl7pPr>
            <a:lvl8pPr marL="1828754" algn="l" defTabSz="609585" rtl="0" eaLnBrk="1" fontAlgn="base" hangingPunct="1">
              <a:lnSpc>
                <a:spcPts val="5067"/>
              </a:lnSpc>
              <a:spcBef>
                <a:spcPct val="0"/>
              </a:spcBef>
              <a:spcAft>
                <a:spcPct val="0"/>
              </a:spcAft>
              <a:defRPr sz="4667">
                <a:solidFill>
                  <a:srgbClr val="0F3277"/>
                </a:solidFill>
                <a:latin typeface="Verdana" pitchFamily="34" charset="0"/>
              </a:defRPr>
            </a:lvl8pPr>
            <a:lvl9pPr marL="2438339" algn="l" defTabSz="609585" rtl="0" eaLnBrk="1" fontAlgn="base" hangingPunct="1">
              <a:lnSpc>
                <a:spcPts val="5067"/>
              </a:lnSpc>
              <a:spcBef>
                <a:spcPct val="0"/>
              </a:spcBef>
              <a:spcAft>
                <a:spcPct val="0"/>
              </a:spcAft>
              <a:defRPr sz="4667">
                <a:solidFill>
                  <a:srgbClr val="0F3277"/>
                </a:solidFill>
                <a:latin typeface="Verdana" pitchFamily="34" charset="0"/>
              </a:defRPr>
            </a:lvl9pPr>
          </a:lstStyle>
          <a:p>
            <a:r>
              <a:rPr lang="de-AT" altLang="de-DE" sz="2700" b="1" dirty="0">
                <a:latin typeface="Verdana" panose="020B0604030504040204" pitchFamily="34" charset="0"/>
              </a:rPr>
              <a:t>KLAR! </a:t>
            </a:r>
            <a:r>
              <a:rPr lang="de-AT" altLang="de-DE" sz="2700" dirty="0">
                <a:latin typeface="Verdana" panose="020B0604030504040204" pitchFamily="34" charset="0"/>
              </a:rPr>
              <a:t/>
            </a:r>
            <a:br>
              <a:rPr lang="de-AT" altLang="de-DE" sz="2700" dirty="0">
                <a:latin typeface="Verdana" panose="020B0604030504040204" pitchFamily="34" charset="0"/>
              </a:rPr>
            </a:br>
            <a:r>
              <a:rPr lang="de-AT" altLang="de-DE" sz="2700" b="1" dirty="0">
                <a:latin typeface="Verdana" panose="020B0604030504040204" pitchFamily="34" charset="0"/>
              </a:rPr>
              <a:t>Kl</a:t>
            </a:r>
            <a:r>
              <a:rPr lang="de-AT" altLang="de-DE" sz="2700" dirty="0">
                <a:latin typeface="Verdana" panose="020B0604030504040204" pitchFamily="34" charset="0"/>
              </a:rPr>
              <a:t>imawandel-</a:t>
            </a:r>
            <a:r>
              <a:rPr lang="de-AT" altLang="de-DE" sz="2700" b="1" dirty="0" err="1">
                <a:latin typeface="Verdana" panose="020B0604030504040204" pitchFamily="34" charset="0"/>
              </a:rPr>
              <a:t>A</a:t>
            </a:r>
            <a:r>
              <a:rPr lang="de-AT" altLang="de-DE" sz="2700" dirty="0" err="1">
                <a:latin typeface="Verdana" panose="020B0604030504040204" pitchFamily="34" charset="0"/>
              </a:rPr>
              <a:t>npassungsmodell</a:t>
            </a:r>
            <a:r>
              <a:rPr lang="de-AT" altLang="de-DE" sz="2700" b="1" dirty="0" err="1">
                <a:latin typeface="Verdana" panose="020B0604030504040204" pitchFamily="34" charset="0"/>
              </a:rPr>
              <a:t>R</a:t>
            </a:r>
            <a:r>
              <a:rPr lang="de-AT" altLang="de-DE" sz="2700" dirty="0" err="1">
                <a:latin typeface="Verdana" panose="020B0604030504040204" pitchFamily="34" charset="0"/>
              </a:rPr>
              <a:t>egionen</a:t>
            </a:r>
            <a:endParaRPr lang="de-AT" altLang="de-DE" sz="2625" dirty="0">
              <a:latin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E933BD9-D129-44D0-9887-2CD424560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78" y="3563445"/>
            <a:ext cx="3801670" cy="22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7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12"/>
          <p:cNvCxnSpPr>
            <a:cxnSpLocks/>
            <a:endCxn id="20" idx="1"/>
          </p:cNvCxnSpPr>
          <p:nvPr/>
        </p:nvCxnSpPr>
        <p:spPr>
          <a:xfrm>
            <a:off x="3950805" y="4646610"/>
            <a:ext cx="1949933" cy="276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Textfeld 6"/>
          <p:cNvSpPr txBox="1">
            <a:spLocks noChangeArrowheads="1"/>
          </p:cNvSpPr>
          <p:nvPr/>
        </p:nvSpPr>
        <p:spPr bwMode="auto">
          <a:xfrm rot="16200000">
            <a:off x="-1008932" y="3652395"/>
            <a:ext cx="2815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900"/>
              </a:spcAft>
              <a:buClr>
                <a:srgbClr val="0F3277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90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900"/>
              </a:spcAft>
              <a:buFont typeface="Lucida Grande"/>
              <a:buChar char="+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AT" altLang="de-DE" sz="1800" dirty="0">
                <a:solidFill>
                  <a:srgbClr val="0F3277"/>
                </a:solidFill>
                <a:ea typeface="Verdana" panose="020B0604030504040204" pitchFamily="34" charset="0"/>
              </a:rPr>
              <a:t>Programm in 3 Phasen</a:t>
            </a:r>
          </a:p>
        </p:txBody>
      </p:sp>
      <p:cxnSp>
        <p:nvCxnSpPr>
          <p:cNvPr id="9" name="Gerader Verbinder 8"/>
          <p:cNvCxnSpPr>
            <a:cxnSpLocks/>
            <a:endCxn id="15" idx="1"/>
          </p:cNvCxnSpPr>
          <p:nvPr/>
        </p:nvCxnSpPr>
        <p:spPr>
          <a:xfrm flipV="1">
            <a:off x="3950805" y="2834622"/>
            <a:ext cx="1949932" cy="437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>
            <a:cxnSpLocks/>
            <a:stCxn id="14" idx="6"/>
            <a:endCxn id="19" idx="1"/>
          </p:cNvCxnSpPr>
          <p:nvPr/>
        </p:nvCxnSpPr>
        <p:spPr>
          <a:xfrm flipV="1">
            <a:off x="4108063" y="3805038"/>
            <a:ext cx="1792675" cy="21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00737" y="2673039"/>
            <a:ext cx="1975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Manpower</a:t>
            </a:r>
            <a:endParaRPr lang="de-AT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00738" y="3643455"/>
            <a:ext cx="3017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Service- und Beratungsstelle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00738" y="4646609"/>
            <a:ext cx="296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enge Verknüpfung mit </a:t>
            </a:r>
            <a:b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Bund + Ländern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xmlns="" id="{2FB6902B-33B3-405B-BEF7-139CE75377FB}"/>
              </a:ext>
            </a:extLst>
          </p:cNvPr>
          <p:cNvSpPr txBox="1">
            <a:spLocks/>
          </p:cNvSpPr>
          <p:nvPr/>
        </p:nvSpPr>
        <p:spPr>
          <a:xfrm>
            <a:off x="540740" y="97312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700" dirty="0">
                <a:solidFill>
                  <a:srgbClr val="0F3277"/>
                </a:solidFill>
                <a:latin typeface="Verdana" panose="020B0604030504040204" pitchFamily="34" charset="0"/>
              </a:rPr>
              <a:t>Programmidee</a:t>
            </a:r>
            <a:endParaRPr lang="de-AT" sz="2700" dirty="0">
              <a:solidFill>
                <a:srgbClr val="0F3277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46587" y="2403803"/>
            <a:ext cx="3261476" cy="3241049"/>
            <a:chOff x="-3071196" y="1983779"/>
            <a:chExt cx="4348634" cy="4321399"/>
          </a:xfrm>
        </p:grpSpPr>
        <p:sp>
          <p:nvSpPr>
            <p:cNvPr id="14" name="Ellipse 13"/>
            <p:cNvSpPr/>
            <p:nvPr/>
          </p:nvSpPr>
          <p:spPr>
            <a:xfrm>
              <a:off x="-3071196" y="1983779"/>
              <a:ext cx="4348634" cy="4321399"/>
            </a:xfrm>
            <a:prstGeom prst="ellipse">
              <a:avLst/>
            </a:prstGeom>
            <a:blipFill rotWithShape="0">
              <a:blip r:embed="rId3">
                <a:alphaModFix amt="4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 txBox="1"/>
            <p:nvPr/>
          </p:nvSpPr>
          <p:spPr>
            <a:xfrm>
              <a:off x="-2434353" y="2700476"/>
              <a:ext cx="3074948" cy="3055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479" tIns="20479" rIns="20479" bIns="20479" numCol="1" spcCol="1270" anchor="ctr" anchorCtr="0">
              <a:noAutofit/>
            </a:bodyPr>
            <a:lstStyle/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Zielgruppe</a:t>
              </a:r>
            </a:p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Gemeinden </a:t>
              </a:r>
            </a:p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&amp; </a:t>
              </a:r>
            </a:p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Regionen</a:t>
              </a:r>
              <a:endParaRPr lang="de-DE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1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E661D71-FBDF-46A2-B451-90413B6FD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42" y="2269305"/>
            <a:ext cx="4069729" cy="4181830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0088AA"/>
              </a:buClr>
              <a:buNone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Gefördert (BLAU)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20 Regionen derzeit in </a:t>
            </a:r>
            <a:b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Umsetzungsphase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176 Gemeinden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400 Tsd. Einwohner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218 Maßnahmen</a:t>
            </a:r>
          </a:p>
          <a:p>
            <a:pPr marL="0" indent="0">
              <a:buClr>
                <a:srgbClr val="0088AA"/>
              </a:buClr>
              <a:buNone/>
            </a:pPr>
            <a:endParaRPr lang="de-AT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Clr>
                <a:srgbClr val="0088AA"/>
              </a:buClr>
              <a:buNone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Neu (GRÜN)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25 Regionen potentiell in </a:t>
            </a:r>
            <a:b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Konzeptphase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182 Gemeinden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r>
              <a:rPr lang="de-AT" sz="1900" dirty="0">
                <a:latin typeface="Verdana" panose="020B0604030504040204" pitchFamily="34" charset="0"/>
                <a:ea typeface="Verdana" panose="020B0604030504040204" pitchFamily="34" charset="0"/>
              </a:rPr>
              <a:t>526 Tsd. Einwohner</a:t>
            </a:r>
          </a:p>
          <a:p>
            <a:pPr marL="0" indent="0">
              <a:buClr>
                <a:srgbClr val="0088AA"/>
              </a:buClr>
              <a:buNone/>
            </a:pPr>
            <a:endParaRPr lang="de-AT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Clr>
                <a:srgbClr val="0088AA"/>
              </a:buClr>
              <a:buNone/>
            </a:pPr>
            <a:r>
              <a:rPr lang="de-AT" sz="1900" b="1" dirty="0">
                <a:latin typeface="Verdana" panose="020B0604030504040204" pitchFamily="34" charset="0"/>
                <a:ea typeface="Verdana" panose="020B0604030504040204" pitchFamily="34" charset="0"/>
              </a:rPr>
              <a:t>10,6 % der Bevölkerung leben in der Bevölkerung (Rd. 926 Tsd. in 358 Gemeinden)</a:t>
            </a:r>
          </a:p>
          <a:p>
            <a:pPr>
              <a:buClr>
                <a:srgbClr val="0088AA"/>
              </a:buClr>
              <a:buFont typeface="Wingdings" panose="05000000000000000000" pitchFamily="2" charset="2"/>
              <a:buChar char="ü"/>
            </a:pP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690A454-F4EA-48BD-BC39-96DAE70239AF}"/>
              </a:ext>
            </a:extLst>
          </p:cNvPr>
          <p:cNvSpPr txBox="1">
            <a:spLocks/>
          </p:cNvSpPr>
          <p:nvPr/>
        </p:nvSpPr>
        <p:spPr>
          <a:xfrm>
            <a:off x="165263" y="9675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700" dirty="0">
                <a:solidFill>
                  <a:srgbClr val="0F3277"/>
                </a:solidFill>
                <a:latin typeface="Verdana" panose="020B0604030504040204" pitchFamily="34" charset="0"/>
              </a:rPr>
              <a:t>KLAR! 2019</a:t>
            </a:r>
            <a:endParaRPr lang="de-AT" sz="2700" dirty="0">
              <a:solidFill>
                <a:srgbClr val="0F3277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302938A-9C61-4B85-8DA1-EA6ED69FD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57" y="1464637"/>
            <a:ext cx="1515465" cy="8969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348022A-2042-4397-A7E9-DFBA1E0A3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7" t="10287" r="12716" b="6948"/>
          <a:stretch/>
        </p:blipFill>
        <p:spPr>
          <a:xfrm>
            <a:off x="3478491" y="2807316"/>
            <a:ext cx="5665509" cy="29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3C9C30F-94FC-4E6D-99A3-C5581025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8342">
            <a:off x="5997544" y="1874594"/>
            <a:ext cx="2608840" cy="38350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27D5F5EA-8C35-4F27-B612-82DA05911A79}"/>
              </a:ext>
            </a:extLst>
          </p:cNvPr>
          <p:cNvSpPr txBox="1">
            <a:spLocks/>
          </p:cNvSpPr>
          <p:nvPr/>
        </p:nvSpPr>
        <p:spPr>
          <a:xfrm>
            <a:off x="285750" y="1960877"/>
            <a:ext cx="5946085" cy="45825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Bottom-up</a:t>
            </a: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 Programm mit vorgegebenen Rahmen und Unterstützung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    durch </a:t>
            </a:r>
            <a:r>
              <a:rPr lang="de-A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How</a:t>
            </a: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 + finanzielle Mittel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Ab 2 Gemeinden – 60 Tsd. Einwohner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25 % Eigenanteil der Gemeinde ist Pflicht 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(davon max. 50 % in-kind)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Fördernehmer nur Gemeinden &amp; öffentliche Träger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Bezug zu Landes- &amp; Bundesstrategien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Bestehende Strukturen nutzen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KEM = KLAR! ManagerInnen abhängig von Überschneidung ja/nein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Empfehlung: Fokussierung auf wichtige Bereiche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Rechtsgrundlage ÖÖP</a:t>
            </a:r>
          </a:p>
          <a:p>
            <a:pPr marL="0" indent="0">
              <a:buNone/>
            </a:pPr>
            <a:endParaRPr lang="de-A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3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3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11A23CDF-558A-4448-A002-C7C4612E6DAA}"/>
              </a:ext>
            </a:extLst>
          </p:cNvPr>
          <p:cNvSpPr txBox="1">
            <a:spLocks/>
          </p:cNvSpPr>
          <p:nvPr/>
        </p:nvSpPr>
        <p:spPr>
          <a:xfrm>
            <a:off x="285750" y="87970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700" dirty="0">
                <a:solidFill>
                  <a:srgbClr val="0F3277"/>
                </a:solidFill>
                <a:latin typeface="Verdana" panose="020B0604030504040204" pitchFamily="34" charset="0"/>
              </a:rPr>
              <a:t>Eckpunkte des Programmes </a:t>
            </a:r>
            <a:endParaRPr lang="de-AT" sz="2700" dirty="0">
              <a:solidFill>
                <a:srgbClr val="0F3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5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9228" y="2408604"/>
            <a:ext cx="3794538" cy="3648247"/>
          </a:xfrm>
        </p:spPr>
        <p:txBody>
          <a:bodyPr>
            <a:normAutofit/>
          </a:bodyPr>
          <a:lstStyle/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Fachliches Infopaket</a:t>
            </a:r>
            <a:b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-Practice Sammlung</a:t>
            </a:r>
            <a:b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Hotline (Einreichberatung)</a:t>
            </a:r>
            <a:b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Informationsveranstaltungen</a:t>
            </a:r>
            <a:b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FAQ zur ÖÖP (bei KPC)</a:t>
            </a:r>
            <a:b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ACRP in </a:t>
            </a:r>
            <a:r>
              <a:rPr lang="de-AT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essence</a:t>
            </a: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5763" indent="-385763">
              <a:spcBef>
                <a:spcPts val="0"/>
              </a:spcBef>
              <a:buClr>
                <a:srgbClr val="416FC1"/>
              </a:buClr>
              <a:buFont typeface="+mj-lt"/>
              <a:buAutoNum type="arabicPeriod"/>
            </a:pPr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</a:rPr>
              <a:t>KLAR-Website</a:t>
            </a:r>
          </a:p>
          <a:p>
            <a:pPr marL="0" indent="0">
              <a:buClr>
                <a:srgbClr val="416FC1"/>
              </a:buClr>
              <a:buNone/>
            </a:pPr>
            <a:endParaRPr lang="de-AT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9" descr="ACRPLandwirtschafton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6991">
            <a:off x="7142631" y="3140409"/>
            <a:ext cx="1172795" cy="14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6" descr="ACRPForstwirtschaft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6061">
            <a:off x="7205464" y="3062328"/>
            <a:ext cx="1172795" cy="14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5" descr="ACRPBiodiversitatwe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9495">
            <a:off x="7238007" y="3004768"/>
            <a:ext cx="1172797" cy="1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 descr="ACRP-in-EssenceSonderhaft-COINKlimawandel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161">
            <a:off x="7365801" y="2604212"/>
            <a:ext cx="1174615" cy="14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0" descr="ACRPWirtschaftweb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721">
            <a:off x="7461075" y="2875069"/>
            <a:ext cx="1172797" cy="14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 descr="ACRPGesundheitweb.jpg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162">
            <a:off x="7644444" y="2877194"/>
            <a:ext cx="1171800" cy="1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 descr="ACRP_Wasserwirtschaft_web.JP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712">
            <a:off x="7746136" y="2968507"/>
            <a:ext cx="1172129" cy="1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www.klimafonds.gv.at/assets/_resampled/resizedimage139166-ACRPNaturgefahren.JPG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282">
            <a:off x="7726605" y="3088281"/>
            <a:ext cx="1229899" cy="1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www.klimafonds.gv.at/assets/ACRPEnergie.jp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933">
            <a:off x="7755653" y="3295003"/>
            <a:ext cx="1171800" cy="1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56616" y="3060406"/>
            <a:ext cx="1347379" cy="178193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64354">
            <a:off x="5243089" y="2936018"/>
            <a:ext cx="1309231" cy="1863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58640">
            <a:off x="5592703" y="4742124"/>
            <a:ext cx="1940494" cy="14393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Denkblase: wolkenförmig 15"/>
          <p:cNvSpPr/>
          <p:nvPr/>
        </p:nvSpPr>
        <p:spPr>
          <a:xfrm>
            <a:off x="4785537" y="1942468"/>
            <a:ext cx="3828047" cy="1275605"/>
          </a:xfrm>
          <a:prstGeom prst="cloudCallout">
            <a:avLst/>
          </a:prstGeom>
          <a:solidFill>
            <a:schemeClr val="bg1"/>
          </a:solidFill>
          <a:ln w="63500"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T w="127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Ansprechpartner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BB2447D8-72DE-46EE-9893-535C42E47153}"/>
              </a:ext>
            </a:extLst>
          </p:cNvPr>
          <p:cNvSpPr txBox="1">
            <a:spLocks/>
          </p:cNvSpPr>
          <p:nvPr/>
        </p:nvSpPr>
        <p:spPr>
          <a:xfrm>
            <a:off x="530416" y="91406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srgbClr val="0F3277"/>
                </a:solidFill>
                <a:latin typeface="Verdana" panose="020B0604030504040204" pitchFamily="34" charset="0"/>
              </a:rPr>
              <a:t>Informationsmaterialien</a:t>
            </a:r>
            <a:endParaRPr lang="de-AT" sz="3200" dirty="0">
              <a:solidFill>
                <a:srgbClr val="0F3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46164"/>
            <a:ext cx="7886700" cy="75592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de-AT" sz="2000" dirty="0"/>
              <a:t>Eine Reduktion des Energiebedarfs und der Ausbau der Erneuerbaren ermöglichen die Dekarbonisierung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13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46482" y="6032418"/>
            <a:ext cx="8851036" cy="24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900" b="1" dirty="0">
                <a:solidFill>
                  <a:srgbClr val="0D539E"/>
                </a:solidFill>
                <a:latin typeface="Verdana" pitchFamily="34" charset="0"/>
              </a:rPr>
              <a:t>Datenquelle Grafik: </a:t>
            </a:r>
            <a:r>
              <a:rPr lang="de-DE" sz="900" dirty="0">
                <a:solidFill>
                  <a:srgbClr val="0D539E"/>
                </a:solidFill>
                <a:latin typeface="Verdana" pitchFamily="34" charset="0"/>
              </a:rPr>
              <a:t>Umweltbundesamt (2016)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AC8A2F04-FA01-43E2-975A-890467C8E1AB}"/>
              </a:ext>
            </a:extLst>
          </p:cNvPr>
          <p:cNvSpPr txBox="1">
            <a:spLocks/>
          </p:cNvSpPr>
          <p:nvPr/>
        </p:nvSpPr>
        <p:spPr>
          <a:xfrm>
            <a:off x="628650" y="1816126"/>
            <a:ext cx="7886700" cy="44184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539E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de-AT" sz="1200" dirty="0">
                <a:solidFill>
                  <a:schemeClr val="tx1"/>
                </a:solidFill>
              </a:rPr>
              <a:t>UBA-Szenario Erneuerbare Energie: Entwicklung Bruttoinlandsverbrauch nach Energieträgern und Endenergiebedarf nach Sektoren</a:t>
            </a:r>
            <a:br>
              <a:rPr lang="de-AT" sz="1200" dirty="0">
                <a:solidFill>
                  <a:schemeClr val="tx1"/>
                </a:solidFill>
              </a:rPr>
            </a:br>
            <a:endParaRPr lang="de-AT" sz="1200" dirty="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07E5A6E-1952-4F91-B746-819800AE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391"/>
            <a:ext cx="9144000" cy="30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58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778928-A9C4-4975-9342-F9FBF7F0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" y="1185958"/>
            <a:ext cx="7886700" cy="994172"/>
          </a:xfrm>
        </p:spPr>
        <p:txBody>
          <a:bodyPr/>
          <a:lstStyle/>
          <a:p>
            <a:r>
              <a:rPr lang="de-AT" sz="2700" dirty="0">
                <a:solidFill>
                  <a:srgbClr val="0F3277"/>
                </a:solidFill>
                <a:latin typeface="Verdana" panose="020B0604030504040204" pitchFamily="34" charset="0"/>
              </a:rPr>
              <a:t>Factsheets – Beispiel Freistadt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044F650D-704E-4C07-8839-9C7AC1AD4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231" y="1853802"/>
            <a:ext cx="4636008" cy="50041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3AF55AC-FE94-4F4D-ABA8-9D3882B7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2946"/>
            <a:ext cx="4636008" cy="497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5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A79438-7DB2-43DC-A396-DFF6F6FE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56" y="1190860"/>
            <a:ext cx="7886700" cy="994172"/>
          </a:xfrm>
        </p:spPr>
        <p:txBody>
          <a:bodyPr>
            <a:normAutofit/>
          </a:bodyPr>
          <a:lstStyle/>
          <a:p>
            <a:r>
              <a:rPr lang="de-AT" sz="3600" dirty="0">
                <a:solidFill>
                  <a:srgbClr val="0F3277"/>
                </a:solidFill>
                <a:latin typeface="Verdana" panose="020B0604030504040204" pitchFamily="34" charset="0"/>
              </a:rPr>
              <a:t>KLAR! Monitoring</a:t>
            </a:r>
            <a:endParaRPr lang="de-AT" sz="3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5776323-CAD9-4703-99EA-5E2AE7E4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764674"/>
            <a:ext cx="8017002" cy="3733715"/>
          </a:xfrm>
          <a:prstGeom prst="rect">
            <a:avLst/>
          </a:prstGeom>
        </p:spPr>
      </p:pic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xmlns="" id="{FD537A3E-A162-4BB0-A0EF-1F4D077BCAD6}"/>
              </a:ext>
            </a:extLst>
          </p:cNvPr>
          <p:cNvSpPr/>
          <p:nvPr/>
        </p:nvSpPr>
        <p:spPr>
          <a:xfrm>
            <a:off x="5209794" y="2035965"/>
            <a:ext cx="2688336" cy="685799"/>
          </a:xfrm>
          <a:prstGeom prst="wedgeRoundRectCallout">
            <a:avLst>
              <a:gd name="adj1" fmla="val -21343"/>
              <a:gd name="adj2" fmla="val 8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500" dirty="0"/>
              <a:t>+ Online Fragebogen ab 2020</a:t>
            </a:r>
          </a:p>
        </p:txBody>
      </p:sp>
    </p:spTree>
    <p:extLst>
      <p:ext uri="{BB962C8B-B14F-4D97-AF65-F5344CB8AC3E}">
        <p14:creationId xmlns:p14="http://schemas.microsoft.com/office/powerpoint/2010/main" val="32306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umweltbundesamt.at\Projekte\10000\10859_KLAR\Intern\02_Arbeitspakete\2018_2020\AP1_Inhaltsanalyse\Grafiken\wordcloud_KLAR-HauptSektoren.jpg">
            <a:extLst>
              <a:ext uri="{FF2B5EF4-FFF2-40B4-BE49-F238E27FC236}">
                <a16:creationId xmlns:a16="http://schemas.microsoft.com/office/drawing/2014/main" xmlns="" id="{51B0531A-9E1A-41F1-B360-9DA644328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19571" r="22253" b="20833"/>
          <a:stretch/>
        </p:blipFill>
        <p:spPr bwMode="auto">
          <a:xfrm>
            <a:off x="1675151" y="2072975"/>
            <a:ext cx="5040000" cy="39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ern mit 10 Zacken 5">
            <a:extLst>
              <a:ext uri="{FF2B5EF4-FFF2-40B4-BE49-F238E27FC236}">
                <a16:creationId xmlns:a16="http://schemas.microsoft.com/office/drawing/2014/main" xmlns="" id="{4E882199-ED0B-4280-A7B5-FE09BF2031FA}"/>
              </a:ext>
            </a:extLst>
          </p:cNvPr>
          <p:cNvSpPr/>
          <p:nvPr/>
        </p:nvSpPr>
        <p:spPr>
          <a:xfrm rot="615278">
            <a:off x="6540935" y="3826265"/>
            <a:ext cx="750176" cy="719954"/>
          </a:xfrm>
          <a:prstGeom prst="star10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Calibri"/>
              </a:rPr>
              <a:t>23x</a:t>
            </a:r>
            <a:endParaRPr lang="de-AT" sz="1238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Stern mit 10 Zacken 6">
            <a:extLst>
              <a:ext uri="{FF2B5EF4-FFF2-40B4-BE49-F238E27FC236}">
                <a16:creationId xmlns:a16="http://schemas.microsoft.com/office/drawing/2014/main" xmlns="" id="{9B822C7C-72B2-40A8-8356-C60A7F4C48D4}"/>
              </a:ext>
            </a:extLst>
          </p:cNvPr>
          <p:cNvSpPr/>
          <p:nvPr/>
        </p:nvSpPr>
        <p:spPr>
          <a:xfrm rot="21103069">
            <a:off x="1465248" y="4485212"/>
            <a:ext cx="750176" cy="719954"/>
          </a:xfrm>
          <a:prstGeom prst="star10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Calibri"/>
              </a:rPr>
              <a:t>21x</a:t>
            </a:r>
            <a:endParaRPr lang="de-AT" sz="1238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Stern mit 10 Zacken 7">
            <a:extLst>
              <a:ext uri="{FF2B5EF4-FFF2-40B4-BE49-F238E27FC236}">
                <a16:creationId xmlns:a16="http://schemas.microsoft.com/office/drawing/2014/main" xmlns="" id="{4990EF4B-98E9-4D5C-A0D1-9A0B3F1F9592}"/>
              </a:ext>
            </a:extLst>
          </p:cNvPr>
          <p:cNvSpPr/>
          <p:nvPr/>
        </p:nvSpPr>
        <p:spPr>
          <a:xfrm rot="21103069">
            <a:off x="1296240" y="2938385"/>
            <a:ext cx="750176" cy="719954"/>
          </a:xfrm>
          <a:prstGeom prst="star10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Calibri"/>
              </a:rPr>
              <a:t>20x</a:t>
            </a:r>
            <a:endParaRPr lang="de-AT" sz="1238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Stern mit 10 Zacken 8">
            <a:extLst>
              <a:ext uri="{FF2B5EF4-FFF2-40B4-BE49-F238E27FC236}">
                <a16:creationId xmlns:a16="http://schemas.microsoft.com/office/drawing/2014/main" xmlns="" id="{A4CEDB13-0EEF-4731-8862-99773A2DF92A}"/>
              </a:ext>
            </a:extLst>
          </p:cNvPr>
          <p:cNvSpPr/>
          <p:nvPr/>
        </p:nvSpPr>
        <p:spPr>
          <a:xfrm rot="838254">
            <a:off x="5423993" y="2337651"/>
            <a:ext cx="750176" cy="719954"/>
          </a:xfrm>
          <a:prstGeom prst="star10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Calibri"/>
              </a:rPr>
              <a:t>18x</a:t>
            </a:r>
            <a:endParaRPr lang="de-AT" sz="1238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xmlns="" id="{7290F5E5-EE12-4303-9607-8037B4806F1F}"/>
              </a:ext>
            </a:extLst>
          </p:cNvPr>
          <p:cNvSpPr txBox="1">
            <a:spLocks/>
          </p:cNvSpPr>
          <p:nvPr/>
        </p:nvSpPr>
        <p:spPr>
          <a:xfrm>
            <a:off x="540740" y="96026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700" dirty="0">
                <a:solidFill>
                  <a:srgbClr val="0F3277"/>
                </a:solidFill>
                <a:latin typeface="Verdana" panose="020B0604030504040204" pitchFamily="34" charset="0"/>
              </a:rPr>
              <a:t>Adressierte Sektoren in den KLAR!s</a:t>
            </a:r>
            <a:endParaRPr lang="de-AT" sz="2700" dirty="0">
              <a:solidFill>
                <a:srgbClr val="0F3277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0C2CD22B-4424-4389-B7B2-BE08061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4" y="1624489"/>
            <a:ext cx="1515465" cy="89697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D8E2C6E-FC4F-44E1-BFB5-CB7DF5C5D70C}"/>
              </a:ext>
            </a:extLst>
          </p:cNvPr>
          <p:cNvSpPr txBox="1"/>
          <p:nvPr/>
        </p:nvSpPr>
        <p:spPr>
          <a:xfrm>
            <a:off x="1853733" y="6104011"/>
            <a:ext cx="2341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Verdana" panose="020B0604030504040204" pitchFamily="34" charset="0"/>
                <a:ea typeface="Verdana" panose="020B0604030504040204" pitchFamily="34" charset="0"/>
              </a:rPr>
              <a:t>Quelle</a:t>
            </a:r>
            <a:r>
              <a:rPr lang="de-AT" sz="525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AT" sz="1000" dirty="0">
                <a:latin typeface="Verdana" panose="020B0604030504040204" pitchFamily="34" charset="0"/>
                <a:ea typeface="Verdana" panose="020B0604030504040204" pitchFamily="34" charset="0"/>
              </a:rPr>
              <a:t>Umweltbundesamt</a:t>
            </a:r>
            <a:r>
              <a:rPr lang="de-AT" sz="52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000" dirty="0">
                <a:latin typeface="Verdana" panose="020B0604030504040204" pitchFamily="34" charset="0"/>
                <a:ea typeface="Verdana" panose="020B0604030504040204" pitchFamily="34" charset="0"/>
              </a:rPr>
              <a:t>GmbH</a:t>
            </a:r>
          </a:p>
        </p:txBody>
      </p:sp>
    </p:spTree>
    <p:extLst>
      <p:ext uri="{BB962C8B-B14F-4D97-AF65-F5344CB8AC3E}">
        <p14:creationId xmlns:p14="http://schemas.microsoft.com/office/powerpoint/2010/main" val="3347536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05D552C8-6B2C-42EB-B470-07A4192D5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927620"/>
            <a:ext cx="7007600" cy="4232475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xmlns="" id="{D4D5FA95-19F1-4F59-9CB1-45C1894BC649}"/>
              </a:ext>
            </a:extLst>
          </p:cNvPr>
          <p:cNvSpPr txBox="1">
            <a:spLocks/>
          </p:cNvSpPr>
          <p:nvPr/>
        </p:nvSpPr>
        <p:spPr>
          <a:xfrm>
            <a:off x="-192024" y="933448"/>
            <a:ext cx="91440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700" dirty="0">
                <a:solidFill>
                  <a:srgbClr val="0D539E"/>
                </a:solidFill>
                <a:latin typeface="Verdana" panose="020B0604030504040204" pitchFamily="34" charset="0"/>
              </a:rPr>
              <a:t>Die KLAR!-ManagerInnen – ein starkes Netzwerk</a:t>
            </a:r>
            <a:endParaRPr lang="de-AT" sz="2700" dirty="0">
              <a:solidFill>
                <a:srgbClr val="0D539E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7A9972CE-997F-48AD-9E16-7145075B4720}"/>
              </a:ext>
            </a:extLst>
          </p:cNvPr>
          <p:cNvSpPr txBox="1"/>
          <p:nvPr/>
        </p:nvSpPr>
        <p:spPr>
          <a:xfrm>
            <a:off x="71207" y="6361314"/>
            <a:ext cx="21621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350" dirty="0"/>
              <a:t>© Reinhard </a:t>
            </a:r>
            <a:r>
              <a:rPr lang="de-AT" sz="1350" dirty="0" err="1"/>
              <a:t>Schöngrundner</a:t>
            </a:r>
            <a:r>
              <a:rPr lang="de-AT" sz="1350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E17B3D2-9639-4CED-BCDC-3BC2E9C806D5}"/>
              </a:ext>
            </a:extLst>
          </p:cNvPr>
          <p:cNvSpPr txBox="1"/>
          <p:nvPr/>
        </p:nvSpPr>
        <p:spPr>
          <a:xfrm>
            <a:off x="7266545" y="1947167"/>
            <a:ext cx="1869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600" dirty="0"/>
              <a:t>Regelmäßige Schulungstreffen</a:t>
            </a:r>
            <a:br>
              <a:rPr lang="de-AT" sz="1600" dirty="0"/>
            </a:br>
            <a:endParaRPr lang="de-AT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600" dirty="0"/>
              <a:t>Kontakt zu Experten &amp; Wissenschaftlern</a:t>
            </a:r>
            <a:br>
              <a:rPr lang="de-AT" sz="1600" dirty="0"/>
            </a:br>
            <a:endParaRPr lang="de-AT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600" dirty="0"/>
              <a:t>Österreichweite Vernetzung</a:t>
            </a:r>
          </a:p>
        </p:txBody>
      </p:sp>
    </p:spTree>
    <p:extLst>
      <p:ext uri="{BB962C8B-B14F-4D97-AF65-F5344CB8AC3E}">
        <p14:creationId xmlns:p14="http://schemas.microsoft.com/office/powerpoint/2010/main" val="1456343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1994" r="16474"/>
          <a:stretch/>
        </p:blipFill>
        <p:spPr bwMode="auto">
          <a:xfrm>
            <a:off x="3266983" y="2610621"/>
            <a:ext cx="5877017" cy="285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628650" y="1194638"/>
            <a:ext cx="7886700" cy="665907"/>
          </a:xfrm>
        </p:spPr>
        <p:txBody>
          <a:bodyPr>
            <a:normAutofit/>
          </a:bodyPr>
          <a:lstStyle/>
          <a:p>
            <a:r>
              <a:rPr lang="de-DE" altLang="de-DE" sz="3200" dirty="0">
                <a:latin typeface="Verdana" panose="020B0604030504040204" pitchFamily="34" charset="0"/>
              </a:rPr>
              <a:t>Faktencheck Energiewende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CFD1BC1-0BEF-4158-9A88-C5706192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7256">
            <a:off x="2089262" y="2814809"/>
            <a:ext cx="2430367" cy="32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D05C114-97CE-4450-9565-498EF188F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5920">
            <a:off x="150464" y="2871149"/>
            <a:ext cx="2695104" cy="360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1F03AE63-ABF4-4D34-98C6-41B845A91D2E}"/>
              </a:ext>
            </a:extLst>
          </p:cNvPr>
          <p:cNvSpPr txBox="1">
            <a:spLocks/>
          </p:cNvSpPr>
          <p:nvPr/>
        </p:nvSpPr>
        <p:spPr>
          <a:xfrm>
            <a:off x="628650" y="1869692"/>
            <a:ext cx="7886700" cy="665907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539E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altLang="de-DE" sz="2000" dirty="0">
                <a:latin typeface="Verdana" panose="020B0604030504040204" pitchFamily="34" charset="0"/>
              </a:rPr>
              <a:t>Die heißesten Themen der Energiewende</a:t>
            </a:r>
          </a:p>
        </p:txBody>
      </p:sp>
    </p:spTree>
    <p:extLst>
      <p:ext uri="{BB962C8B-B14F-4D97-AF65-F5344CB8AC3E}">
        <p14:creationId xmlns:p14="http://schemas.microsoft.com/office/powerpoint/2010/main" val="2992866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628650" y="1003503"/>
            <a:ext cx="7886700" cy="657518"/>
          </a:xfrm>
          <a:noFill/>
        </p:spPr>
        <p:txBody>
          <a:bodyPr>
            <a:normAutofit/>
          </a:bodyPr>
          <a:lstStyle/>
          <a:p>
            <a:r>
              <a:rPr lang="de-DE" altLang="de-DE" sz="3200" dirty="0">
                <a:latin typeface="Verdana" panose="020B0604030504040204" pitchFamily="34" charset="0"/>
              </a:rPr>
              <a:t>faktencheck-energiewende.at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BAD4CC6-D4B5-43CC-A9C4-E67A1342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281"/>
            <a:ext cx="9144000" cy="49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9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78603A-AD55-47CA-BEBE-68202848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0" y="2768367"/>
            <a:ext cx="5725857" cy="1593910"/>
          </a:xfrm>
        </p:spPr>
        <p:txBody>
          <a:bodyPr/>
          <a:lstStyle/>
          <a:p>
            <a:pPr>
              <a:buClr>
                <a:srgbClr val="416FC1"/>
              </a:buClr>
            </a:pPr>
            <a:r>
              <a:rPr lang="de-AT" sz="3200" b="0" dirty="0">
                <a:solidFill>
                  <a:schemeClr val="accent2"/>
                </a:solidFill>
              </a:rPr>
              <a:t>Klima- und Energiefonds</a:t>
            </a:r>
            <a:r>
              <a:rPr lang="de-AT" sz="2400" dirty="0">
                <a:solidFill>
                  <a:schemeClr val="accent2"/>
                </a:solidFill>
              </a:rPr>
              <a:t/>
            </a:r>
            <a:br>
              <a:rPr lang="de-AT" sz="2400" dirty="0">
                <a:solidFill>
                  <a:schemeClr val="accent2"/>
                </a:solidFill>
              </a:rPr>
            </a:br>
            <a:r>
              <a:rPr lang="de-AT" sz="2400" b="0" dirty="0">
                <a:solidFill>
                  <a:schemeClr val="accent2"/>
                </a:solidFill>
              </a:rPr>
              <a:t>DI</a:t>
            </a:r>
            <a:r>
              <a:rPr lang="de-AT" sz="2400" dirty="0">
                <a:solidFill>
                  <a:schemeClr val="accent2"/>
                </a:solidFill>
              </a:rPr>
              <a:t> </a:t>
            </a:r>
            <a:r>
              <a:rPr lang="de-AT" sz="2400" b="0" dirty="0">
                <a:solidFill>
                  <a:schemeClr val="accent2"/>
                </a:solidFill>
              </a:rPr>
              <a:t>Ingmar Höbarth</a:t>
            </a:r>
            <a:r>
              <a:rPr lang="de-AT" sz="2400" b="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4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400" b="0" dirty="0"/>
              <a:t> </a:t>
            </a:r>
            <a:endParaRPr lang="de-DE" sz="2400" b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D727A5E7-8CB8-4C03-A85F-C02D7D1382C0}"/>
              </a:ext>
            </a:extLst>
          </p:cNvPr>
          <p:cNvSpPr txBox="1">
            <a:spLocks/>
          </p:cNvSpPr>
          <p:nvPr/>
        </p:nvSpPr>
        <p:spPr>
          <a:xfrm>
            <a:off x="3128209" y="4085814"/>
            <a:ext cx="5725857" cy="2772186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buClr>
                <a:srgbClr val="416FC1"/>
              </a:buClr>
            </a:pPr>
            <a:r>
              <a:rPr lang="de-AT" sz="2400" b="0" dirty="0">
                <a:solidFill>
                  <a:schemeClr val="accent2"/>
                </a:solidFill>
              </a:rPr>
              <a:t/>
            </a:r>
            <a:br>
              <a:rPr lang="de-AT" sz="2400" b="0" dirty="0">
                <a:solidFill>
                  <a:schemeClr val="accent2"/>
                </a:solidFill>
              </a:rPr>
            </a:br>
            <a:r>
              <a:rPr lang="de-AT" sz="2400" b="0" dirty="0"/>
              <a:t/>
            </a:r>
            <a:br>
              <a:rPr lang="de-AT" sz="2400" b="0" dirty="0"/>
            </a:br>
            <a:r>
              <a:rPr lang="de-AT" sz="1800" b="0" dirty="0"/>
              <a:t>www.klimafonds.gv.at</a:t>
            </a:r>
            <a:br>
              <a:rPr lang="de-AT" sz="1800" b="0" dirty="0"/>
            </a:br>
            <a:r>
              <a:rPr lang="de-AT" sz="1800" b="0" dirty="0"/>
              <a:t/>
            </a:r>
            <a:br>
              <a:rPr lang="de-AT" sz="1800" b="0" dirty="0"/>
            </a:br>
            <a: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  <a:t>http://klar-anpassungsregionen.at</a:t>
            </a:r>
            <a:b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  <a:t>www.klimafonds.gv.at/klar</a:t>
            </a:r>
            <a:b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  <a:t>https://www.klimaundenergiemodellregionen.at</a:t>
            </a:r>
            <a:br>
              <a:rPr lang="de-AT" sz="18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402324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18294" y="992379"/>
            <a:ext cx="8507412" cy="547687"/>
          </a:xfrm>
          <a:prstGeom prst="rect">
            <a:avLst/>
          </a:prstGeom>
        </p:spPr>
        <p:txBody>
          <a:bodyPr lIns="91440" tIns="4572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539E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12 </a:t>
            </a:r>
            <a:r>
              <a:rPr lang="en-GB" sz="2800" dirty="0">
                <a:solidFill>
                  <a:srgbClr val="0D539E"/>
                </a:solidFill>
                <a:latin typeface="Verdana" pitchFamily="34" charset="0"/>
                <a:ea typeface="+mj-ea"/>
                <a:cs typeface="+mj-cs"/>
              </a:rPr>
              <a:t>Jahre Klima- und Energiefonds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D539E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CE87DA77-C039-405B-907C-0EB67760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8782">
            <a:off x="201311" y="2361487"/>
            <a:ext cx="2812216" cy="432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320E6D35-1193-4422-A957-F2567CEC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3812">
            <a:off x="2322553" y="1825977"/>
            <a:ext cx="3475200" cy="432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97B94486-65E8-4A64-BAAD-C3346DBD0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440">
            <a:off x="4121570" y="1976498"/>
            <a:ext cx="3242374" cy="43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52FF286-B1BD-4215-8ADB-C5CC7060D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4807">
            <a:off x="6193787" y="2155651"/>
            <a:ext cx="324237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753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332" y="1086411"/>
            <a:ext cx="8441162" cy="599649"/>
          </a:xfrm>
          <a:noFill/>
        </p:spPr>
        <p:txBody>
          <a:bodyPr>
            <a:normAutofit/>
          </a:bodyPr>
          <a:lstStyle/>
          <a:p>
            <a:r>
              <a:rPr lang="de-DE" sz="2200" dirty="0"/>
              <a:t>Konsequenter Einsatz für die Energie- und Mobilitätswende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45313CA-9F81-4128-8BE0-D29786FB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7" y="1993558"/>
            <a:ext cx="2819319" cy="9517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499002E-2A15-4CFB-8A8A-8057B78C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27" y="3013955"/>
            <a:ext cx="2833497" cy="9444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5FB364A-8CB7-44BC-A661-A8BA06EDC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975" y="4002003"/>
            <a:ext cx="2980391" cy="10129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433042B-917B-47AA-A1CB-7AC6B9D7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081" y="1993557"/>
            <a:ext cx="2873898" cy="9517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22019B6-8377-4CD1-91C8-E81D2BADC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197" y="5112535"/>
            <a:ext cx="3318501" cy="10697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EBB74AE-A8F3-442B-BC6F-88C7B6E83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865" y="2941417"/>
            <a:ext cx="3014701" cy="99193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02BF7CB-6EDB-4EBD-92B9-686401D43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698" y="4002003"/>
            <a:ext cx="2937645" cy="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xmlns="" id="{834B49F4-2748-4AD1-A0FE-D89A70B3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Der Klima- und Energiefonds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74A0B0DA-96D0-46C1-A6F6-E6CFC943B7F6}"/>
              </a:ext>
            </a:extLst>
          </p:cNvPr>
          <p:cNvSpPr txBox="1"/>
          <p:nvPr/>
        </p:nvSpPr>
        <p:spPr>
          <a:xfrm>
            <a:off x="-91783" y="3702888"/>
            <a:ext cx="7542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134.031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40A904D3-7A85-4573-8FB3-ACF01C1B7A2C}"/>
              </a:ext>
            </a:extLst>
          </p:cNvPr>
          <p:cNvSpPr txBox="1"/>
          <p:nvPr/>
        </p:nvSpPr>
        <p:spPr>
          <a:xfrm>
            <a:off x="1294213" y="5219048"/>
            <a:ext cx="4788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04CF482A-0AFB-41EA-99DE-54E04A2FFDAE}"/>
              </a:ext>
            </a:extLst>
          </p:cNvPr>
          <p:cNvSpPr txBox="1"/>
          <p:nvPr/>
        </p:nvSpPr>
        <p:spPr>
          <a:xfrm>
            <a:off x="5117123" y="2452478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1,4 Mrd.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68898415-83EA-4480-952B-21F515555167}"/>
              </a:ext>
            </a:extLst>
          </p:cNvPr>
          <p:cNvSpPr txBox="1"/>
          <p:nvPr/>
        </p:nvSpPr>
        <p:spPr>
          <a:xfrm>
            <a:off x="5117123" y="3127259"/>
            <a:ext cx="3374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 Förderbudget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4F005599-F225-4DA7-813F-69DD9150F51B}"/>
              </a:ext>
            </a:extLst>
          </p:cNvPr>
          <p:cNvSpPr txBox="1"/>
          <p:nvPr/>
        </p:nvSpPr>
        <p:spPr>
          <a:xfrm>
            <a:off x="4724576" y="4837169"/>
            <a:ext cx="539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92382167-2EBB-4D5A-A55F-E4F35304C2B8}"/>
              </a:ext>
            </a:extLst>
          </p:cNvPr>
          <p:cNvSpPr txBox="1"/>
          <p:nvPr/>
        </p:nvSpPr>
        <p:spPr>
          <a:xfrm>
            <a:off x="4892761" y="5968196"/>
            <a:ext cx="50618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AEE277E0-49B5-4A8A-B594-7EC62E1450CD}"/>
              </a:ext>
            </a:extLst>
          </p:cNvPr>
          <p:cNvSpPr txBox="1"/>
          <p:nvPr/>
        </p:nvSpPr>
        <p:spPr>
          <a:xfrm>
            <a:off x="984832" y="2106380"/>
            <a:ext cx="280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endParaRPr lang="de-AT" sz="8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B75A10EA-20D0-4980-8B87-64A19541B461}"/>
              </a:ext>
            </a:extLst>
          </p:cNvPr>
          <p:cNvSpPr txBox="1"/>
          <p:nvPr/>
        </p:nvSpPr>
        <p:spPr>
          <a:xfrm>
            <a:off x="656533" y="3148890"/>
            <a:ext cx="3465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Gegründet</a:t>
            </a:r>
          </a:p>
        </p:txBody>
      </p:sp>
    </p:spTree>
    <p:extLst>
      <p:ext uri="{BB962C8B-B14F-4D97-AF65-F5344CB8AC3E}">
        <p14:creationId xmlns:p14="http://schemas.microsoft.com/office/powerpoint/2010/main" val="163718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5894"/>
            <a:ext cx="8686800" cy="1010100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Verdana" pitchFamily="34" charset="0"/>
              </a:rPr>
              <a:t>Klima- und Energiefonds – Wir gestalten die Modelle für die Zukunft!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71332" y="2824223"/>
            <a:ext cx="8472668" cy="281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Klima- und Energiemodellregionen</a:t>
            </a: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</a:endParaRP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</a:rPr>
              <a:t>E – </a:t>
            </a:r>
            <a:r>
              <a:rPr lang="de-DE" sz="2200" dirty="0" err="1">
                <a:latin typeface="Verdana" pitchFamily="34" charset="0"/>
                <a:ea typeface="Verdana" pitchFamily="34" charset="0"/>
              </a:rPr>
              <a:t>Mobilitäts</a:t>
            </a:r>
            <a:r>
              <a:rPr lang="de-DE" sz="2200" dirty="0">
                <a:latin typeface="Verdana" pitchFamily="34" charset="0"/>
                <a:ea typeface="Verdana" pitchFamily="34" charset="0"/>
              </a:rPr>
              <a:t> – Modellregionen</a:t>
            </a: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KLAR! – Klimawandel-Anpassungsmodellregionen</a:t>
            </a: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Mustersanierungen</a:t>
            </a:r>
            <a:endParaRPr lang="de-AT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715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5894"/>
            <a:ext cx="8686800" cy="1010100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Verdana" pitchFamily="34" charset="0"/>
              </a:rPr>
              <a:t>Klima- und Energiefonds – Wir gestalten die Modelle für die Zukunft!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71332" y="2824223"/>
            <a:ext cx="8472668" cy="281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Klima- und Energiemodellregionen</a:t>
            </a: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</a:endParaRP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</a:rPr>
              <a:t>E – </a:t>
            </a:r>
            <a:r>
              <a:rPr lang="de-DE" sz="2200" dirty="0" err="1">
                <a:latin typeface="Verdana" pitchFamily="34" charset="0"/>
                <a:ea typeface="Verdana" pitchFamily="34" charset="0"/>
              </a:rPr>
              <a:t>Mobilitäts</a:t>
            </a:r>
            <a:r>
              <a:rPr lang="de-DE" sz="2200" dirty="0">
                <a:latin typeface="Verdana" pitchFamily="34" charset="0"/>
                <a:ea typeface="Verdana" pitchFamily="34" charset="0"/>
              </a:rPr>
              <a:t> – Modellregionen</a:t>
            </a: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KLAR! – Klimawandel-Anpassungsmodellregionen</a:t>
            </a: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endParaRPr lang="de-DE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0F3277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Mustersanierungen</a:t>
            </a:r>
            <a:endParaRPr lang="de-AT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103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06332AA-066D-48DA-BAF1-31E024926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16"/>
          <a:stretch/>
        </p:blipFill>
        <p:spPr>
          <a:xfrm>
            <a:off x="236263" y="1635853"/>
            <a:ext cx="8671474" cy="516342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29A0468E-1887-4DB0-9A06-47AB419D0256}"/>
              </a:ext>
            </a:extLst>
          </p:cNvPr>
          <p:cNvSpPr/>
          <p:nvPr/>
        </p:nvSpPr>
        <p:spPr>
          <a:xfrm>
            <a:off x="7340367" y="1174459"/>
            <a:ext cx="746620" cy="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68D30788-0493-41BC-8865-E51BB65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08" y="1016661"/>
            <a:ext cx="8242184" cy="761805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Verdana" pitchFamily="34" charset="0"/>
              </a:rPr>
              <a:t>Modellregionen in Österreich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97B98FDA-48C3-4152-A845-795CE3BB12A5}"/>
              </a:ext>
            </a:extLst>
          </p:cNvPr>
          <p:cNvSpPr txBox="1"/>
          <p:nvPr/>
        </p:nvSpPr>
        <p:spPr>
          <a:xfrm>
            <a:off x="167780" y="1809230"/>
            <a:ext cx="452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95 Regionen auf dem Weg zur Unabhängigkeit von fossilen Energien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3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Klimafonds">
      <a:dk1>
        <a:srgbClr val="000000"/>
      </a:dk1>
      <a:lt1>
        <a:srgbClr val="FFFFFF"/>
      </a:lt1>
      <a:dk2>
        <a:srgbClr val="003181"/>
      </a:dk2>
      <a:lt2>
        <a:srgbClr val="E3E4E4"/>
      </a:lt2>
      <a:accent1>
        <a:srgbClr val="0D539E"/>
      </a:accent1>
      <a:accent2>
        <a:srgbClr val="00B5DD"/>
      </a:accent2>
      <a:accent3>
        <a:srgbClr val="AEDAD6"/>
      </a:accent3>
      <a:accent4>
        <a:srgbClr val="009089"/>
      </a:accent4>
      <a:accent5>
        <a:srgbClr val="BEBC00"/>
      </a:accent5>
      <a:accent6>
        <a:srgbClr val="F6D700"/>
      </a:accent6>
      <a:hlink>
        <a:srgbClr val="0D539E"/>
      </a:hlink>
      <a:folHlink>
        <a:srgbClr val="009089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5178BE03-BE99-4E18-BD1D-5D1D96C02607}" vid="{363E0060-0567-43E2-B0CA-D664B3C9111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Klimafonds_Standard</Template>
  <TotalTime>0</TotalTime>
  <Words>613</Words>
  <Application>Microsoft Office PowerPoint</Application>
  <PresentationFormat>Bildschirmpräsentation (4:3)</PresentationFormat>
  <Paragraphs>290</Paragraphs>
  <Slides>36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Office-Design</vt:lpstr>
      <vt:lpstr>19. Juni 2019 LEADER-Region Holzwelt Murau DI Ingmar Höbarth</vt:lpstr>
      <vt:lpstr>Klimakonferenz COP 21 in Paris</vt:lpstr>
      <vt:lpstr>Eine Reduktion des Energiebedarfs und der Ausbau der Erneuerbaren ermöglichen die Dekarbonisierung  </vt:lpstr>
      <vt:lpstr>PowerPoint-Präsentation</vt:lpstr>
      <vt:lpstr>Konsequenter Einsatz für die Energie- und Mobilitätswende</vt:lpstr>
      <vt:lpstr>Der Klima- und Energiefonds</vt:lpstr>
      <vt:lpstr>Klima- und Energiefonds – Wir gestalten die Modelle für die Zukunft!</vt:lpstr>
      <vt:lpstr>Klima- und Energiefonds – Wir gestalten die Modelle für die Zukunft!</vt:lpstr>
      <vt:lpstr>Modellregionen in Österreich</vt:lpstr>
      <vt:lpstr>Leitbild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Budget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KEM Tourismus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Factsheets – Beispiel Freistadt</vt:lpstr>
      <vt:lpstr>KLAR! Monitoring</vt:lpstr>
      <vt:lpstr>PowerPoint-Präsentation</vt:lpstr>
      <vt:lpstr>PowerPoint-Präsentation</vt:lpstr>
      <vt:lpstr>Faktencheck Energiewende</vt:lpstr>
      <vt:lpstr>faktencheck-energiewende.at</vt:lpstr>
      <vt:lpstr>Klima- und Energiefonds DI Ingmar Höbarth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Alpine Climate Target System of the Alpine Convention</dc:title>
  <dc:creator>Pauline Trepczyk</dc:creator>
  <cp:lastModifiedBy>Nisrin Said</cp:lastModifiedBy>
  <cp:revision>83</cp:revision>
  <cp:lastPrinted>2019-05-24T14:59:28Z</cp:lastPrinted>
  <dcterms:created xsi:type="dcterms:W3CDTF">2019-05-06T08:21:53Z</dcterms:created>
  <dcterms:modified xsi:type="dcterms:W3CDTF">2019-06-26T08:29:42Z</dcterms:modified>
</cp:coreProperties>
</file>