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2" r:id="rId2"/>
    <p:sldId id="313" r:id="rId3"/>
    <p:sldId id="296" r:id="rId4"/>
    <p:sldId id="312" r:id="rId5"/>
    <p:sldId id="327" r:id="rId6"/>
    <p:sldId id="328" r:id="rId7"/>
    <p:sldId id="288" r:id="rId8"/>
    <p:sldId id="321" r:id="rId9"/>
    <p:sldId id="325" r:id="rId10"/>
    <p:sldId id="315" r:id="rId11"/>
    <p:sldId id="329" r:id="rId12"/>
    <p:sldId id="322" r:id="rId13"/>
    <p:sldId id="320" r:id="rId14"/>
    <p:sldId id="323" r:id="rId15"/>
    <p:sldId id="297" r:id="rId16"/>
    <p:sldId id="291" r:id="rId17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134"/>
    <a:srgbClr val="407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4302699" cy="339829"/>
          </a:xfrm>
          <a:prstGeom prst="rect">
            <a:avLst/>
          </a:prstGeom>
        </p:spPr>
        <p:txBody>
          <a:bodyPr vert="horz" lIns="91729" tIns="45865" rIns="91729" bIns="45865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193" y="5"/>
            <a:ext cx="4302699" cy="339829"/>
          </a:xfrm>
          <a:prstGeom prst="rect">
            <a:avLst/>
          </a:prstGeom>
        </p:spPr>
        <p:txBody>
          <a:bodyPr vert="horz" lIns="91729" tIns="45865" rIns="91729" bIns="45865" rtlCol="0"/>
          <a:lstStyle>
            <a:lvl1pPr algn="r">
              <a:defRPr sz="1200"/>
            </a:lvl1pPr>
          </a:lstStyle>
          <a:p>
            <a:fld id="{E71DC609-5D2A-4BC2-B098-1819ADD1E613}" type="datetimeFigureOut">
              <a:rPr lang="de-AT" smtClean="0"/>
              <a:t>14.01.2020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6456753"/>
            <a:ext cx="4302699" cy="339828"/>
          </a:xfrm>
          <a:prstGeom prst="rect">
            <a:avLst/>
          </a:prstGeom>
        </p:spPr>
        <p:txBody>
          <a:bodyPr vert="horz" lIns="91729" tIns="45865" rIns="91729" bIns="45865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193" y="6456753"/>
            <a:ext cx="4302699" cy="339828"/>
          </a:xfrm>
          <a:prstGeom prst="rect">
            <a:avLst/>
          </a:prstGeom>
        </p:spPr>
        <p:txBody>
          <a:bodyPr vert="horz" lIns="91729" tIns="45865" rIns="91729" bIns="45865" rtlCol="0" anchor="b"/>
          <a:lstStyle>
            <a:lvl1pPr algn="r">
              <a:defRPr sz="1200"/>
            </a:lvl1pPr>
          </a:lstStyle>
          <a:p>
            <a:fld id="{EB8615E8-209C-480A-9BEF-3B77A44A11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7663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9A5B9-3F1E-4E29-BC01-27D85282FAD5}" type="datetimeFigureOut">
              <a:rPr lang="de-DE" smtClean="0"/>
              <a:t>14.01.2020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5269A-FBAC-412F-9A54-15B3518B0B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28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702B-F1F4-4446-B6D7-3E91270A8DDB}" type="datetimeFigureOut">
              <a:rPr lang="de-AT" smtClean="0"/>
              <a:t>14.01.2020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4824536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7EC8-3382-453B-8D3C-B428D362CFBD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Picture 2" descr="D:\Daten Projekte\WIG Walgau\WIW Logos\Wirtschaft-IMWALGAU-rot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420" y="188641"/>
            <a:ext cx="217070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89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702B-F1F4-4446-B6D7-3E91270A8DDB}" type="datetimeFigureOut">
              <a:rPr lang="de-AT" smtClean="0"/>
              <a:t>14.01.2020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4824536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7EC8-3382-453B-8D3C-B428D362CF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109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702B-F1F4-4446-B6D7-3E91270A8DDB}" type="datetimeFigureOut">
              <a:rPr lang="de-AT" smtClean="0"/>
              <a:t>14.01.2020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4824536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7EC8-3382-453B-8D3C-B428D362CF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748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702B-F1F4-4446-B6D7-3E91270A8DDB}" type="datetimeFigureOut">
              <a:rPr lang="de-AT" smtClean="0"/>
              <a:t>14.01.2020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4824536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7EC8-3382-453B-8D3C-B428D362CFBD}" type="slidenum">
              <a:rPr lang="de-AT" smtClean="0"/>
              <a:t>‹Nr.›</a:t>
            </a:fld>
            <a:endParaRPr lang="de-AT"/>
          </a:p>
        </p:txBody>
      </p:sp>
      <p:pic>
        <p:nvPicPr>
          <p:cNvPr id="1026" name="Picture 2" descr="D:\Daten Projekte\WIG Walgau\WIW Logos\Wirtschaft-IMWALGAU-rot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48" y="260649"/>
            <a:ext cx="85277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2348136" y="6508750"/>
            <a:ext cx="4824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WIRTSCHAFT IM WALGAU gem. GmbH, 6824 </a:t>
            </a:r>
            <a:r>
              <a:rPr lang="de-DE" dirty="0" err="1"/>
              <a:t>Schlins</a:t>
            </a:r>
            <a:r>
              <a:rPr lang="de-DE" dirty="0"/>
              <a:t>, Walgaustraße 18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9074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702B-F1F4-4446-B6D7-3E91270A8DDB}" type="datetimeFigureOut">
              <a:rPr lang="de-AT" smtClean="0"/>
              <a:t>14.01.2020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4824536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7EC8-3382-453B-8D3C-B428D362CF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547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702B-F1F4-4446-B6D7-3E91270A8DDB}" type="datetimeFigureOut">
              <a:rPr lang="de-AT" smtClean="0"/>
              <a:t>14.01.2020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4824536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7EC8-3382-453B-8D3C-B428D362CF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186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702B-F1F4-4446-B6D7-3E91270A8DDB}" type="datetimeFigureOut">
              <a:rPr lang="de-AT" smtClean="0"/>
              <a:t>14.01.2020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4824536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7EC8-3382-453B-8D3C-B428D362CF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079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702B-F1F4-4446-B6D7-3E91270A8DDB}" type="datetimeFigureOut">
              <a:rPr lang="de-AT" smtClean="0"/>
              <a:t>14.01.2020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4824536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7EC8-3382-453B-8D3C-B428D362CF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292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702B-F1F4-4446-B6D7-3E91270A8DDB}" type="datetimeFigureOut">
              <a:rPr lang="de-AT" smtClean="0"/>
              <a:t>14.01.2020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4824536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7EC8-3382-453B-8D3C-B428D362CF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521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702B-F1F4-4446-B6D7-3E91270A8DDB}" type="datetimeFigureOut">
              <a:rPr lang="de-AT" smtClean="0"/>
              <a:t>14.01.2020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4824536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7EC8-3382-453B-8D3C-B428D362CF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85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702B-F1F4-4446-B6D7-3E91270A8DDB}" type="datetimeFigureOut">
              <a:rPr lang="de-AT" smtClean="0"/>
              <a:t>14.01.2020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4824536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7EC8-3382-453B-8D3C-B428D362CF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670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1702B-F1F4-4446-B6D7-3E91270A8DDB}" type="datetimeFigureOut">
              <a:rPr lang="de-AT" smtClean="0"/>
              <a:t>14.01.2020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37EC8-3382-453B-8D3C-B428D362CF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355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wirtschaft-im-walgau.at/walgauer-werkboxen-und-walgauer-experiment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eorg.geutze@wirtschaft-im-walgau.a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aten\Daten Projekte\Wirtschaft im Walgau\Wirtschaft im Walgau\Presse\Walgau-schm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14" y="2751113"/>
            <a:ext cx="9177301" cy="358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8945" y="3571919"/>
            <a:ext cx="8820472" cy="1729717"/>
          </a:xfrm>
        </p:spPr>
        <p:txBody>
          <a:bodyPr>
            <a:normAutofit/>
          </a:bodyPr>
          <a:lstStyle/>
          <a:p>
            <a:r>
              <a:rPr lang="de-AT" sz="2000" b="1" dirty="0">
                <a:solidFill>
                  <a:schemeClr val="tx1"/>
                </a:solidFill>
              </a:rPr>
              <a:t>Regionale Wirtschaftsplattform, innovative Konzepte und Impulsprojekte</a:t>
            </a: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6516216" y="1732356"/>
            <a:ext cx="3672408" cy="1620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AT" sz="2000" b="1" dirty="0">
              <a:solidFill>
                <a:schemeClr val="tx1"/>
              </a:solidFill>
            </a:endParaRPr>
          </a:p>
          <a:p>
            <a:pPr algn="l"/>
            <a:r>
              <a:rPr lang="de-AT" sz="2000" dirty="0">
                <a:solidFill>
                  <a:schemeClr val="tx1"/>
                </a:solidFill>
              </a:rPr>
              <a:t>Wirtschaft im Walgau gemeinnützige GmbH</a:t>
            </a:r>
          </a:p>
        </p:txBody>
      </p:sp>
      <p:pic>
        <p:nvPicPr>
          <p:cNvPr id="5" name="Picture 3" descr="C:\Daten\Daten Projekte\Vermarktungsplattform VWB\Vereinbarungen\logoleiste_EU_LEADER_Land_2018_BMNT_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335329"/>
            <a:ext cx="3696916" cy="52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58945" y="844699"/>
            <a:ext cx="636121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5300" b="1" dirty="0"/>
              <a:t>Handwerk und Wirtschaft im Walgau</a:t>
            </a:r>
            <a:endParaRPr lang="de-DE" sz="5300" dirty="0"/>
          </a:p>
        </p:txBody>
      </p:sp>
    </p:spTree>
    <p:extLst>
      <p:ext uri="{BB962C8B-B14F-4D97-AF65-F5344CB8AC3E}">
        <p14:creationId xmlns:p14="http://schemas.microsoft.com/office/powerpoint/2010/main" val="17402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972050" cy="137656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5572"/>
            <a:ext cx="5112790" cy="40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996" y="3598547"/>
            <a:ext cx="3529502" cy="28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996" y="260648"/>
            <a:ext cx="2443904" cy="325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65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972050" cy="1376568"/>
          </a:xfrm>
          <a:prstGeom prst="rect">
            <a:avLst/>
          </a:prstGeom>
        </p:spPr>
      </p:pic>
      <p:pic>
        <p:nvPicPr>
          <p:cNvPr id="1026" name="Picture 2" descr="C:\Daten\Daten Projekte\Wirtschaft im Walgau\Handwerkliche Talente\Experimente-082018\Muster Weißt du ..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3200"/>
            <a:ext cx="4291237" cy="30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7" y="3212976"/>
            <a:ext cx="620862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00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aten\Daten Projekte\Wirtschaft im Walgau\Handwerkliche Talente\Experimente-082018\20180830_145022_re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0" y="1309833"/>
            <a:ext cx="3888696" cy="51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Daten\Daten Projekte\Wirtschaft im Walgau\Handwerkliche Talente\Experimente-082018\IMG_44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992" y="1437672"/>
            <a:ext cx="3744416" cy="504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nhaltsplatzhalt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972050" cy="137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972050" cy="1376568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9979" y="2171574"/>
            <a:ext cx="4918254" cy="368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Daten\Daten Projekte\Wirtschaft im Walgau\Handwerkliche Talente\Experimente-082018\Bilder div\MZO 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122" y="949820"/>
            <a:ext cx="3597868" cy="269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648" y="3789040"/>
            <a:ext cx="3581342" cy="268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0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AT" sz="3000" b="1" dirty="0"/>
              <a:t>Aktuelle Planung / </a:t>
            </a:r>
            <a:r>
              <a:rPr lang="de-AT" sz="3000" b="1" dirty="0" smtClean="0"/>
              <a:t>Einsätze </a:t>
            </a:r>
            <a:br>
              <a:rPr lang="de-AT" sz="3000" b="1" dirty="0" smtClean="0"/>
            </a:br>
            <a:r>
              <a:rPr lang="de-AT" sz="2600" dirty="0" smtClean="0"/>
              <a:t>(laufendes Schuljahr 2019/2020) </a:t>
            </a:r>
            <a:endParaRPr lang="de-AT" sz="2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075240" cy="4536504"/>
          </a:xfrm>
        </p:spPr>
        <p:txBody>
          <a:bodyPr>
            <a:normAutofit/>
          </a:bodyPr>
          <a:lstStyle/>
          <a:p>
            <a:r>
              <a:rPr lang="de-AT" sz="2400" dirty="0"/>
              <a:t>I</a:t>
            </a:r>
            <a:r>
              <a:rPr lang="de-AT" sz="2400" dirty="0" smtClean="0"/>
              <a:t>nsgesamt </a:t>
            </a:r>
            <a:r>
              <a:rPr lang="de-AT" sz="2400" dirty="0"/>
              <a:t>13 Einsätze der </a:t>
            </a:r>
            <a:r>
              <a:rPr lang="de-AT" sz="2400" dirty="0" smtClean="0"/>
              <a:t>Werkboxen </a:t>
            </a:r>
            <a:r>
              <a:rPr lang="de-AT" sz="2400" dirty="0"/>
              <a:t>und </a:t>
            </a:r>
            <a:r>
              <a:rPr lang="de-AT" sz="2400" dirty="0" smtClean="0"/>
              <a:t>Experimente, die meisten über einen Zeitraum von zwei Wochen</a:t>
            </a:r>
          </a:p>
          <a:p>
            <a:r>
              <a:rPr lang="de-AT" sz="2400" dirty="0" smtClean="0"/>
              <a:t>13 Schulen (VS und VMS) im Walgau sind bereits abgedeckt!</a:t>
            </a:r>
          </a:p>
          <a:p>
            <a:r>
              <a:rPr lang="de-AT" sz="2400" dirty="0" smtClean="0"/>
              <a:t>18 </a:t>
            </a:r>
            <a:r>
              <a:rPr lang="de-AT" sz="2400" dirty="0"/>
              <a:t>Kalenderwochen ausgebucht – Auslastung von </a:t>
            </a:r>
            <a:r>
              <a:rPr lang="de-AT" sz="2400" dirty="0" smtClean="0"/>
              <a:t>55 </a:t>
            </a:r>
            <a:r>
              <a:rPr lang="de-AT" sz="2400" dirty="0"/>
              <a:t>% - </a:t>
            </a:r>
            <a:r>
              <a:rPr lang="de-AT" sz="2400" dirty="0" smtClean="0"/>
              <a:t>deutliche Steigerung </a:t>
            </a:r>
            <a:r>
              <a:rPr lang="de-AT" sz="2400" dirty="0"/>
              <a:t>der Einsätze </a:t>
            </a:r>
            <a:r>
              <a:rPr lang="de-AT" sz="2400" dirty="0" smtClean="0"/>
              <a:t>gegenüber </a:t>
            </a:r>
            <a:r>
              <a:rPr lang="de-AT" sz="2400" dirty="0"/>
              <a:t>dem Vorjahr</a:t>
            </a:r>
          </a:p>
          <a:p>
            <a:r>
              <a:rPr lang="de-AT" sz="2400" dirty="0" smtClean="0"/>
              <a:t>Steigendes Interesse der pensionierten Handwerker/Innen </a:t>
            </a:r>
            <a:br>
              <a:rPr lang="de-AT" sz="2400" dirty="0" smtClean="0"/>
            </a:br>
            <a:r>
              <a:rPr lang="de-AT" sz="2400" dirty="0" smtClean="0"/>
              <a:t>(22 aktive Füchse plus 70 </a:t>
            </a:r>
            <a:r>
              <a:rPr lang="de-AT" sz="2400" dirty="0"/>
              <a:t>% gegenüber </a:t>
            </a:r>
            <a:r>
              <a:rPr lang="de-AT" sz="2400"/>
              <a:t>dem </a:t>
            </a:r>
            <a:r>
              <a:rPr lang="de-AT" sz="2400" smtClean="0"/>
              <a:t>Vorjahr)</a:t>
            </a:r>
            <a:endParaRPr lang="de-AT" sz="2400" dirty="0"/>
          </a:p>
          <a:p>
            <a:r>
              <a:rPr lang="de-AT" sz="2400" dirty="0" smtClean="0"/>
              <a:t>Ca. 250 erreichte Kinder im laufenden Schuljahr</a:t>
            </a:r>
          </a:p>
          <a:p>
            <a:r>
              <a:rPr lang="de-AT" sz="2400" dirty="0" smtClean="0"/>
              <a:t>Laufende </a:t>
            </a:r>
            <a:r>
              <a:rPr lang="de-AT" sz="2400" dirty="0"/>
              <a:t>Einschulungen für interessierte </a:t>
            </a:r>
            <a:r>
              <a:rPr lang="de-AT" sz="2400" dirty="0" err="1" smtClean="0"/>
              <a:t>PädagogInnen</a:t>
            </a:r>
            <a:r>
              <a:rPr lang="de-AT" sz="2400" dirty="0" smtClean="0"/>
              <a:t>  </a:t>
            </a:r>
            <a:endParaRPr lang="de-AT" sz="2000" dirty="0"/>
          </a:p>
          <a:p>
            <a:pPr lvl="1"/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74540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AT" sz="3000" b="1" dirty="0"/>
              <a:t>Ausblick</a:t>
            </a:r>
            <a:endParaRPr lang="de-AT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2304256"/>
          </a:xfrm>
        </p:spPr>
        <p:txBody>
          <a:bodyPr>
            <a:normAutofit/>
          </a:bodyPr>
          <a:lstStyle/>
          <a:p>
            <a:r>
              <a:rPr lang="de-AT" sz="2400" dirty="0"/>
              <a:t>Weitere Steigerung der Einsätze (Werkboxen und Experimente)</a:t>
            </a:r>
          </a:p>
          <a:p>
            <a:r>
              <a:rPr lang="de-AT" sz="2400" dirty="0"/>
              <a:t>Etablierung eines Schwerpunktes „Handwerk“ in Mittelschulen</a:t>
            </a:r>
          </a:p>
          <a:p>
            <a:r>
              <a:rPr lang="de-AT" sz="2400" dirty="0"/>
              <a:t>Sommerbetreuung im „Handwerkercamp“ </a:t>
            </a:r>
          </a:p>
          <a:p>
            <a:r>
              <a:rPr lang="de-AT" sz="2400" dirty="0"/>
              <a:t>MINT-Strategie Land Vorarlberg</a:t>
            </a:r>
          </a:p>
          <a:p>
            <a:r>
              <a:rPr lang="de-AT" sz="2400" dirty="0"/>
              <a:t>…</a:t>
            </a:r>
          </a:p>
        </p:txBody>
      </p:sp>
      <p:sp>
        <p:nvSpPr>
          <p:cNvPr id="4" name="Rechteck 3"/>
          <p:cNvSpPr/>
          <p:nvPr/>
        </p:nvSpPr>
        <p:spPr>
          <a:xfrm>
            <a:off x="467544" y="5157192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hlinkClick r:id="rId2"/>
              </a:rPr>
              <a:t>https://</a:t>
            </a:r>
            <a:r>
              <a:rPr lang="de-DE" sz="1600" dirty="0" smtClean="0">
                <a:hlinkClick r:id="rId2"/>
              </a:rPr>
              <a:t>www.wirtschaft-im-walgau.at/walgauer-werkboxen-und-walgauer-experimente</a:t>
            </a:r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67544" y="37890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3000" b="1" dirty="0" smtClean="0"/>
              <a:t>Weitere Informationen </a:t>
            </a:r>
            <a:br>
              <a:rPr lang="de-AT" sz="3000" b="1" dirty="0" smtClean="0"/>
            </a:br>
            <a:r>
              <a:rPr lang="de-AT" sz="2600" dirty="0" smtClean="0"/>
              <a:t>(Broschüre, Video …)</a:t>
            </a:r>
            <a:endParaRPr lang="de-AT" sz="2600" dirty="0"/>
          </a:p>
        </p:txBody>
      </p:sp>
      <p:pic>
        <p:nvPicPr>
          <p:cNvPr id="7" name="Picture 3" descr="C:\Daten\Daten Projekte\Wirtschaft im Walgau\Handwerkliche Talente\Werkboxen-Experimente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3478192" cy="85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77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georg\Desktop\A\IMG_8416_7_8Enhancer-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69" y="186918"/>
            <a:ext cx="8640960" cy="575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32544" y="692696"/>
            <a:ext cx="6264696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500" b="1" dirty="0"/>
              <a:t>Herzlichen Dank für Ihre Aufmerksamkeit!</a:t>
            </a:r>
          </a:p>
        </p:txBody>
      </p:sp>
      <p:pic>
        <p:nvPicPr>
          <p:cNvPr id="3074" name="Picture 2" descr="C:\Daten\Daten Projekte\Wirtschaft im Walgau\WIW Logos\WIW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68" y="252754"/>
            <a:ext cx="217070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679540" y="5984021"/>
            <a:ext cx="864096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1900" b="1" u="sng" dirty="0"/>
              <a:t>Kontakt:</a:t>
            </a:r>
            <a:r>
              <a:rPr lang="de-AT" sz="1900" b="1" dirty="0"/>
              <a:t>	 </a:t>
            </a:r>
            <a:r>
              <a:rPr lang="de-AT" sz="1900" dirty="0">
                <a:hlinkClick r:id="rId4"/>
              </a:rPr>
              <a:t>georg.geutze@wirtschaft-im-walgau.at</a:t>
            </a:r>
            <a:r>
              <a:rPr lang="de-AT" sz="1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6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392488" cy="621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95286" y="3933056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/>
              <a:t>14 Gemeinden</a:t>
            </a:r>
          </a:p>
          <a:p>
            <a:r>
              <a:rPr lang="de-AT" sz="3200" b="1" dirty="0"/>
              <a:t>38.500 Einwohner</a:t>
            </a:r>
          </a:p>
          <a:p>
            <a:r>
              <a:rPr lang="de-AT" sz="3200" b="1" dirty="0"/>
              <a:t>16.450 Erwerbstätige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059832" y="148478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Feldkirch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13184" y="5806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AT" sz="4200" b="1" dirty="0">
                <a:solidFill>
                  <a:srgbClr val="FF0000"/>
                </a:solidFill>
              </a:rPr>
              <a:t>Der Walgau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796136" y="3196817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Bludenz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55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478" y="39330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AT" sz="3000" b="1" dirty="0"/>
              <a:t>Aufgaben der Wirtschaft im </a:t>
            </a:r>
            <a:r>
              <a:rPr lang="de-AT" sz="3000" b="1" dirty="0" smtClean="0"/>
              <a:t>Walgau</a:t>
            </a:r>
            <a:r>
              <a:rPr lang="de-AT" sz="3000" dirty="0" smtClean="0"/>
              <a:t> (Auszug)</a:t>
            </a:r>
            <a:endParaRPr lang="de-AT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696" y="4797152"/>
            <a:ext cx="8686800" cy="1944216"/>
          </a:xfrm>
        </p:spPr>
        <p:txBody>
          <a:bodyPr>
            <a:normAutofit/>
          </a:bodyPr>
          <a:lstStyle/>
          <a:p>
            <a:r>
              <a:rPr lang="de-AT" sz="2400" dirty="0"/>
              <a:t>Förderung der Lehrlingsausbildung</a:t>
            </a:r>
          </a:p>
          <a:p>
            <a:r>
              <a:rPr lang="de-AT" sz="2400" dirty="0"/>
              <a:t>Schnittstelle zwischen Schule und Arbeit</a:t>
            </a:r>
          </a:p>
          <a:p>
            <a:r>
              <a:rPr lang="de-AT" sz="2400" dirty="0"/>
              <a:t>…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96708" y="4038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3000" b="1" dirty="0"/>
              <a:t>Gesellschafter und Organisation </a:t>
            </a:r>
          </a:p>
        </p:txBody>
      </p:sp>
      <p:pic>
        <p:nvPicPr>
          <p:cNvPr id="5" name="Picture 2" descr="D:\Daten Projekte\WIG Walgau\Wirtschaft im Walgau\HGZ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42" y="3282834"/>
            <a:ext cx="2095886" cy="4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Daten Projekte\WIG Walgau\Logo WIG Walga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02" y="2839218"/>
            <a:ext cx="780708" cy="8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2" y="2918168"/>
            <a:ext cx="1438402" cy="86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346650" y="1288884"/>
            <a:ext cx="87667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AT" sz="3000" dirty="0"/>
              <a:t>Der Walgau - eine Region: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3000" dirty="0"/>
              <a:t>ca. 300 Mitgliedsbetriebe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3000" dirty="0"/>
              <a:t>3 Wirtschaftsgemeinschaften</a:t>
            </a:r>
          </a:p>
        </p:txBody>
      </p:sp>
    </p:spTree>
    <p:extLst>
      <p:ext uri="{BB962C8B-B14F-4D97-AF65-F5344CB8AC3E}">
        <p14:creationId xmlns:p14="http://schemas.microsoft.com/office/powerpoint/2010/main" val="27546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AT" sz="3000" b="1" dirty="0"/>
              <a:t>Ausgangslage - Handwerk und Wirtschaft</a:t>
            </a:r>
            <a:endParaRPr lang="de-AT" sz="250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95536" y="1628800"/>
            <a:ext cx="8341302" cy="3248612"/>
          </a:xfrm>
        </p:spPr>
        <p:txBody>
          <a:bodyPr>
            <a:noAutofit/>
          </a:bodyPr>
          <a:lstStyle/>
          <a:p>
            <a:r>
              <a:rPr lang="de-AT" sz="2400" dirty="0">
                <a:latin typeface="+mj-lt"/>
                <a:ea typeface="Fira Sans" charset="0"/>
                <a:cs typeface="Fira Sans" charset="0"/>
              </a:rPr>
              <a:t>Demografische Entwicklung</a:t>
            </a:r>
          </a:p>
          <a:p>
            <a:r>
              <a:rPr lang="de-AT" sz="2400" dirty="0">
                <a:latin typeface="+mj-lt"/>
                <a:ea typeface="Fira Sans" charset="0"/>
                <a:cs typeface="Fira Sans" charset="0"/>
              </a:rPr>
              <a:t>Verstärkter Wettbewerb um Talente (Lehre, Schule)</a:t>
            </a:r>
          </a:p>
          <a:p>
            <a:r>
              <a:rPr lang="de-AT" sz="2400" dirty="0">
                <a:latin typeface="+mj-lt"/>
                <a:ea typeface="Fira Sans" charset="0"/>
                <a:cs typeface="Fira Sans" charset="0"/>
                <a:sym typeface="Wingdings" panose="05000000000000000000" pitchFamily="2" charset="2"/>
              </a:rPr>
              <a:t>Fachkräfte(</a:t>
            </a:r>
            <a:r>
              <a:rPr lang="de-AT" sz="2400" dirty="0" err="1">
                <a:latin typeface="+mj-lt"/>
                <a:ea typeface="Fira Sans" charset="0"/>
                <a:cs typeface="Fira Sans" charset="0"/>
                <a:sym typeface="Wingdings" panose="05000000000000000000" pitchFamily="2" charset="2"/>
              </a:rPr>
              <a:t>mangel</a:t>
            </a:r>
            <a:r>
              <a:rPr lang="de-AT" sz="2400" dirty="0">
                <a:latin typeface="+mj-lt"/>
                <a:ea typeface="Fira Sans" charset="0"/>
                <a:cs typeface="Fira Sans" charset="0"/>
                <a:sym typeface="Wingdings" panose="05000000000000000000" pitchFamily="2" charset="2"/>
              </a:rPr>
              <a:t>)</a:t>
            </a:r>
          </a:p>
          <a:p>
            <a:r>
              <a:rPr lang="de-AT" sz="2400" dirty="0">
                <a:latin typeface="+mj-lt"/>
                <a:ea typeface="Fira Sans" charset="0"/>
                <a:cs typeface="Fira Sans" charset="0"/>
                <a:sym typeface="Wingdings" panose="05000000000000000000" pitchFamily="2" charset="2"/>
              </a:rPr>
              <a:t>Stellenwert von Handwerk/Gewerbe</a:t>
            </a:r>
          </a:p>
          <a:p>
            <a:r>
              <a:rPr lang="de-AT" sz="2400" dirty="0">
                <a:latin typeface="+mj-lt"/>
                <a:ea typeface="Fira Sans" charset="0"/>
                <a:cs typeface="Fira Sans" charset="0"/>
                <a:sym typeface="Wingdings" panose="05000000000000000000" pitchFamily="2" charset="2"/>
              </a:rPr>
              <a:t>Fehlende Möglichkeiten „Handwerk“ kennen zu lernen (</a:t>
            </a:r>
            <a:r>
              <a:rPr lang="de-AT" sz="2400" dirty="0">
                <a:ea typeface="Fira Sans" charset="0"/>
                <a:cs typeface="Fira Sans" charset="0"/>
              </a:rPr>
              <a:t>Zugang zu „</a:t>
            </a:r>
            <a:r>
              <a:rPr lang="de-AT" sz="2400" dirty="0" err="1">
                <a:ea typeface="Fira Sans" charset="0"/>
                <a:cs typeface="Fira Sans" charset="0"/>
              </a:rPr>
              <a:t>Opa’s</a:t>
            </a:r>
            <a:r>
              <a:rPr lang="de-AT" sz="2400" dirty="0">
                <a:ea typeface="Fira Sans" charset="0"/>
                <a:cs typeface="Fira Sans" charset="0"/>
              </a:rPr>
              <a:t> Werkstatt“ steht nicht mehr allen zur Verfügung)</a:t>
            </a:r>
          </a:p>
          <a:p>
            <a:r>
              <a:rPr lang="de-AT" sz="2400" dirty="0">
                <a:latin typeface="+mj-lt"/>
                <a:ea typeface="Fira Sans" charset="0"/>
                <a:cs typeface="Fira Sans" charset="0"/>
                <a:sym typeface="Wingdings" panose="05000000000000000000" pitchFamily="2" charset="2"/>
              </a:rPr>
              <a:t>…</a:t>
            </a:r>
            <a:endParaRPr lang="de-AT" sz="2400" dirty="0">
              <a:latin typeface="+mj-lt"/>
              <a:ea typeface="Fira Sans" charset="0"/>
              <a:cs typeface="Fir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7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67544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3000" b="1" dirty="0"/>
              <a:t>Zielsetzung - Handwerk und Wirtschaft</a:t>
            </a:r>
            <a:endParaRPr lang="de-AT" sz="2500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83342" y="1556792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400" dirty="0">
                <a:latin typeface="+mj-lt"/>
                <a:ea typeface="Fira Sans" charset="0"/>
                <a:cs typeface="Fira Sans" charset="0"/>
                <a:sym typeface="Wingdings" panose="05000000000000000000" pitchFamily="2" charset="2"/>
              </a:rPr>
              <a:t>Zielgruppe 3./4. Klasse Volksschule und Jugendliche der 1./2. Klasse Mittelschule erleben und erkunden das Handwerk</a:t>
            </a:r>
          </a:p>
          <a:p>
            <a:r>
              <a:rPr lang="de-AT" sz="2400" dirty="0">
                <a:latin typeface="+mj-lt"/>
                <a:ea typeface="Fira Sans" charset="0"/>
                <a:cs typeface="Fira Sans" charset="0"/>
              </a:rPr>
              <a:t>Durch aktives TUN wird das Handwerk interessant, geschult und das Wissen dazu ausgebaut</a:t>
            </a:r>
            <a:endParaRPr lang="de-AT" sz="2400" dirty="0">
              <a:latin typeface="+mj-lt"/>
              <a:ea typeface="Fira Sans" charset="0"/>
              <a:cs typeface="Fira Sans" charset="0"/>
              <a:sym typeface="Wingdings" panose="05000000000000000000" pitchFamily="2" charset="2"/>
            </a:endParaRPr>
          </a:p>
          <a:p>
            <a:r>
              <a:rPr lang="de-AT" sz="2400" dirty="0">
                <a:latin typeface="+mj-lt"/>
                <a:ea typeface="Fira Sans" charset="0"/>
                <a:cs typeface="Fira Sans" charset="0"/>
                <a:sym typeface="Wingdings" panose="05000000000000000000" pitchFamily="2" charset="2"/>
              </a:rPr>
              <a:t>Handwerk und Lehrausbildung bekommen höheren Stellenwert</a:t>
            </a:r>
          </a:p>
          <a:p>
            <a:r>
              <a:rPr lang="de-AT" sz="2400" dirty="0">
                <a:latin typeface="+mj-lt"/>
                <a:ea typeface="Fira Sans" charset="0"/>
                <a:cs typeface="Fira Sans" charset="0"/>
                <a:sym typeface="Wingdings" panose="05000000000000000000" pitchFamily="2" charset="2"/>
              </a:rPr>
              <a:t>Wunsch nach Kooperation zwischen Handwerk und Schulen </a:t>
            </a:r>
          </a:p>
          <a:p>
            <a:r>
              <a:rPr lang="de-AT" sz="2400" dirty="0">
                <a:latin typeface="+mj-lt"/>
                <a:ea typeface="Fira Sans" charset="0"/>
                <a:cs typeface="Fira Sans" charset="0"/>
                <a:sym typeface="Wingdings" panose="05000000000000000000" pitchFamily="2" charset="2"/>
              </a:rPr>
              <a:t>…</a:t>
            </a:r>
            <a:endParaRPr lang="de-DE" sz="2400" dirty="0">
              <a:latin typeface="+mj-lt"/>
              <a:ea typeface="Fira Sans" charset="0"/>
              <a:cs typeface="Fira Sans" charset="0"/>
            </a:endParaRPr>
          </a:p>
          <a:p>
            <a:endParaRPr lang="de-AT" sz="2400" dirty="0">
              <a:latin typeface="+mj-lt"/>
              <a:ea typeface="Fira Sans" charset="0"/>
              <a:cs typeface="Fira Sans" charset="0"/>
            </a:endParaRPr>
          </a:p>
        </p:txBody>
      </p:sp>
      <p:pic>
        <p:nvPicPr>
          <p:cNvPr id="9" name="Bild 4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336" y="4581128"/>
            <a:ext cx="4075328" cy="1695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431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aten\Daten Projekte\Wirtschaft im Walgau\Handwerkliche Talente\Werkboxen-Experimente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4674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nhaltsplatzhalter 2"/>
          <p:cNvSpPr txBox="1">
            <a:spLocks/>
          </p:cNvSpPr>
          <p:nvPr/>
        </p:nvSpPr>
        <p:spPr>
          <a:xfrm>
            <a:off x="517742" y="3573016"/>
            <a:ext cx="8446745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400" dirty="0" smtClean="0">
                <a:latin typeface="+mj-lt"/>
                <a:ea typeface="Fira Sans" charset="0"/>
                <a:cs typeface="Fira Sans" charset="0"/>
              </a:rPr>
              <a:t>Umfassende</a:t>
            </a:r>
            <a:r>
              <a:rPr lang="de-AT" sz="2400" dirty="0">
                <a:latin typeface="+mj-lt"/>
                <a:ea typeface="Fira Sans" charset="0"/>
                <a:cs typeface="Fira Sans" charset="0"/>
              </a:rPr>
              <a:t>, ergänzende Konzepte – </a:t>
            </a:r>
            <a:br>
              <a:rPr lang="de-AT" sz="2400" dirty="0">
                <a:latin typeface="+mj-lt"/>
                <a:ea typeface="Fira Sans" charset="0"/>
                <a:cs typeface="Fira Sans" charset="0"/>
              </a:rPr>
            </a:br>
            <a:r>
              <a:rPr lang="de-AT" sz="2400" dirty="0">
                <a:latin typeface="+mj-lt"/>
                <a:ea typeface="Fira Sans" charset="0"/>
                <a:cs typeface="Fira Sans" charset="0"/>
              </a:rPr>
              <a:t>pädagogisch mitentwickelt und abgestimmt mit PH Feldkirch</a:t>
            </a:r>
          </a:p>
          <a:p>
            <a:r>
              <a:rPr lang="de-AT" sz="2400" dirty="0">
                <a:latin typeface="+mj-lt"/>
                <a:ea typeface="Fira Sans" charset="0"/>
                <a:cs typeface="Fira Sans" charset="0"/>
              </a:rPr>
              <a:t>M</a:t>
            </a:r>
            <a:r>
              <a:rPr lang="de-AT" sz="2400" dirty="0" smtClean="0">
                <a:latin typeface="+mj-lt"/>
                <a:ea typeface="Fira Sans" charset="0"/>
                <a:cs typeface="Fira Sans" charset="0"/>
              </a:rPr>
              <a:t>obile </a:t>
            </a:r>
            <a:r>
              <a:rPr lang="de-AT" sz="2400" dirty="0">
                <a:latin typeface="+mj-lt"/>
                <a:ea typeface="Fira Sans" charset="0"/>
                <a:cs typeface="Fira Sans" charset="0"/>
              </a:rPr>
              <a:t>Infrastruktur – zwei PKW-Anhänger</a:t>
            </a:r>
          </a:p>
          <a:p>
            <a:r>
              <a:rPr lang="de-AT" sz="2400" dirty="0">
                <a:latin typeface="+mj-lt"/>
                <a:ea typeface="Fira Sans" charset="0"/>
                <a:cs typeface="Fira Sans" charset="0"/>
              </a:rPr>
              <a:t>Begleitung der Werkboxen durch Füchse </a:t>
            </a:r>
            <a:r>
              <a:rPr lang="de-AT" sz="2400" dirty="0" smtClean="0">
                <a:latin typeface="+mj-lt"/>
                <a:ea typeface="Fira Sans" charset="0"/>
                <a:cs typeface="Fira Sans" charset="0"/>
              </a:rPr>
              <a:t/>
            </a:r>
            <a:br>
              <a:rPr lang="de-AT" sz="2400" dirty="0" smtClean="0">
                <a:latin typeface="+mj-lt"/>
                <a:ea typeface="Fira Sans" charset="0"/>
                <a:cs typeface="Fira Sans" charset="0"/>
              </a:rPr>
            </a:br>
            <a:r>
              <a:rPr lang="de-AT" sz="2400" dirty="0" smtClean="0">
                <a:latin typeface="+mj-lt"/>
                <a:ea typeface="Fira Sans" charset="0"/>
                <a:cs typeface="Fira Sans" charset="0"/>
              </a:rPr>
              <a:t>(</a:t>
            </a:r>
            <a:r>
              <a:rPr lang="de-AT" sz="2400" dirty="0">
                <a:latin typeface="+mj-lt"/>
                <a:ea typeface="Fira Sans" charset="0"/>
                <a:cs typeface="Fira Sans" charset="0"/>
              </a:rPr>
              <a:t>pensionierte Handwerker/Interessierte)</a:t>
            </a:r>
          </a:p>
          <a:p>
            <a:r>
              <a:rPr lang="de-AT" sz="2400" dirty="0">
                <a:latin typeface="+mj-lt"/>
                <a:ea typeface="Fira Sans" charset="0"/>
                <a:cs typeface="Fira Sans" charset="0"/>
                <a:sym typeface="Wingdings" panose="05000000000000000000" pitchFamily="2" charset="2"/>
              </a:rPr>
              <a:t>…</a:t>
            </a:r>
            <a:endParaRPr lang="de-DE" sz="2400" dirty="0">
              <a:latin typeface="+mj-lt"/>
              <a:ea typeface="Fira Sans" charset="0"/>
              <a:cs typeface="Fira Sans" charset="0"/>
            </a:endParaRPr>
          </a:p>
          <a:p>
            <a:endParaRPr lang="de-AT" sz="2400" dirty="0">
              <a:latin typeface="+mj-lt"/>
              <a:ea typeface="Fira Sans" charset="0"/>
              <a:cs typeface="Fir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42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097" y="1405931"/>
            <a:ext cx="5586047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b="1" dirty="0">
                <a:latin typeface="+mj-lt"/>
                <a:ea typeface="Fira Sans" charset="0"/>
                <a:cs typeface="Fira Sans" charset="0"/>
              </a:rPr>
              <a:t>Walgauer Werkboxen</a:t>
            </a:r>
          </a:p>
          <a:p>
            <a:r>
              <a:rPr lang="de-AT" sz="2200" dirty="0">
                <a:latin typeface="+mj-lt"/>
                <a:ea typeface="Fira Sans" charset="0"/>
                <a:cs typeface="Fira Sans" charset="0"/>
              </a:rPr>
              <a:t>Durch Ausprobieren, Entdecken, Staunen, Werkeln </a:t>
            </a:r>
            <a:r>
              <a:rPr lang="de-AT" sz="2200" dirty="0" smtClean="0">
                <a:latin typeface="+mj-lt"/>
                <a:ea typeface="Fira Sans" charset="0"/>
                <a:cs typeface="Fira Sans" charset="0"/>
              </a:rPr>
              <a:t>etc. </a:t>
            </a:r>
            <a:r>
              <a:rPr lang="de-AT" sz="2200" dirty="0">
                <a:latin typeface="+mj-lt"/>
                <a:ea typeface="Fira Sans" charset="0"/>
                <a:cs typeface="Fira Sans" charset="0"/>
              </a:rPr>
              <a:t>sammeln Kinder wertvolle Erfahrungen fürs Leben</a:t>
            </a:r>
          </a:p>
          <a:p>
            <a:r>
              <a:rPr lang="de-AT" sz="2200" dirty="0" smtClean="0">
                <a:latin typeface="+mj-lt"/>
                <a:ea typeface="Fira Sans" charset="0"/>
                <a:cs typeface="Fira Sans" charset="0"/>
              </a:rPr>
              <a:t>Individuelle </a:t>
            </a:r>
            <a:r>
              <a:rPr lang="de-AT" sz="2200" dirty="0">
                <a:latin typeface="+mj-lt"/>
                <a:ea typeface="Fira Sans" charset="0"/>
                <a:cs typeface="Fira Sans" charset="0"/>
              </a:rPr>
              <a:t>Kompetenzen werden angeregt</a:t>
            </a:r>
          </a:p>
          <a:p>
            <a:r>
              <a:rPr lang="de-AT" sz="2200" dirty="0">
                <a:latin typeface="+mj-lt"/>
                <a:ea typeface="Fira Sans" charset="0"/>
                <a:cs typeface="Fira Sans" charset="0"/>
              </a:rPr>
              <a:t>Das Image des Handwerks wird aufgewertet</a:t>
            </a:r>
          </a:p>
        </p:txBody>
      </p:sp>
      <p:pic>
        <p:nvPicPr>
          <p:cNvPr id="8" name="Picture 2" descr="C:\Daten\Daten Projekte\Wirtschaft im Walgau\Handwerkliche Talente\Werkbox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944216" cy="13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aten\Daten Projekte\Wirtschaft im Walgau\Handwerkliche Talente\bild box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56792"/>
            <a:ext cx="2944813" cy="22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aten\Daten Projekte\Wirtschaft im Walgau\Handwerkliche Talente\Mädchen live dabei - Kop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2" y="3880009"/>
            <a:ext cx="4043425" cy="258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aten\Daten Projekte\Wirtschaft im Walgau\Handwerkliche Talente\wenns spannend wird - Kop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444" y="3886410"/>
            <a:ext cx="3131987" cy="259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aten\Daten Projekte\Wirtschaft im Walgau\Handwerkliche Talente\Bilder Ulrike072018\IMG_4463 - Kopi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639" y="3897514"/>
            <a:ext cx="1401289" cy="259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4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en\Daten Projekte\Wirtschaft im Walgau\Handwerkliche Talente\Werkbox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944216" cy="13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385201"/>
            <a:ext cx="3924804" cy="5233073"/>
          </a:xfrm>
          <a:prstGeom prst="rect">
            <a:avLst/>
          </a:prstGeom>
        </p:spPr>
      </p:pic>
      <p:pic>
        <p:nvPicPr>
          <p:cNvPr id="10" name="Inhaltsplatzhalter 6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49" y="4045643"/>
            <a:ext cx="3430174" cy="2572631"/>
          </a:xfrm>
          <a:prstGeom prst="rect">
            <a:avLst/>
          </a:prstGeom>
        </p:spPr>
      </p:pic>
      <p:pic>
        <p:nvPicPr>
          <p:cNvPr id="11" name="Bild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30" y="1395988"/>
            <a:ext cx="3415793" cy="256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en\Daten Projekte\Wirtschaft im Walgau\Handwerkliche Talente\Werkbox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944216" cy="13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656818"/>
            <a:ext cx="4464866" cy="2979728"/>
          </a:xfrm>
          <a:prstGeom prst="rect">
            <a:avLst/>
          </a:prstGeom>
        </p:spPr>
      </p:pic>
      <p:pic>
        <p:nvPicPr>
          <p:cNvPr id="4" name="Picture 2" descr="C:\Daten\Daten Projekte\Wirtschaft im Walgau\Handwerkliche Talente\Bilder Ulrike072018\Bilder Werkboxen\_DSC74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0" y="1588664"/>
            <a:ext cx="3362365" cy="503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nhaltsplatzhalter 5"/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6672"/>
            <a:ext cx="2041552" cy="3057706"/>
          </a:xfrm>
          <a:prstGeom prst="rect">
            <a:avLst/>
          </a:prstGeom>
        </p:spPr>
      </p:pic>
      <p:pic>
        <p:nvPicPr>
          <p:cNvPr id="7" name="Inhaltsplatzhalter 3"/>
          <p:cNvPicPr>
            <a:picLocks noGrp="1"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83002"/>
            <a:ext cx="3223651" cy="21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7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Bildschirmpräsentation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</vt:lpstr>
      <vt:lpstr>PowerPoint-Präsentation</vt:lpstr>
      <vt:lpstr>Der Walgau</vt:lpstr>
      <vt:lpstr>Aufgaben der Wirtschaft im Walgau (Auszug)</vt:lpstr>
      <vt:lpstr>Ausgangslage - Handwerk und Wirtschaft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Aktuelle Planung / Einsätze  (laufendes Schuljahr 2019/2020) </vt:lpstr>
      <vt:lpstr>Ausblick</vt:lpstr>
      <vt:lpstr>PowerPoint-Präsentation</vt:lpstr>
    </vt:vector>
  </TitlesOfParts>
  <Company>Mag. Georg Geutze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 im Walgau</dc:title>
  <dc:creator>Georg Geutze</dc:creator>
  <cp:lastModifiedBy>Georg Geutze</cp:lastModifiedBy>
  <cp:revision>190</cp:revision>
  <cp:lastPrinted>2020-01-14T09:02:02Z</cp:lastPrinted>
  <dcterms:created xsi:type="dcterms:W3CDTF">2014-08-25T09:02:27Z</dcterms:created>
  <dcterms:modified xsi:type="dcterms:W3CDTF">2020-01-14T16:52:25Z</dcterms:modified>
</cp:coreProperties>
</file>