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2" r:id="rId3"/>
    <p:sldId id="258" r:id="rId4"/>
    <p:sldId id="259" r:id="rId5"/>
    <p:sldId id="320" r:id="rId6"/>
    <p:sldId id="289" r:id="rId7"/>
    <p:sldId id="262" r:id="rId8"/>
    <p:sldId id="263" r:id="rId9"/>
    <p:sldId id="266" r:id="rId10"/>
    <p:sldId id="296" r:id="rId11"/>
    <p:sldId id="298" r:id="rId12"/>
    <p:sldId id="340" r:id="rId13"/>
    <p:sldId id="341" r:id="rId14"/>
    <p:sldId id="343" r:id="rId15"/>
    <p:sldId id="321" r:id="rId16"/>
    <p:sldId id="322" r:id="rId17"/>
    <p:sldId id="294" r:id="rId18"/>
    <p:sldId id="324" r:id="rId19"/>
  </p:sldIdLst>
  <p:sldSz cx="10693400" cy="7237413"/>
  <p:notesSz cx="6724650" cy="9774238"/>
  <p:defaultTextStyle>
    <a:defPPr>
      <a:defRPr lang="de-DE"/>
    </a:defPPr>
    <a:lvl1pPr marL="0" indent="0" algn="l" defTabSz="1024585" latinLnBrk="0">
      <a:buNone/>
      <a:defRPr kumimoji="1" lang="de-DE" altLang="en-US" sz="2000" b="0" i="0" u="none" baseline="0" smtClean="0">
        <a:solidFill>
          <a:schemeClr val="tx1"/>
        </a:solidFill>
        <a:latin typeface="Arial"/>
        <a:ea typeface="Arial"/>
        <a:sym typeface="Arial"/>
      </a:defRPr>
    </a:lvl1pPr>
    <a:lvl2pPr marL="512293" lvl="1" indent="0" algn="l" defTabSz="1024585" latinLnBrk="0">
      <a:buNone/>
      <a:defRPr kumimoji="1" lang="de-DE" altLang="en-US" sz="2000" b="0" i="0" u="none" baseline="0" smtClean="0">
        <a:solidFill>
          <a:schemeClr val="tx1"/>
        </a:solidFill>
        <a:latin typeface="Arial"/>
        <a:ea typeface="Arial"/>
        <a:sym typeface="Arial"/>
      </a:defRPr>
    </a:lvl2pPr>
    <a:lvl3pPr marL="1024585" lvl="2" indent="0" algn="l" defTabSz="1024585" latinLnBrk="0">
      <a:buNone/>
      <a:defRPr kumimoji="1" lang="de-DE" altLang="en-US" sz="2000" b="0" i="0" u="none" baseline="0" smtClean="0">
        <a:solidFill>
          <a:schemeClr val="tx1"/>
        </a:solidFill>
        <a:latin typeface="Arial"/>
        <a:ea typeface="Arial"/>
        <a:sym typeface="Arial"/>
      </a:defRPr>
    </a:lvl3pPr>
    <a:lvl4pPr marL="1536878" lvl="3" indent="0" algn="l" defTabSz="1024585" latinLnBrk="0">
      <a:buNone/>
      <a:defRPr kumimoji="1" lang="de-DE" altLang="en-US" sz="2000" b="0" i="0" u="none" baseline="0" smtClean="0">
        <a:solidFill>
          <a:schemeClr val="tx1"/>
        </a:solidFill>
        <a:latin typeface="Arial"/>
        <a:ea typeface="Arial"/>
        <a:sym typeface="Arial"/>
      </a:defRPr>
    </a:lvl4pPr>
    <a:lvl5pPr marL="2049170" lvl="4" indent="0" algn="l" defTabSz="1024585" latinLnBrk="0">
      <a:buNone/>
      <a:defRPr kumimoji="1" lang="de-DE" altLang="en-US" sz="2000" b="0" i="0" u="none" baseline="0" smtClean="0">
        <a:solidFill>
          <a:schemeClr val="tx1"/>
        </a:solidFill>
        <a:latin typeface="Arial"/>
        <a:ea typeface="Arial"/>
        <a:sym typeface="Arial"/>
      </a:defRPr>
    </a:lvl5pPr>
    <a:lvl6pPr marL="2049170" lvl="4" indent="0" algn="l" defTabSz="1024585" latinLnBrk="0">
      <a:buNone/>
      <a:defRPr kumimoji="1" lang="de-DE" altLang="en-US" sz="2000" b="0" i="0" u="none" baseline="0" smtClean="0">
        <a:solidFill>
          <a:schemeClr val="tx1"/>
        </a:solidFill>
        <a:latin typeface="Arial"/>
        <a:ea typeface="Arial"/>
        <a:sym typeface="Arial"/>
      </a:defRPr>
    </a:lvl6pPr>
    <a:lvl7pPr marL="2049170" lvl="4" indent="0" algn="l" defTabSz="1024585" latinLnBrk="0">
      <a:buNone/>
      <a:defRPr kumimoji="1" lang="de-DE" altLang="en-US" sz="2000" b="0" i="0" u="none" baseline="0" smtClean="0">
        <a:solidFill>
          <a:schemeClr val="tx1"/>
        </a:solidFill>
        <a:latin typeface="Arial"/>
        <a:ea typeface="Arial"/>
        <a:sym typeface="Arial"/>
      </a:defRPr>
    </a:lvl7pPr>
    <a:lvl8pPr marL="2049170" lvl="4" indent="0" algn="l" defTabSz="1024585" latinLnBrk="0">
      <a:buNone/>
      <a:defRPr kumimoji="1" lang="de-DE" altLang="en-US" sz="2000" b="0" i="0" u="none" baseline="0" smtClean="0">
        <a:solidFill>
          <a:schemeClr val="tx1"/>
        </a:solidFill>
        <a:latin typeface="Arial"/>
        <a:ea typeface="Arial"/>
        <a:sym typeface="Arial"/>
      </a:defRPr>
    </a:lvl8pPr>
    <a:lvl9pPr marL="2049170" lvl="4" indent="0" algn="l" defTabSz="1024585" latinLnBrk="0">
      <a:buNone/>
      <a:defRPr kumimoji="1" lang="de-DE" altLang="en-US" sz="2000" b="0" i="0" u="none" baseline="0" smtClean="0">
        <a:solidFill>
          <a:schemeClr val="tx1"/>
        </a:solidFill>
        <a:latin typeface="Arial"/>
        <a:ea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223"/>
    <a:srgbClr val="000000"/>
    <a:srgbClr val="E8F5CF"/>
    <a:srgbClr val="B0DB5B"/>
    <a:srgbClr val="7F7F7F"/>
    <a:srgbClr val="A8D749"/>
    <a:srgbClr val="BFE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8" autoAdjust="0"/>
    <p:restoredTop sz="94636" autoAdjust="0"/>
  </p:normalViewPr>
  <p:slideViewPr>
    <p:cSldViewPr>
      <p:cViewPr varScale="1">
        <p:scale>
          <a:sx n="60" d="100"/>
          <a:sy n="60" d="100"/>
        </p:scale>
        <p:origin x="1196" y="40"/>
      </p:cViewPr>
      <p:guideLst>
        <p:guide orient="horz" pos="2280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EB9F6-6E0D-4E53-B710-1B4673F388E0}" type="datetimeFigureOut">
              <a:rPr lang="de-AT" smtClean="0"/>
              <a:t>16.01.2020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733425"/>
            <a:ext cx="541337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4FB11-0961-4E91-896E-F9CD6FB1CF37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2621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45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2293" algn="l" defTabSz="10245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24585" algn="l" defTabSz="10245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36878" algn="l" defTabSz="10245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49170" algn="l" defTabSz="10245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61463" algn="l" defTabSz="10245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3756" algn="l" defTabSz="10245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6048" algn="l" defTabSz="10245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8341" algn="l" defTabSz="10245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5638" y="733425"/>
            <a:ext cx="541337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AT"/>
          </a:p>
        </p:txBody>
      </p:sp>
      <p:sp>
        <p:nvSpPr>
          <p:cNvPr id="41987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  <a:noFill/>
        </p:spPr>
        <p:txBody>
          <a:bodyPr/>
          <a:lstStyle/>
          <a:p>
            <a:fld id="{BB8A5D46-59C4-4D4A-99CE-4D755A25BAEE}" type="slidenum">
              <a:rPr lang="de-AT" altLang="en-US"/>
              <a:pPr/>
              <a:t>2</a:t>
            </a:fld>
            <a:endParaRPr lang="de-A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8207" indent="-168207">
              <a:spcBef>
                <a:spcPct val="0"/>
              </a:spcBef>
              <a:buFont typeface="Symbol" pitchFamily="18" charset="2"/>
              <a:buChar char="-"/>
            </a:pPr>
            <a:endParaRPr lang="de-DE"/>
          </a:p>
        </p:txBody>
      </p:sp>
      <p:sp>
        <p:nvSpPr>
          <p:cNvPr id="44035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09082" y="9283830"/>
            <a:ext cx="2914015" cy="488712"/>
          </a:xfrm>
          <a:prstGeom prst="rect">
            <a:avLst/>
          </a:prstGeom>
          <a:noFill/>
        </p:spPr>
        <p:txBody>
          <a:bodyPr/>
          <a:lstStyle/>
          <a:p>
            <a:fld id="{DB0AE63F-5866-4546-B4F0-C832B843166A}" type="slidenum">
              <a:rPr lang="de-AT" altLang="en-US"/>
              <a:pPr/>
              <a:t>3</a:t>
            </a:fld>
            <a:endParaRPr lang="de-AT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4050" y="733425"/>
            <a:ext cx="5416550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5537" indent="-155537">
              <a:spcBef>
                <a:spcPct val="0"/>
              </a:spcBef>
              <a:buFont typeface="Symbol" pitchFamily="18" charset="2"/>
              <a:buChar char="-"/>
            </a:pPr>
            <a:endParaRPr lang="de-DE" sz="900">
              <a:latin typeface="Arial" charset="0"/>
              <a:cs typeface="Arial" charset="0"/>
            </a:endParaRPr>
          </a:p>
        </p:txBody>
      </p:sp>
      <p:sp>
        <p:nvSpPr>
          <p:cNvPr id="46083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09081" y="9283830"/>
            <a:ext cx="2914015" cy="488712"/>
          </a:xfrm>
          <a:prstGeom prst="rect">
            <a:avLst/>
          </a:prstGeom>
          <a:noFill/>
        </p:spPr>
        <p:txBody>
          <a:bodyPr/>
          <a:lstStyle/>
          <a:p>
            <a:fld id="{5CCA1151-ECFC-43C1-9B9E-14F873770B11}" type="slidenum">
              <a:rPr lang="de-AT" altLang="en-US"/>
              <a:pPr/>
              <a:t>4</a:t>
            </a:fld>
            <a:endParaRPr lang="de-A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49288" y="744538"/>
            <a:ext cx="54991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626" indent="-28947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888" indent="-231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041" indent="-231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196" indent="-231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7351" indent="-231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0504" indent="-231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3658" indent="-231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6814" indent="-231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FBDF9F-7DE5-43EF-A0B1-36DC080AF7F0}" type="slidenum">
              <a:rPr lang="de-AT" smtClean="0"/>
              <a:pPr eaLnBrk="1" hangingPunct="1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042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4050" y="733425"/>
            <a:ext cx="5416550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AT" dirty="0"/>
          </a:p>
        </p:txBody>
      </p:sp>
      <p:sp>
        <p:nvSpPr>
          <p:cNvPr id="41987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09081" y="9283830"/>
            <a:ext cx="2914015" cy="488712"/>
          </a:xfrm>
          <a:prstGeom prst="rect">
            <a:avLst/>
          </a:prstGeom>
          <a:noFill/>
        </p:spPr>
        <p:txBody>
          <a:bodyPr/>
          <a:lstStyle/>
          <a:p>
            <a:fld id="{BB8A5D46-59C4-4D4A-99CE-4D755A25BAEE}" type="slidenum">
              <a:rPr lang="de-AT" altLang="en-US"/>
              <a:pPr/>
              <a:t>6</a:t>
            </a:fld>
            <a:endParaRPr lang="de-AT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4050" y="733425"/>
            <a:ext cx="5416550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09081" y="9283830"/>
            <a:ext cx="2914015" cy="48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0546" indent="-27328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150" indent="-2186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0409" indent="-2186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7671" indent="-2186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4930" indent="-2186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2190" indent="-2186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9450" indent="-2186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6710" indent="-2186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2B001E-7B17-43EC-8FF4-F65A86DAEAE0}" type="slidenum">
              <a:rPr lang="de-AT" smtClean="0"/>
              <a:pPr eaLnBrk="1" hangingPunct="1"/>
              <a:t>7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4050" y="733425"/>
            <a:ext cx="5416550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5537" indent="-155537">
              <a:spcBef>
                <a:spcPct val="0"/>
              </a:spcBef>
              <a:buFont typeface="Symbol" pitchFamily="18" charset="2"/>
              <a:buChar char="-"/>
            </a:pPr>
            <a:endParaRPr lang="de-DE" sz="900">
              <a:latin typeface="Arial" charset="0"/>
              <a:cs typeface="Arial" charset="0"/>
            </a:endParaRPr>
          </a:p>
        </p:txBody>
      </p:sp>
      <p:sp>
        <p:nvSpPr>
          <p:cNvPr id="46083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09081" y="9283830"/>
            <a:ext cx="2914015" cy="488712"/>
          </a:xfrm>
          <a:prstGeom prst="rect">
            <a:avLst/>
          </a:prstGeom>
          <a:noFill/>
        </p:spPr>
        <p:txBody>
          <a:bodyPr/>
          <a:lstStyle/>
          <a:p>
            <a:fld id="{5CCA1151-ECFC-43C1-9B9E-14F873770B11}" type="slidenum">
              <a:rPr lang="de-AT" altLang="en-US"/>
              <a:pPr/>
              <a:t>8</a:t>
            </a:fld>
            <a:endParaRPr lang="de-AT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4FB11-0961-4E91-896E-F9CD6FB1CF37}" type="slidenum">
              <a:rPr lang="de-AT" smtClean="0"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6356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4FB11-0961-4E91-896E-F9CD6FB1CF37}" type="slidenum">
              <a:rPr lang="de-AT" smtClean="0"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823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/>
          <p:cNvSpPr>
            <a:spLocks noGrp="1"/>
          </p:cNvSpPr>
          <p:nvPr>
            <p:ph type="ctrTitle"/>
          </p:nvPr>
        </p:nvSpPr>
        <p:spPr>
          <a:xfrm>
            <a:off x="5206575" y="3258666"/>
            <a:ext cx="4820645" cy="128491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51229" rIns="102459" bIns="51229" anchor="ctr"/>
          <a:lstStyle>
            <a:lvl1pPr marL="0" indent="0" algn="l" defTabSz="1024585" latinLnBrk="0">
              <a:buNone/>
              <a:defRPr lang="de-DE" altLang="en-US" sz="2600" b="1" i="0" u="none" baseline="0" smtClean="0">
                <a:solidFill>
                  <a:srgbClr val="79A223"/>
                </a:solidFill>
                <a:latin typeface="Arial"/>
                <a:ea typeface="Arial"/>
                <a:sym typeface="Arial"/>
              </a:defRPr>
            </a:lvl1pPr>
          </a:lstStyle>
          <a:p>
            <a:r>
              <a:rPr lang="de-DE" altLang="en-US"/>
              <a:t>Titelmasterformat durch Klicken bearbeiten</a:t>
            </a:r>
            <a:endParaRPr lang="de-DE" altLang="en-US" dirty="0"/>
          </a:p>
        </p:txBody>
      </p:sp>
      <p:sp>
        <p:nvSpPr>
          <p:cNvPr id="10" name="Shape"/>
          <p:cNvSpPr>
            <a:spLocks noGrp="1"/>
          </p:cNvSpPr>
          <p:nvPr>
            <p:ph type="subTitle" idx="1" hasCustomPrompt="1"/>
          </p:nvPr>
        </p:nvSpPr>
        <p:spPr>
          <a:xfrm>
            <a:off x="5206575" y="4579013"/>
            <a:ext cx="4411028" cy="9119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51229" rIns="102459" bIns="51229"/>
          <a:lstStyle>
            <a:lvl1pPr marL="0" indent="0" algn="l" defTabSz="1024585" latinLnBrk="0">
              <a:spcBef>
                <a:spcPct val="20000"/>
              </a:spcBef>
              <a:buNone/>
              <a:defRPr lang="de-DE" altLang="en-US" sz="2000" b="0" i="0" u="none" baseline="0" dirty="0" smtClean="0">
                <a:solidFill>
                  <a:srgbClr val="79A223"/>
                </a:solidFill>
                <a:latin typeface="Arial"/>
                <a:ea typeface="Arial"/>
                <a:sym typeface="Arial"/>
              </a:defRPr>
            </a:lvl1pPr>
            <a:lvl2pPr marL="302395" lvl="1" indent="202782" algn="ctr" defTabSz="1024585" latinLnBrk="0">
              <a:spcBef>
                <a:spcPct val="20000"/>
              </a:spcBef>
              <a:buNone/>
              <a:defRPr lang="de-DE" altLang="en-US" sz="18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2pPr>
            <a:lvl3pPr marL="1024585" lvl="2" indent="0" algn="ctr" defTabSz="1024585" latinLnBrk="0">
              <a:spcBef>
                <a:spcPct val="20000"/>
              </a:spcBef>
              <a:buNone/>
              <a:defRPr lang="de-DE" altLang="en-US" sz="27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3pPr>
            <a:lvl4pPr marL="1536878" lvl="3" indent="0" algn="ctr" defTabSz="1024585" latinLnBrk="0">
              <a:spcBef>
                <a:spcPct val="20000"/>
              </a:spcBef>
              <a:buNone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4pPr>
            <a:lvl5pPr marL="2049170" lvl="4" indent="0" algn="ctr" defTabSz="1024585" latinLnBrk="0">
              <a:spcBef>
                <a:spcPct val="20000"/>
              </a:spcBef>
              <a:buNone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5pPr>
            <a:lvl6pPr marL="2049170" lvl="4" indent="0" algn="ctr" defTabSz="1024585" latinLnBrk="0">
              <a:spcBef>
                <a:spcPct val="20000"/>
              </a:spcBef>
              <a:buNone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6pPr>
            <a:lvl7pPr marL="2049170" lvl="4" indent="0" algn="ctr" defTabSz="1024585" latinLnBrk="0">
              <a:spcBef>
                <a:spcPct val="20000"/>
              </a:spcBef>
              <a:buNone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7pPr>
            <a:lvl8pPr marL="2049170" lvl="4" indent="0" algn="ctr" defTabSz="1024585" latinLnBrk="0">
              <a:spcBef>
                <a:spcPct val="20000"/>
              </a:spcBef>
              <a:buNone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8pPr>
            <a:lvl9pPr marL="2049170" lvl="4" indent="0" algn="ctr" defTabSz="1024585" latinLnBrk="0">
              <a:spcBef>
                <a:spcPct val="20000"/>
              </a:spcBef>
              <a:buNone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9pPr>
          </a:lstStyle>
          <a:p>
            <a:r>
              <a:rPr lang="de-DE" altLang="en-US" dirty="0"/>
              <a:t>Untertitel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580" y="306338"/>
            <a:ext cx="2340000" cy="1446513"/>
          </a:xfrm>
          <a:prstGeom prst="rect">
            <a:avLst/>
          </a:prstGeom>
        </p:spPr>
      </p:pic>
      <p:sp>
        <p:nvSpPr>
          <p:cNvPr id="1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28966" y="2826618"/>
            <a:ext cx="2609850" cy="415925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AT" dirty="0"/>
              <a:t>Monat Jahr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0" y="6308533"/>
            <a:ext cx="1400400" cy="53798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4177" b="16974"/>
          <a:stretch/>
        </p:blipFill>
        <p:spPr>
          <a:xfrm>
            <a:off x="739100" y="522360"/>
            <a:ext cx="4102123" cy="4665600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739100" y="4916913"/>
            <a:ext cx="165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bg1"/>
                </a:solidFill>
              </a:rPr>
              <a:t>© Mika/</a:t>
            </a:r>
            <a:r>
              <a:rPr lang="de-AT" sz="1100" dirty="0" err="1">
                <a:solidFill>
                  <a:schemeClr val="bg1"/>
                </a:solidFill>
              </a:rPr>
              <a:t>Corbis</a:t>
            </a:r>
            <a:endParaRPr lang="de-AT" sz="1100" dirty="0">
              <a:solidFill>
                <a:schemeClr val="bg1"/>
              </a:solidFill>
            </a:endParaRPr>
          </a:p>
        </p:txBody>
      </p:sp>
      <p:pic>
        <p:nvPicPr>
          <p:cNvPr id="11" name="Picture 2" descr="K:\Referate\Green Care\ALLGEMEIN\Marketing (nicht GC1408)\Logos\EU Förderlogoleiste, BMNT, LE 14-20_neu Okt. '18\Förderlogoleiste_Bund+ELER+EU_2018_RGB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16" y="6424934"/>
            <a:ext cx="28428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6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End-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hape"/>
          <p:cNvSpPr>
            <a:spLocks noGrp="1"/>
          </p:cNvSpPr>
          <p:nvPr>
            <p:ph type="ctrTitle" hasCustomPrompt="1"/>
          </p:nvPr>
        </p:nvSpPr>
        <p:spPr>
          <a:xfrm>
            <a:off x="720000" y="2322562"/>
            <a:ext cx="4820645" cy="128491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51229" rIns="102459" bIns="51229" anchor="ctr"/>
          <a:lstStyle>
            <a:lvl1pPr marL="0" indent="0" algn="l" defTabSz="1024585" latinLnBrk="0">
              <a:buNone/>
              <a:defRPr lang="de-DE" altLang="en-US" sz="2800" b="1" i="0" u="none" baseline="0" smtClean="0">
                <a:solidFill>
                  <a:srgbClr val="79A223"/>
                </a:solidFill>
                <a:latin typeface="Arial"/>
                <a:ea typeface="Arial"/>
                <a:sym typeface="Arial"/>
              </a:defRPr>
            </a:lvl1pPr>
          </a:lstStyle>
          <a:p>
            <a:r>
              <a:rPr lang="de-DE" altLang="en-US" dirty="0"/>
              <a:t>Danke für Ihre Aufmerksamkeit!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11972"/>
            <a:ext cx="2340000" cy="1446513"/>
          </a:xfrm>
          <a:prstGeom prst="rect">
            <a:avLst/>
          </a:prstGeom>
        </p:spPr>
      </p:pic>
      <p:sp>
        <p:nvSpPr>
          <p:cNvPr id="8" name="Shape"/>
          <p:cNvSpPr txBox="1">
            <a:spLocks/>
          </p:cNvSpPr>
          <p:nvPr userDrawn="1"/>
        </p:nvSpPr>
        <p:spPr>
          <a:xfrm>
            <a:off x="720000" y="3800213"/>
            <a:ext cx="4820645" cy="82660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51229" rIns="102459" bIns="51229" anchor="ctr"/>
          <a:lstStyle>
            <a:lvl1pPr marL="0" indent="0" algn="l" defTabSz="1024585" eaLnBrk="1" latinLnBrk="0" hangingPunct="1">
              <a:buNone/>
              <a:defRPr lang="de-DE" altLang="en-US" sz="2600" b="1" i="0" u="none" baseline="0" smtClean="0">
                <a:solidFill>
                  <a:srgbClr val="79A223"/>
                </a:solidFill>
                <a:latin typeface="Arial"/>
                <a:ea typeface="Arial"/>
                <a:sym typeface="Arial"/>
              </a:defRPr>
            </a:lvl1pPr>
          </a:lstStyle>
          <a:p>
            <a:r>
              <a:rPr kumimoji="0" lang="de-DE" sz="1800" b="0" dirty="0"/>
              <a:t>„Nichts ist stärker als eine Idee, </a:t>
            </a:r>
          </a:p>
          <a:p>
            <a:r>
              <a:rPr kumimoji="0" lang="de-DE" sz="1800" b="0" dirty="0"/>
              <a:t>deren Zeit gekommen ist“, Victor Hugo 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4177" b="16974"/>
          <a:stretch/>
        </p:blipFill>
        <p:spPr>
          <a:xfrm>
            <a:off x="6178330" y="450354"/>
            <a:ext cx="4102123" cy="4665600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6178330" y="4869264"/>
            <a:ext cx="165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bg1"/>
                </a:solidFill>
              </a:rPr>
              <a:t>© Mika/</a:t>
            </a:r>
            <a:r>
              <a:rPr lang="de-AT" sz="1100" dirty="0" err="1">
                <a:solidFill>
                  <a:schemeClr val="bg1"/>
                </a:solidFill>
              </a:rPr>
              <a:t>Corbis</a:t>
            </a:r>
            <a:endParaRPr lang="de-AT" sz="1100" dirty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96" y="6210485"/>
            <a:ext cx="322245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2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620000"/>
            <a:ext cx="9307220" cy="4559507"/>
          </a:xfrm>
        </p:spPr>
        <p:txBody>
          <a:bodyPr/>
          <a:lstStyle>
            <a:lvl1pPr>
              <a:defRPr sz="1600"/>
            </a:lvl1pPr>
            <a:lvl2pPr marL="536575" indent="-176213">
              <a:defRPr sz="1600"/>
            </a:lvl2pPr>
            <a:lvl3pPr marL="896938" indent="-195263">
              <a:buClr>
                <a:srgbClr val="79A223"/>
              </a:buClr>
              <a:buFont typeface="Arial" panose="020B0604020202020204" pitchFamily="34" charset="0"/>
              <a:buChar char="•"/>
              <a:defRPr lang="de-DE" altLang="en-US" sz="1600" b="0" i="0" u="none" baseline="0" dirty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13"/>
          <p:cNvSpPr>
            <a:spLocks noGrp="1"/>
          </p:cNvSpPr>
          <p:nvPr>
            <p:ph sz="quarter" idx="10" hasCustomPrompt="1"/>
          </p:nvPr>
        </p:nvSpPr>
        <p:spPr>
          <a:xfrm>
            <a:off x="710140" y="1170434"/>
            <a:ext cx="9317080" cy="360040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rgbClr val="79A223"/>
                </a:solidFill>
              </a:defRPr>
            </a:lvl1pPr>
          </a:lstStyle>
          <a:p>
            <a:pPr lvl="0"/>
            <a:r>
              <a:rPr lang="de-AT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14875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,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51229" rIns="102459" bIns="51229"/>
          <a:lstStyle>
            <a:lvl1pPr>
              <a:defRPr lang="de-DE" altLang="en-US" smtClean="0"/>
            </a:lvl1pPr>
          </a:lstStyle>
          <a:p>
            <a:r>
              <a:rPr lang="de-DE" altLang="en-US"/>
              <a:t>Titelmasterformat durch Klicken bearbeiten</a:t>
            </a:r>
            <a:endParaRPr lang="de-DE" altLang="en-US" dirty="0"/>
          </a:p>
        </p:txBody>
      </p:sp>
      <p:sp>
        <p:nvSpPr>
          <p:cNvPr id="10243" name="Shape"/>
          <p:cNvSpPr>
            <a:spLocks noGrp="1"/>
          </p:cNvSpPr>
          <p:nvPr>
            <p:ph sz="half" idx="1"/>
          </p:nvPr>
        </p:nvSpPr>
        <p:spPr>
          <a:xfrm>
            <a:off x="720000" y="1746498"/>
            <a:ext cx="4410676" cy="4482014"/>
          </a:xfrm>
          <a:prstGeom prst="rect">
            <a:avLst/>
          </a:prstGeom>
        </p:spPr>
        <p:txBody>
          <a:bodyPr lIns="0" tIns="51229" rIns="102459" bIns="51229"/>
          <a:lstStyle>
            <a:lvl1pPr>
              <a:defRPr lang="de-DE" altLang="en-US" sz="1600" smtClean="0"/>
            </a:lvl1pPr>
            <a:lvl2pPr lvl="1">
              <a:defRPr lang="de-DE" altLang="en-US" sz="1600" smtClean="0"/>
            </a:lvl2pPr>
            <a:lvl3pPr marL="1006475" lvl="2" indent="-285750">
              <a:buFont typeface="Wingdings" panose="05000000000000000000" pitchFamily="2" charset="2"/>
              <a:buChar char="§"/>
              <a:defRPr lang="de-DE" altLang="en-US" sz="1600" smtClean="0"/>
            </a:lvl3pPr>
            <a:lvl4pPr lvl="3">
              <a:defRPr lang="de-DE" altLang="en-US" sz="2000" smtClean="0"/>
            </a:lvl4pPr>
            <a:lvl5pPr lvl="4">
              <a:defRPr lang="de-DE" altLang="en-US" sz="2000" smtClean="0"/>
            </a:lvl5pPr>
            <a:lvl6pPr lvl="5">
              <a:defRPr lang="de-DE" altLang="en-US" sz="2000" smtClean="0"/>
            </a:lvl6pPr>
            <a:lvl7pPr lvl="6">
              <a:defRPr lang="de-DE" altLang="en-US" sz="2000" smtClean="0"/>
            </a:lvl7pPr>
            <a:lvl8pPr lvl="7">
              <a:defRPr lang="de-DE" altLang="en-US" sz="2000" smtClean="0"/>
            </a:lvl8pPr>
            <a:lvl9pPr lvl="8">
              <a:defRPr lang="de-DE" altLang="en-US" sz="2000" smtClean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245" name="Shape"/>
          <p:cNvSpPr>
            <a:spLocks noGrp="1"/>
          </p:cNvSpPr>
          <p:nvPr>
            <p:ph sz="half" idx="2"/>
          </p:nvPr>
        </p:nvSpPr>
        <p:spPr>
          <a:xfrm>
            <a:off x="5562724" y="1746498"/>
            <a:ext cx="4482008" cy="2088232"/>
          </a:xfrm>
          <a:prstGeom prst="rect">
            <a:avLst/>
          </a:prstGeom>
        </p:spPr>
        <p:txBody>
          <a:bodyPr lIns="0" tIns="51229" rIns="102459" bIns="51229"/>
          <a:lstStyle>
            <a:lvl1pPr>
              <a:defRPr lang="de-DE" altLang="en-US" sz="1600" smtClean="0"/>
            </a:lvl1pPr>
            <a:lvl2pPr lvl="1">
              <a:defRPr lang="de-DE" altLang="en-US" sz="1600" smtClean="0"/>
            </a:lvl2pPr>
            <a:lvl3pPr lvl="2">
              <a:defRPr lang="de-DE" altLang="en-US" sz="1600" smtClean="0"/>
            </a:lvl3pPr>
            <a:lvl4pPr lvl="3">
              <a:defRPr lang="de-DE" altLang="en-US" sz="2000" smtClean="0"/>
            </a:lvl4pPr>
            <a:lvl5pPr lvl="4">
              <a:defRPr lang="de-DE" altLang="en-US" sz="2000" smtClean="0"/>
            </a:lvl5pPr>
            <a:lvl6pPr lvl="5">
              <a:defRPr lang="de-DE" altLang="en-US" sz="2000" smtClean="0"/>
            </a:lvl6pPr>
            <a:lvl7pPr lvl="6">
              <a:defRPr lang="de-DE" altLang="en-US" sz="2000" smtClean="0"/>
            </a:lvl7pPr>
            <a:lvl8pPr lvl="7">
              <a:defRPr lang="de-DE" altLang="en-US" sz="2000" smtClean="0"/>
            </a:lvl8pPr>
            <a:lvl9pPr lvl="8">
              <a:defRPr lang="de-DE" altLang="en-US" sz="2000" smtClean="0"/>
            </a:lvl9pPr>
          </a:lstStyle>
          <a:p>
            <a:pPr lvl="0"/>
            <a:r>
              <a:rPr lang="de-DE" altLang="en-US"/>
              <a:t>Textmasterformat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</p:txBody>
      </p:sp>
      <p:sp>
        <p:nvSpPr>
          <p:cNvPr id="10246" name="Shape"/>
          <p:cNvSpPr>
            <a:spLocks noGrp="1"/>
          </p:cNvSpPr>
          <p:nvPr>
            <p:ph sz="half" idx="13"/>
          </p:nvPr>
        </p:nvSpPr>
        <p:spPr>
          <a:xfrm>
            <a:off x="5562724" y="4050754"/>
            <a:ext cx="4482008" cy="2160240"/>
          </a:xfrm>
          <a:prstGeom prst="rect">
            <a:avLst/>
          </a:prstGeom>
        </p:spPr>
        <p:txBody>
          <a:bodyPr lIns="102459" tIns="51229" rIns="102459" bIns="51229"/>
          <a:lstStyle>
            <a:lvl1pPr>
              <a:defRPr lang="de-DE" altLang="en-US" sz="1600" smtClean="0"/>
            </a:lvl1pPr>
            <a:lvl2pPr lvl="1">
              <a:defRPr lang="de-DE" altLang="en-US" sz="1600" smtClean="0"/>
            </a:lvl2pPr>
            <a:lvl3pPr lvl="2">
              <a:defRPr lang="de-DE" altLang="en-US" sz="1600" smtClean="0"/>
            </a:lvl3pPr>
            <a:lvl4pPr lvl="3">
              <a:defRPr lang="de-DE" altLang="en-US" sz="2000" smtClean="0"/>
            </a:lvl4pPr>
            <a:lvl5pPr lvl="4">
              <a:defRPr lang="de-DE" altLang="en-US" sz="2000" smtClean="0"/>
            </a:lvl5pPr>
            <a:lvl6pPr lvl="5">
              <a:defRPr lang="de-DE" altLang="en-US" sz="2000" smtClean="0"/>
            </a:lvl6pPr>
            <a:lvl7pPr lvl="6">
              <a:defRPr lang="de-DE" altLang="en-US" sz="2000" smtClean="0"/>
            </a:lvl7pPr>
            <a:lvl8pPr lvl="7">
              <a:defRPr lang="de-DE" altLang="en-US" sz="2000" smtClean="0"/>
            </a:lvl8pPr>
            <a:lvl9pPr lvl="8">
              <a:defRPr lang="de-DE" altLang="en-US" sz="2000" smtClean="0"/>
            </a:lvl9pPr>
          </a:lstStyle>
          <a:p>
            <a:pPr lvl="0"/>
            <a:r>
              <a:rPr lang="de-DE" altLang="en-US"/>
              <a:t>Textmasterformat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</p:txBody>
      </p:sp>
      <p:sp>
        <p:nvSpPr>
          <p:cNvPr id="6" name="Inhaltsplatzhalter 13"/>
          <p:cNvSpPr>
            <a:spLocks noGrp="1"/>
          </p:cNvSpPr>
          <p:nvPr>
            <p:ph sz="quarter" idx="10" hasCustomPrompt="1"/>
          </p:nvPr>
        </p:nvSpPr>
        <p:spPr>
          <a:xfrm>
            <a:off x="710140" y="1170434"/>
            <a:ext cx="9317080" cy="360040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rgbClr val="79A223"/>
                </a:solidFill>
              </a:defRPr>
            </a:lvl1pPr>
          </a:lstStyle>
          <a:p>
            <a:pPr lvl="0"/>
            <a:r>
              <a:rPr lang="de-AT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89072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24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Kontakt</a:t>
            </a:r>
            <a:endParaRPr lang="de-AT" dirty="0"/>
          </a:p>
        </p:txBody>
      </p:sp>
      <p:sp>
        <p:nvSpPr>
          <p:cNvPr id="3" name="Shape"/>
          <p:cNvSpPr txBox="1">
            <a:spLocks/>
          </p:cNvSpPr>
          <p:nvPr userDrawn="1"/>
        </p:nvSpPr>
        <p:spPr>
          <a:xfrm>
            <a:off x="719999" y="1135096"/>
            <a:ext cx="8757773" cy="39537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51229" rIns="102459" bIns="51229"/>
          <a:lstStyle>
            <a:lvl1pPr marL="0" indent="0" algn="l" defTabSz="1024585" eaLnBrk="1" latinLnBrk="0" hangingPunct="1">
              <a:buNone/>
              <a:defRPr lang="de-DE" altLang="en-US" sz="2900" b="1" i="0" u="none" baseline="0" smtClean="0">
                <a:solidFill>
                  <a:srgbClr val="79A223"/>
                </a:solidFill>
                <a:latin typeface="Arial"/>
                <a:ea typeface="Arial"/>
                <a:sym typeface="Arial"/>
              </a:defRPr>
            </a:lvl1pPr>
          </a:lstStyle>
          <a:p>
            <a:r>
              <a:rPr kumimoji="0" lang="de-AT" sz="1800" b="1" dirty="0"/>
              <a:t>Green Care Österreich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2700000" y="3834730"/>
            <a:ext cx="5141045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b="1" dirty="0"/>
              <a:t>Nicole Prop </a:t>
            </a:r>
          </a:p>
          <a:p>
            <a:pPr eaLnBrk="1" hangingPunct="1"/>
            <a:r>
              <a:rPr lang="de-DE" sz="1600" b="1" dirty="0"/>
              <a:t>Geschäftsführerin Green Care Österreich</a:t>
            </a:r>
            <a:endParaRPr lang="de-DE" sz="1600" b="1" i="1" dirty="0"/>
          </a:p>
          <a:p>
            <a:pPr eaLnBrk="1" hangingPunct="1"/>
            <a:r>
              <a:rPr lang="de-DE" sz="1600" dirty="0"/>
              <a:t>nicole.prop@greencare-oe.at</a:t>
            </a:r>
          </a:p>
          <a:p>
            <a:pPr eaLnBrk="1" hangingPunct="1"/>
            <a:r>
              <a:rPr lang="de-DE" sz="1600" dirty="0"/>
              <a:t>01- 5879528-28 </a:t>
            </a:r>
            <a:endParaRPr lang="en-GB" sz="1600" dirty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2700000" y="2091448"/>
            <a:ext cx="5141045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b="1" dirty="0"/>
              <a:t>Robert Fitzthum </a:t>
            </a:r>
          </a:p>
          <a:p>
            <a:pPr eaLnBrk="1" hangingPunct="1"/>
            <a:r>
              <a:rPr lang="de-DE" sz="1600" b="1" dirty="0"/>
              <a:t>Obmann Green Care Österreich</a:t>
            </a:r>
          </a:p>
          <a:p>
            <a:pPr eaLnBrk="1" hangingPunct="1"/>
            <a:r>
              <a:rPr lang="de-DE" sz="1600" dirty="0"/>
              <a:t>robert.fitzthum@greencare-oe.at</a:t>
            </a:r>
          </a:p>
          <a:p>
            <a:pPr eaLnBrk="1" hangingPunct="1"/>
            <a:r>
              <a:rPr lang="de-DE" sz="1600" dirty="0"/>
              <a:t>01- 5879528-25 </a:t>
            </a:r>
            <a:endParaRPr lang="en-GB" sz="1600" dirty="0"/>
          </a:p>
        </p:txBody>
      </p:sp>
      <p:pic>
        <p:nvPicPr>
          <p:cNvPr id="8" name="Picture 2" descr="K:\BILDER\Green Care Bilder\2_Green Care-Team\Nicole\Nicole_s-w_Website_(c) LK Wien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r="14960"/>
          <a:stretch/>
        </p:blipFill>
        <p:spPr bwMode="auto">
          <a:xfrm>
            <a:off x="719999" y="3690866"/>
            <a:ext cx="1656001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K:\referate\Green Care\M16_Zusammenarbeit\Verein Green Care Österreich\Vorstandssitzungen\Fotos der Vorstandsmitglieder\Portraitfoto Fitzthum_s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5"/>
          <a:stretch/>
        </p:blipFill>
        <p:spPr bwMode="auto">
          <a:xfrm>
            <a:off x="719998" y="1922973"/>
            <a:ext cx="1656001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2700000" y="5274890"/>
            <a:ext cx="514104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de-DE" altLang="en-US" sz="1600" b="1" i="0" u="none" baseline="0" dirty="0">
                <a:solidFill>
                  <a:schemeClr val="tx1"/>
                </a:solidFill>
                <a:latin typeface="Arial" charset="0"/>
                <a:ea typeface="Arial"/>
                <a:sym typeface="Arial"/>
              </a:rPr>
              <a:t>Webseite:  </a:t>
            </a:r>
            <a:r>
              <a:rPr kumimoji="1" lang="de-DE" altLang="en-US" sz="1600" b="0" i="0" u="none" baseline="0" dirty="0">
                <a:solidFill>
                  <a:schemeClr val="tx1"/>
                </a:solidFill>
                <a:latin typeface="Arial" charset="0"/>
                <a:ea typeface="Arial"/>
                <a:sym typeface="Arial"/>
              </a:rPr>
              <a:t>www.greencare-oe.at</a:t>
            </a:r>
          </a:p>
          <a:p>
            <a:pPr eaLnBrk="1" hangingPunct="1"/>
            <a:r>
              <a:rPr kumimoji="1" lang="en-GB" altLang="en-US" sz="1600" b="1" i="0" u="none" baseline="0" dirty="0">
                <a:solidFill>
                  <a:schemeClr val="tx1"/>
                </a:solidFill>
                <a:latin typeface="Arial" charset="0"/>
                <a:ea typeface="Arial"/>
                <a:sym typeface="Arial"/>
              </a:rPr>
              <a:t>Facebook: </a:t>
            </a:r>
            <a:r>
              <a:rPr lang="en-GB" sz="1600" dirty="0"/>
              <a:t>www.facebook.com/greencareoe</a:t>
            </a:r>
          </a:p>
        </p:txBody>
      </p:sp>
    </p:spTree>
    <p:extLst>
      <p:ext uri="{BB962C8B-B14F-4D97-AF65-F5344CB8AC3E}">
        <p14:creationId xmlns:p14="http://schemas.microsoft.com/office/powerpoint/2010/main" val="277860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580" y="306338"/>
            <a:ext cx="2340000" cy="144651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0" y="6308533"/>
            <a:ext cx="1400400" cy="5379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4177" b="16974"/>
          <a:stretch/>
        </p:blipFill>
        <p:spPr>
          <a:xfrm>
            <a:off x="739100" y="522361"/>
            <a:ext cx="4103544" cy="4667217"/>
          </a:xfrm>
          <a:prstGeom prst="rect">
            <a:avLst/>
          </a:prstGeom>
        </p:spPr>
      </p:pic>
      <p:sp>
        <p:nvSpPr>
          <p:cNvPr id="10" name="Shape"/>
          <p:cNvSpPr>
            <a:spLocks noGrp="1"/>
          </p:cNvSpPr>
          <p:nvPr>
            <p:ph type="ctrTitle" hasCustomPrompt="1"/>
          </p:nvPr>
        </p:nvSpPr>
        <p:spPr>
          <a:xfrm>
            <a:off x="5241117" y="3485915"/>
            <a:ext cx="4820645" cy="128491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51229" rIns="102459" bIns="51229" anchor="ctr"/>
          <a:lstStyle>
            <a:lvl1pPr marL="0" indent="0" algn="l" defTabSz="1024585" latinLnBrk="0">
              <a:buNone/>
              <a:defRPr lang="de-DE" altLang="en-US" sz="2800" b="1" i="0" u="none" baseline="0" smtClean="0">
                <a:solidFill>
                  <a:srgbClr val="79A223"/>
                </a:solidFill>
                <a:latin typeface="Arial"/>
                <a:ea typeface="Arial"/>
                <a:sym typeface="Arial"/>
              </a:defRPr>
            </a:lvl1pPr>
          </a:lstStyle>
          <a:p>
            <a:r>
              <a:rPr lang="de-DE" altLang="en-US" dirty="0"/>
              <a:t>Danke für Ihre Aufmerksamkeit!</a:t>
            </a:r>
          </a:p>
        </p:txBody>
      </p:sp>
      <p:sp>
        <p:nvSpPr>
          <p:cNvPr id="11" name="Shape"/>
          <p:cNvSpPr txBox="1">
            <a:spLocks/>
          </p:cNvSpPr>
          <p:nvPr userDrawn="1"/>
        </p:nvSpPr>
        <p:spPr>
          <a:xfrm>
            <a:off x="5241117" y="4880333"/>
            <a:ext cx="4820645" cy="82660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51229" rIns="102459" bIns="51229" anchor="ctr"/>
          <a:lstStyle>
            <a:lvl1pPr marL="0" indent="0" algn="l" defTabSz="1024585" eaLnBrk="1" latinLnBrk="0" hangingPunct="1">
              <a:buNone/>
              <a:defRPr lang="de-DE" altLang="en-US" sz="2600" b="1" i="0" u="none" baseline="0" smtClean="0">
                <a:solidFill>
                  <a:srgbClr val="79A223"/>
                </a:solidFill>
                <a:latin typeface="Arial"/>
                <a:ea typeface="Arial"/>
                <a:sym typeface="Arial"/>
              </a:defRPr>
            </a:lvl1pPr>
          </a:lstStyle>
          <a:p>
            <a:r>
              <a:rPr kumimoji="0" lang="de-DE" sz="1800" b="0" dirty="0"/>
              <a:t>„Nichts ist stärker als eine Idee, </a:t>
            </a:r>
          </a:p>
          <a:p>
            <a:r>
              <a:rPr kumimoji="0" lang="de-DE" sz="1800" b="0" dirty="0"/>
              <a:t>deren Zeit gekommen ist“, Victor Hugo 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739100" y="4916913"/>
            <a:ext cx="165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bg1"/>
                </a:solidFill>
              </a:rPr>
              <a:t>© Mika/</a:t>
            </a:r>
            <a:r>
              <a:rPr lang="de-AT" sz="1100" dirty="0" err="1">
                <a:solidFill>
                  <a:schemeClr val="bg1"/>
                </a:solidFill>
              </a:rPr>
              <a:t>Corbis</a:t>
            </a:r>
            <a:endParaRPr lang="de-AT" sz="1100" dirty="0">
              <a:solidFill>
                <a:schemeClr val="bg1"/>
              </a:solidFill>
            </a:endParaRPr>
          </a:p>
        </p:txBody>
      </p:sp>
      <p:pic>
        <p:nvPicPr>
          <p:cNvPr id="12" name="Picture 2" descr="K:\Referate\Green Care\ALLGEMEIN\Marketing (nicht GC1408)\Logos\EU Förderlogoleiste, BMNT, LE 14-20_neu Okt. '18\Förderlogoleiste_Bund+ELER+EU_2018_RGB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16" y="6424934"/>
            <a:ext cx="28428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1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6427018"/>
            <a:ext cx="10693400" cy="576064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100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171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Untertitel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674490"/>
            <a:ext cx="8768561" cy="4505017"/>
          </a:xfrm>
        </p:spPr>
        <p:txBody>
          <a:bodyPr/>
          <a:lstStyle>
            <a:lvl1pPr>
              <a:defRPr sz="1600"/>
            </a:lvl1pPr>
            <a:lvl2pPr marL="536575" indent="-176213">
              <a:defRPr sz="1600"/>
            </a:lvl2pPr>
            <a:lvl3pPr marL="898525" indent="-196850">
              <a:buClr>
                <a:srgbClr val="79A223"/>
              </a:buClr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0" hasCustomPrompt="1"/>
          </p:nvPr>
        </p:nvSpPr>
        <p:spPr>
          <a:xfrm>
            <a:off x="738188" y="1170434"/>
            <a:ext cx="8712200" cy="360040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rgbClr val="79A223"/>
                </a:solidFill>
              </a:defRPr>
            </a:lvl1pPr>
          </a:lstStyle>
          <a:p>
            <a:pPr lvl="0"/>
            <a:r>
              <a:rPr lang="de-AT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62320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"/>
          <p:cNvSpPr/>
          <p:nvPr/>
        </p:nvSpPr>
        <p:spPr>
          <a:xfrm>
            <a:off x="693586" y="6624000"/>
            <a:ext cx="1700786" cy="3189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51229" rIns="0" bIns="51229" anchor="t">
            <a:spAutoFit/>
          </a:bodyPr>
          <a:lstStyle/>
          <a:p>
            <a:pPr marL="0" indent="0" algn="r"/>
            <a:r>
              <a:rPr lang="en-US" sz="1400" dirty="0">
                <a:solidFill>
                  <a:srgbClr val="79A223"/>
                </a:solidFill>
              </a:rPr>
              <a:t>www.greencare-oe.at</a:t>
            </a:r>
          </a:p>
        </p:txBody>
      </p:sp>
      <p:sp>
        <p:nvSpPr>
          <p:cNvPr id="1029" name="Shape"/>
          <p:cNvSpPr>
            <a:spLocks noGrp="1"/>
          </p:cNvSpPr>
          <p:nvPr>
            <p:ph type="title"/>
          </p:nvPr>
        </p:nvSpPr>
        <p:spPr>
          <a:xfrm>
            <a:off x="720000" y="720000"/>
            <a:ext cx="9307220" cy="39537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51229" rIns="102459" bIns="51229"/>
          <a:lstStyle/>
          <a:p>
            <a:r>
              <a:rPr lang="de-DE" altLang="en-US" dirty="0"/>
              <a:t>Titelmasterformat durch Klicken bearbeiten</a:t>
            </a:r>
          </a:p>
        </p:txBody>
      </p:sp>
      <p:sp>
        <p:nvSpPr>
          <p:cNvPr id="1030" name="Shape"/>
          <p:cNvSpPr>
            <a:spLocks noGrp="1"/>
          </p:cNvSpPr>
          <p:nvPr>
            <p:ph type="body" idx="1"/>
          </p:nvPr>
        </p:nvSpPr>
        <p:spPr>
          <a:xfrm>
            <a:off x="720000" y="1620000"/>
            <a:ext cx="9307220" cy="455950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51229" rIns="102459" bIns="51229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1"/>
            <a:endParaRPr lang="de-DE" alt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4465020" y="6787058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91C9221-047D-4FBC-9D61-E1F018A383B0}" type="slidenum">
              <a:rPr lang="de-AT" sz="1000" smtClean="0"/>
              <a:pPr algn="ctr"/>
              <a:t>‹Nr.›</a:t>
            </a:fld>
            <a:endParaRPr lang="de-AT" sz="1000" dirty="0"/>
          </a:p>
        </p:txBody>
      </p:sp>
      <p:pic>
        <p:nvPicPr>
          <p:cNvPr id="1026" name="Picture 2" descr="K:\Referate\Green Care\ALLGEMEIN\Marketing (nicht GC1408)\Logos\EU Förderlogoleiste, BMNT, LE 14-20_neu Okt. '18\Förderlogoleiste_Bund+ELER+EU_2018_RG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16" y="6424934"/>
            <a:ext cx="28428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5" r:id="rId2"/>
    <p:sldLayoutId id="2147483669" r:id="rId3"/>
    <p:sldLayoutId id="2147483668" r:id="rId4"/>
    <p:sldLayoutId id="2147483666" r:id="rId5"/>
    <p:sldLayoutId id="2147483673" r:id="rId6"/>
    <p:sldLayoutId id="2147483671" r:id="rId7"/>
    <p:sldLayoutId id="2147483674" r:id="rId8"/>
    <p:sldLayoutId id="2147483675" r:id="rId9"/>
    <p:sldLayoutId id="2147483679" r:id="rId10"/>
  </p:sldLayoutIdLst>
  <p:txStyles>
    <p:titleStyle>
      <a:lvl1pPr marL="0" indent="0" algn="l" defTabSz="1024585" eaLnBrk="1" latinLnBrk="0" hangingPunct="1">
        <a:buNone/>
        <a:defRPr lang="de-DE" altLang="en-US" sz="2600" b="1" i="0" u="none" baseline="0" smtClean="0">
          <a:solidFill>
            <a:srgbClr val="79A223"/>
          </a:solidFill>
          <a:latin typeface="Arial"/>
          <a:ea typeface="Arial"/>
          <a:sym typeface="Arial"/>
        </a:defRPr>
      </a:lvl1pPr>
    </p:titleStyle>
    <p:bodyStyle>
      <a:lvl1pPr marL="202782" indent="-202782" algn="l" defTabSz="1024585" eaLnBrk="1" latinLnBrk="0" hangingPunct="1">
        <a:spcBef>
          <a:spcPct val="20000"/>
        </a:spcBef>
        <a:buClr>
          <a:srgbClr val="79A223"/>
        </a:buClr>
        <a:buSzPct val="100000"/>
        <a:buFont typeface="Arial" panose="020B0604020202020204" pitchFamily="34" charset="0"/>
        <a:buChar char="•"/>
        <a:defRPr lang="de-DE" altLang="en-US" sz="1600" b="0" i="0" u="none" baseline="0" smtClean="0">
          <a:solidFill>
            <a:schemeClr val="tx1"/>
          </a:solidFill>
          <a:latin typeface="Arial"/>
          <a:ea typeface="Arial"/>
          <a:sym typeface="Arial"/>
        </a:defRPr>
      </a:lvl1pPr>
      <a:lvl2pPr marL="536575" marR="0" lvl="1" indent="-176213" algn="l" defTabSz="1024585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79A223"/>
        </a:buClr>
        <a:buSzTx/>
        <a:buFont typeface="Arial" panose="020B0604020202020204" pitchFamily="34" charset="0"/>
        <a:buChar char="•"/>
        <a:tabLst/>
        <a:defRPr lang="de-DE" altLang="en-US" sz="1600" b="0" i="0" u="none" baseline="0" smtClean="0">
          <a:solidFill>
            <a:schemeClr val="tx1"/>
          </a:solidFill>
          <a:latin typeface="Arial"/>
          <a:ea typeface="Arial"/>
          <a:sym typeface="Arial"/>
        </a:defRPr>
      </a:lvl2pPr>
      <a:lvl3pPr marL="896938" lvl="2" indent="-176213" algn="l" defTabSz="1024585" eaLnBrk="1" latinLnBrk="0" hangingPunct="1">
        <a:spcBef>
          <a:spcPct val="20000"/>
        </a:spcBef>
        <a:buClr>
          <a:srgbClr val="79A223"/>
        </a:buClr>
        <a:buFont typeface="Arial" panose="020B0604020202020204" pitchFamily="34" charset="0"/>
        <a:buChar char="•"/>
        <a:defRPr lang="de-DE" altLang="en-US" sz="1600" b="0" i="0" u="none" baseline="0" dirty="0" smtClean="0">
          <a:solidFill>
            <a:schemeClr val="tx1"/>
          </a:solidFill>
          <a:latin typeface="Arial"/>
          <a:ea typeface="Arial"/>
          <a:sym typeface="Arial"/>
        </a:defRPr>
      </a:lvl3pPr>
      <a:lvl4pPr marL="1840696" lvl="3" indent="-256146" algn="l" defTabSz="1024585" eaLnBrk="1" latinLnBrk="0" hangingPunct="1">
        <a:spcBef>
          <a:spcPct val="20000"/>
        </a:spcBef>
        <a:buFontTx/>
        <a:buChar char="–"/>
        <a:defRPr lang="de-DE" altLang="en-US" sz="2200" b="0" i="0" u="none" baseline="0" smtClean="0">
          <a:solidFill>
            <a:schemeClr val="tx1"/>
          </a:solidFill>
          <a:latin typeface="Arial"/>
          <a:ea typeface="Arial"/>
          <a:sym typeface="Arial"/>
        </a:defRPr>
      </a:lvl4pPr>
      <a:lvl5pPr marL="2305317" lvl="4" indent="-256146" algn="l" defTabSz="1024585" eaLnBrk="1" latinLnBrk="0" hangingPunct="1">
        <a:spcBef>
          <a:spcPct val="20000"/>
        </a:spcBef>
        <a:buFontTx/>
        <a:buChar char="»"/>
        <a:defRPr lang="de-DE" altLang="en-US" sz="2200" b="0" i="0" u="none" baseline="0" smtClean="0">
          <a:solidFill>
            <a:schemeClr val="tx1"/>
          </a:solidFill>
          <a:latin typeface="Arial"/>
          <a:ea typeface="Arial"/>
          <a:sym typeface="Arial"/>
        </a:defRPr>
      </a:lvl5pPr>
      <a:lvl6pPr marL="2305317" lvl="4" indent="-256146" algn="l" defTabSz="1024585" eaLnBrk="1" latinLnBrk="0" hangingPunct="1">
        <a:spcBef>
          <a:spcPct val="20000"/>
        </a:spcBef>
        <a:buFontTx/>
        <a:buChar char="»"/>
        <a:defRPr lang="de-DE" altLang="en-US" sz="2200" b="0" i="0" u="none" baseline="0" smtClean="0">
          <a:solidFill>
            <a:schemeClr val="tx1"/>
          </a:solidFill>
          <a:latin typeface="Arial"/>
          <a:ea typeface="Arial"/>
          <a:sym typeface="Arial"/>
        </a:defRPr>
      </a:lvl6pPr>
      <a:lvl7pPr marL="2305317" lvl="4" indent="-256146" algn="l" defTabSz="1024585" eaLnBrk="1" latinLnBrk="0" hangingPunct="1">
        <a:spcBef>
          <a:spcPct val="20000"/>
        </a:spcBef>
        <a:buFontTx/>
        <a:buChar char="»"/>
        <a:defRPr lang="de-DE" altLang="en-US" sz="2200" b="0" i="0" u="none" baseline="0" smtClean="0">
          <a:solidFill>
            <a:schemeClr val="tx1"/>
          </a:solidFill>
          <a:latin typeface="Arial"/>
          <a:ea typeface="Arial"/>
          <a:sym typeface="Arial"/>
        </a:defRPr>
      </a:lvl7pPr>
      <a:lvl8pPr marL="2305317" lvl="4" indent="-256146" algn="l" defTabSz="1024585" eaLnBrk="1" latinLnBrk="0" hangingPunct="1">
        <a:spcBef>
          <a:spcPct val="20000"/>
        </a:spcBef>
        <a:buFontTx/>
        <a:buChar char="»"/>
        <a:defRPr lang="de-DE" altLang="en-US" sz="2200" b="0" i="0" u="none" baseline="0" smtClean="0">
          <a:solidFill>
            <a:schemeClr val="tx1"/>
          </a:solidFill>
          <a:latin typeface="Arial"/>
          <a:ea typeface="Arial"/>
          <a:sym typeface="Arial"/>
        </a:defRPr>
      </a:lvl8pPr>
      <a:lvl9pPr marL="2305317" lvl="4" indent="-256146" algn="l" defTabSz="1024585" eaLnBrk="1" latinLnBrk="0" hangingPunct="1">
        <a:spcBef>
          <a:spcPct val="20000"/>
        </a:spcBef>
        <a:buFontTx/>
        <a:buChar char="»"/>
        <a:defRPr lang="de-DE" altLang="en-US" sz="2200" b="0" i="0" u="none" baseline="0" smtClean="0">
          <a:solidFill>
            <a:schemeClr val="tx1"/>
          </a:solidFill>
          <a:latin typeface="Arial"/>
          <a:ea typeface="Arial"/>
          <a:sym typeface="Arial"/>
        </a:defRPr>
      </a:lvl9pPr>
    </p:bodyStyle>
    <p:otherStyle>
      <a:lvl1pPr marL="0" indent="0" algn="l" defTabSz="1024585" eaLnBrk="1" latinLnBrk="1" hangingPunct="1">
        <a:defRPr lang="de-DE" altLang="en-US" sz="2000" b="0" i="0" u="none" smtClean="0">
          <a:solidFill>
            <a:schemeClr val="tx1"/>
          </a:solidFill>
          <a:latin typeface="+mn-lt"/>
          <a:ea typeface="+mn-ea"/>
        </a:defRPr>
      </a:lvl1pPr>
      <a:lvl2pPr marL="512293" lvl="1" indent="0" algn="l" defTabSz="1024585" eaLnBrk="1" latinLnBrk="1" hangingPunct="1">
        <a:defRPr lang="de-DE" altLang="en-US" sz="2000" b="0" i="0" u="none" smtClean="0">
          <a:solidFill>
            <a:schemeClr val="tx1"/>
          </a:solidFill>
          <a:latin typeface="+mn-lt"/>
          <a:ea typeface="+mn-ea"/>
        </a:defRPr>
      </a:lvl2pPr>
      <a:lvl3pPr marL="1024585" lvl="2" indent="0" algn="l" defTabSz="1024585" eaLnBrk="1" latinLnBrk="1" hangingPunct="1">
        <a:defRPr lang="de-DE" altLang="en-US" sz="2000" b="0" i="0" u="none" smtClean="0">
          <a:solidFill>
            <a:schemeClr val="tx1"/>
          </a:solidFill>
          <a:latin typeface="+mn-lt"/>
          <a:ea typeface="+mn-ea"/>
        </a:defRPr>
      </a:lvl3pPr>
      <a:lvl4pPr marL="1536878" lvl="3" indent="0" algn="l" defTabSz="1024585" eaLnBrk="1" latinLnBrk="1" hangingPunct="1">
        <a:defRPr lang="de-DE" altLang="en-US" sz="2000" b="0" i="0" u="none" smtClean="0">
          <a:solidFill>
            <a:schemeClr val="tx1"/>
          </a:solidFill>
          <a:latin typeface="+mn-lt"/>
          <a:ea typeface="+mn-ea"/>
        </a:defRPr>
      </a:lvl4pPr>
      <a:lvl5pPr marL="2049170" lvl="4" indent="0" algn="l" defTabSz="1024585" eaLnBrk="1" latinLnBrk="1" hangingPunct="1">
        <a:defRPr lang="de-DE" altLang="en-US" sz="2000" b="0" i="0" u="none" smtClean="0">
          <a:solidFill>
            <a:schemeClr val="tx1"/>
          </a:solidFill>
          <a:latin typeface="+mn-lt"/>
          <a:ea typeface="+mn-ea"/>
        </a:defRPr>
      </a:lvl5pPr>
      <a:lvl6pPr marL="2561463" lvl="5" indent="0" algn="l" defTabSz="1024585" eaLnBrk="1" latinLnBrk="1" hangingPunct="1">
        <a:defRPr lang="de-DE" altLang="en-US" sz="2000" b="0" i="0" u="none" smtClean="0">
          <a:solidFill>
            <a:schemeClr val="tx1"/>
          </a:solidFill>
          <a:latin typeface="+mn-lt"/>
          <a:ea typeface="+mn-ea"/>
        </a:defRPr>
      </a:lvl6pPr>
      <a:lvl7pPr marL="3073756" lvl="6" indent="0" algn="l" defTabSz="1024585" eaLnBrk="1" latinLnBrk="1" hangingPunct="1">
        <a:defRPr lang="de-DE" altLang="en-US" sz="2000" b="0" i="0" u="none" smtClean="0">
          <a:solidFill>
            <a:schemeClr val="tx1"/>
          </a:solidFill>
          <a:latin typeface="+mn-lt"/>
          <a:ea typeface="+mn-ea"/>
        </a:defRPr>
      </a:lvl7pPr>
      <a:lvl8pPr marL="3586048" lvl="7" indent="0" algn="l" defTabSz="1024585" eaLnBrk="1" latinLnBrk="1" hangingPunct="1">
        <a:defRPr lang="de-DE" altLang="en-US" sz="2000" b="0" i="0" u="none" smtClean="0">
          <a:solidFill>
            <a:schemeClr val="tx1"/>
          </a:solidFill>
          <a:latin typeface="+mn-lt"/>
          <a:ea typeface="+mn-ea"/>
        </a:defRPr>
      </a:lvl8pPr>
      <a:lvl9pPr marL="4098341" lvl="8" indent="0" algn="l" defTabSz="1024585" eaLnBrk="1" latinLnBrk="1" hangingPunct="1">
        <a:defRPr lang="de-DE" altLang="en-US" sz="2000" b="0" i="0" u="none" smtClean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12488" y="2520000"/>
            <a:ext cx="5274772" cy="1284919"/>
          </a:xfrm>
        </p:spPr>
        <p:txBody>
          <a:bodyPr/>
          <a:lstStyle/>
          <a:p>
            <a:r>
              <a:rPr lang="de-DE" altLang="en-US" dirty="0"/>
              <a:t>Green Care </a:t>
            </a:r>
            <a:r>
              <a:rPr lang="de-DE" dirty="0"/>
              <a:t>–</a:t>
            </a:r>
            <a:r>
              <a:rPr lang="de-DE" altLang="en-US" dirty="0"/>
              <a:t> </a:t>
            </a:r>
            <a:br>
              <a:rPr lang="de-DE" altLang="en-US" dirty="0"/>
            </a:br>
            <a:r>
              <a:rPr lang="de-DE" altLang="en-US" dirty="0"/>
              <a:t>Partnerschaften für soziale Innovationen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30676" y="3906738"/>
            <a:ext cx="4411028" cy="911901"/>
          </a:xfrm>
        </p:spPr>
        <p:txBody>
          <a:bodyPr/>
          <a:lstStyle/>
          <a:p>
            <a:r>
              <a:rPr lang="de-DE" dirty="0"/>
              <a:t>Potential für einen lebenswerten ländlichen Raum</a:t>
            </a:r>
          </a:p>
          <a:p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8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Standardisierte Green Care Angebote österreichweit</a:t>
            </a:r>
            <a:br>
              <a:rPr lang="de-AT" dirty="0"/>
            </a:br>
            <a:r>
              <a:rPr lang="de-DE" sz="1800" dirty="0"/>
              <a:t>Green Care – Wo Menschen aufblühen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71244" y="1638486"/>
            <a:ext cx="5440541" cy="3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459" tIns="51229" rIns="102459" bIns="51229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Shruti" pitchFamily="34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Shruti" pitchFamily="34" charset="0"/>
              <a:buChar char="_"/>
              <a:defRPr sz="1600">
                <a:solidFill>
                  <a:schemeClr val="tx1"/>
                </a:solidFill>
                <a:latin typeface="+mn-lt"/>
              </a:defRPr>
            </a:lvl2pPr>
            <a:lvl3pPr marL="15081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Arial" charset="0"/>
              <a:buChar char="‗"/>
              <a:defRPr sz="1600">
                <a:solidFill>
                  <a:schemeClr val="tx1"/>
                </a:solidFill>
                <a:latin typeface="+mn-lt"/>
              </a:defRPr>
            </a:lvl3pPr>
            <a:lvl4pPr marL="1916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324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781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238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695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4152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12012" indent="-285750">
              <a:buFont typeface="Arial" panose="020B0604020202020204" pitchFamily="34" charset="0"/>
              <a:buChar char="•"/>
            </a:pPr>
            <a:r>
              <a:rPr lang="de-AT" altLang="en-US" dirty="0"/>
              <a:t>Einheitlich, Vergleichbar, Transparent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1000" dirty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000000"/>
                </a:solidFill>
              </a:rPr>
              <a:t>Eigener Betriebsentwicklungsprozess</a:t>
            </a:r>
          </a:p>
          <a:p>
            <a:pPr marL="146074" indent="-384219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en-US" dirty="0">
              <a:solidFill>
                <a:srgbClr val="000000"/>
              </a:solidFill>
            </a:endParaRPr>
          </a:p>
          <a:p>
            <a:pPr marL="146074" indent="-384219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en-US" dirty="0">
              <a:solidFill>
                <a:srgbClr val="000000"/>
              </a:solidFill>
            </a:endParaRPr>
          </a:p>
          <a:p>
            <a:pPr marL="146074" indent="-384219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en-US" dirty="0">
              <a:solidFill>
                <a:srgbClr val="000000"/>
              </a:solidFill>
            </a:endParaRPr>
          </a:p>
          <a:p>
            <a:pPr marL="146074" indent="-384219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en-US" dirty="0">
              <a:solidFill>
                <a:srgbClr val="000000"/>
              </a:solidFill>
            </a:endParaRPr>
          </a:p>
          <a:p>
            <a:pPr marL="146074" indent="-384219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en-US" sz="1000" dirty="0">
              <a:solidFill>
                <a:srgbClr val="000000"/>
              </a:solidFill>
            </a:endParaRPr>
          </a:p>
          <a:p>
            <a:pPr marL="320183" indent="-320183" eaLnBrk="1" hangingPunct="1">
              <a:buFont typeface="Wingdings" panose="05000000000000000000" pitchFamily="2" charset="2"/>
              <a:buChar char="§"/>
              <a:defRPr/>
            </a:pPr>
            <a:endParaRPr kumimoji="0" lang="de-DE" sz="1800" dirty="0">
              <a:solidFill>
                <a:srgbClr val="000000"/>
              </a:solidFill>
              <a:latin typeface="Arial"/>
            </a:endParaRPr>
          </a:p>
          <a:p>
            <a:pPr marL="199225" indent="-199225" eaLnBrk="1" hangingPunct="1">
              <a:defRPr/>
            </a:pPr>
            <a:r>
              <a:rPr kumimoji="0" lang="de-DE" sz="18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598624" y="5880556"/>
            <a:ext cx="1428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solidFill>
                  <a:schemeClr val="bg1"/>
                </a:solidFill>
              </a:rPr>
              <a:t>© </a:t>
            </a:r>
            <a:r>
              <a:rPr lang="de-AT" altLang="en-US" sz="800" dirty="0">
                <a:solidFill>
                  <a:schemeClr val="bg1"/>
                </a:solidFill>
              </a:rPr>
              <a:t>BMNT/Alexander Haiden</a:t>
            </a:r>
            <a:endParaRPr lang="de-AT" sz="8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6"/>
          <a:stretch/>
        </p:blipFill>
        <p:spPr bwMode="auto">
          <a:xfrm>
            <a:off x="1161236" y="2088536"/>
            <a:ext cx="1012456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7"/>
          <a:stretch/>
        </p:blipFill>
        <p:spPr bwMode="auto">
          <a:xfrm>
            <a:off x="1165958" y="2883206"/>
            <a:ext cx="1007734" cy="71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7"/>
          <a:stretch/>
        </p:blipFill>
        <p:spPr bwMode="auto">
          <a:xfrm>
            <a:off x="1161235" y="4445724"/>
            <a:ext cx="1007734" cy="71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2"/>
          <a:stretch/>
        </p:blipFill>
        <p:spPr bwMode="auto">
          <a:xfrm>
            <a:off x="1161236" y="3669218"/>
            <a:ext cx="1007733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26" y="5734540"/>
            <a:ext cx="5220580" cy="80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61598"/>
              </p:ext>
            </p:extLst>
          </p:nvPr>
        </p:nvGraphicFramePr>
        <p:xfrm>
          <a:off x="2331364" y="2088536"/>
          <a:ext cx="5099863" cy="3072640"/>
        </p:xfrm>
        <a:graphic>
          <a:graphicData uri="http://schemas.openxmlformats.org/drawingml/2006/table">
            <a:tbl>
              <a:tblPr/>
              <a:tblGrid>
                <a:gridCol w="86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9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Angebote für Schulen und Schüler/innen am Bauernhof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3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1024585" eaLnBrk="1" fontAlgn="ctr" latinLnBrk="1" hangingPunct="1"/>
                      <a:r>
                        <a:rPr lang="de-AT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Beschäftigungsmöglichkeiten am Bauernhof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9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Dislozierte Schulklasse am Bauernhof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9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Gartenpädagogik am Bauernhof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9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Gesundheitsförderung am Bauernhof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9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Kinderbetreuung am Bauernhof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09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Pflege am Bauernhof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09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Tagesstruktur am Bauernhof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09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Tiergestützte Intervention am Bauernhof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09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Wohnen am Bauernhof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09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Therapeutisches und/oder Pädagogisches Reiten am Bauernhof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60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183" indent="-320183">
              <a:buFontTx/>
              <a:buChar char="-"/>
            </a:pPr>
            <a:endParaRPr lang="de-AT" dirty="0"/>
          </a:p>
          <a:p>
            <a:pPr marL="320183" indent="-320183">
              <a:buFontTx/>
              <a:buChar char="-"/>
            </a:pPr>
            <a:endParaRPr lang="de-AT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39788" y="1530474"/>
            <a:ext cx="9431448" cy="464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459" tIns="51229" rIns="102459" bIns="51229" numCol="1" anchor="t" anchorCtr="0" compatLnSpc="1">
            <a:prstTxWarp prst="textNoShape">
              <a:avLst/>
            </a:prstTxWarp>
          </a:bodyPr>
          <a:lstStyle>
            <a:lvl1pPr marL="177800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Shruti" pitchFamily="2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Shruti" pitchFamily="2" charset="0"/>
              <a:buChar char="_"/>
              <a:defRPr sz="1600">
                <a:solidFill>
                  <a:schemeClr val="tx1"/>
                </a:solidFill>
                <a:latin typeface="+mn-lt"/>
              </a:defRPr>
            </a:lvl2pPr>
            <a:lvl3pPr marL="15081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Arial" charset="0"/>
              <a:buChar char="‗"/>
              <a:defRPr sz="1600">
                <a:solidFill>
                  <a:schemeClr val="tx1"/>
                </a:solidFill>
                <a:latin typeface="+mn-lt"/>
              </a:defRPr>
            </a:lvl3pPr>
            <a:lvl4pPr marL="19161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Arial" charset="0"/>
              <a:buChar char="‗"/>
              <a:defRPr sz="1600">
                <a:solidFill>
                  <a:schemeClr val="tx1"/>
                </a:solidFill>
                <a:latin typeface="+mn-lt"/>
              </a:defRPr>
            </a:lvl4pPr>
            <a:lvl5pPr marL="2324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Arial" charset="0"/>
              <a:buChar char="‗"/>
              <a:defRPr sz="1600">
                <a:solidFill>
                  <a:schemeClr val="tx1"/>
                </a:solidFill>
                <a:latin typeface="+mn-lt"/>
              </a:defRPr>
            </a:lvl5pPr>
            <a:lvl6pPr marL="2781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Arial" charset="0"/>
              <a:buChar char="‗"/>
              <a:defRPr sz="1600">
                <a:solidFill>
                  <a:schemeClr val="tx1"/>
                </a:solidFill>
                <a:latin typeface="+mn-lt"/>
              </a:defRPr>
            </a:lvl6pPr>
            <a:lvl7pPr marL="3238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Arial" charset="0"/>
              <a:buChar char="‗"/>
              <a:defRPr sz="1600">
                <a:solidFill>
                  <a:schemeClr val="tx1"/>
                </a:solidFill>
                <a:latin typeface="+mn-lt"/>
              </a:defRPr>
            </a:lvl7pPr>
            <a:lvl8pPr marL="36957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Arial" charset="0"/>
              <a:buChar char="‗"/>
              <a:defRPr sz="1600">
                <a:solidFill>
                  <a:schemeClr val="tx1"/>
                </a:solidFill>
                <a:latin typeface="+mn-lt"/>
              </a:defRPr>
            </a:lvl8pPr>
            <a:lvl9pPr marL="4152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Arial" charset="0"/>
              <a:buChar char="‗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0975" lvl="1" indent="-180975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Green Care drauf steht ist Green Care drinnen!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0975" lvl="1" indent="-180975">
              <a:buFont typeface="Arial" panose="020B0604020202020204" pitchFamily="34" charset="0"/>
              <a:buChar char="•"/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Klare Abgrenzung am Markt </a:t>
            </a:r>
          </a:p>
          <a:p>
            <a:pPr marL="180975" lvl="1" indent="-180975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Österreichweit einheitlich</a:t>
            </a:r>
          </a:p>
          <a:p>
            <a:pPr marL="180975" lvl="1" indent="-180975">
              <a:buFont typeface="Arial" panose="020B0604020202020204" pitchFamily="34" charset="0"/>
              <a:buChar char="•"/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Wichtig für die Kooperationspartner, </a:t>
            </a:r>
          </a:p>
          <a:p>
            <a:pPr marL="0" lvl="1" indent="0">
              <a:buNone/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für die Zielgruppe</a:t>
            </a:r>
          </a:p>
          <a:p>
            <a:pPr marL="180975" lvl="1" indent="-180975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 anerkannte Zertifizierungsstelle</a:t>
            </a:r>
          </a:p>
          <a:p>
            <a:pPr marL="180975" lvl="1" indent="-180975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Herbst 2015</a:t>
            </a:r>
          </a:p>
          <a:p>
            <a:pPr marL="0" lvl="1" indent="0">
              <a:buNone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0" lvl="1" indent="0">
              <a:buNone/>
              <a:defRPr/>
            </a:pPr>
            <a:endParaRPr lang="de-AT" dirty="0">
              <a:solidFill>
                <a:srgbClr val="000000"/>
              </a:solidFill>
            </a:endParaRPr>
          </a:p>
          <a:p>
            <a:pPr marL="320183" indent="-320183">
              <a:buFontTx/>
              <a:buChar char="-"/>
            </a:pPr>
            <a:endParaRPr lang="de-AT" dirty="0"/>
          </a:p>
          <a:p>
            <a:pPr marL="0" indent="0"/>
            <a:endParaRPr lang="de-AT" dirty="0"/>
          </a:p>
          <a:p>
            <a:pPr marL="0" indent="0"/>
            <a:endParaRPr lang="de-AT" dirty="0"/>
          </a:p>
          <a:p>
            <a:pPr>
              <a:buFont typeface="Shruti" pitchFamily="34" charset="0"/>
              <a:buChar char="_"/>
            </a:pPr>
            <a:endParaRPr lang="de-DE" kern="0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810196" y="666378"/>
            <a:ext cx="8757773" cy="39537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51229" rIns="102459" bIns="51229"/>
          <a:lstStyle>
            <a:lvl1pPr marL="0" indent="0" algn="l" defTabSz="1024585" eaLnBrk="1" latinLnBrk="0" hangingPunct="1">
              <a:buNone/>
              <a:defRPr lang="de-DE" altLang="en-US" sz="2600" b="1" i="0" u="none" baseline="0" smtClean="0">
                <a:solidFill>
                  <a:srgbClr val="79A223"/>
                </a:solidFill>
                <a:latin typeface="Arial"/>
                <a:ea typeface="Arial"/>
                <a:sym typeface="Arial"/>
              </a:defRPr>
            </a:lvl1pPr>
          </a:lstStyle>
          <a:p>
            <a:r>
              <a:rPr kumimoji="0" lang="de-AT" dirty="0"/>
              <a:t>Qualitätssicherung</a:t>
            </a:r>
            <a:endParaRPr kumimoji="0" lang="de-AT" sz="2000" dirty="0"/>
          </a:p>
        </p:txBody>
      </p:sp>
      <p:sp>
        <p:nvSpPr>
          <p:cNvPr id="14" name="Inhaltsplatzhalter 8"/>
          <p:cNvSpPr>
            <a:spLocks noGrp="1"/>
          </p:cNvSpPr>
          <p:nvPr>
            <p:ph sz="quarter" idx="10"/>
          </p:nvPr>
        </p:nvSpPr>
        <p:spPr>
          <a:xfrm>
            <a:off x="810964" y="1098426"/>
            <a:ext cx="8712200" cy="360040"/>
          </a:xfrm>
        </p:spPr>
        <p:txBody>
          <a:bodyPr/>
          <a:lstStyle/>
          <a:p>
            <a:r>
              <a:rPr lang="de-DE" altLang="en-US" dirty="0"/>
              <a:t>Eigene Systemzertifizierung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6088743" y="6155673"/>
            <a:ext cx="11701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Stand:  01.2019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81" y="5906128"/>
            <a:ext cx="1852952" cy="425812"/>
          </a:xfrm>
          <a:prstGeom prst="rect">
            <a:avLst/>
          </a:prstGeom>
        </p:spPr>
      </p:pic>
      <p:pic>
        <p:nvPicPr>
          <p:cNvPr id="15" name="Grafik 14" descr="K:\BILDER\Green Care Bilder\0_Green Care istock Bilder\Keyvisual_Zertifizierung(c)iStock-503217628_zuschnit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53759" b="59202"/>
          <a:stretch/>
        </p:blipFill>
        <p:spPr bwMode="auto">
          <a:xfrm>
            <a:off x="1047181" y="3839404"/>
            <a:ext cx="2454313" cy="1931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978594" y="5546997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solidFill>
                  <a:schemeClr val="bg1"/>
                </a:solidFill>
              </a:rPr>
              <a:t>©</a:t>
            </a:r>
            <a:r>
              <a:rPr lang="de-AT" sz="800" dirty="0" err="1">
                <a:solidFill>
                  <a:schemeClr val="bg1"/>
                </a:solidFill>
              </a:rPr>
              <a:t>istock</a:t>
            </a:r>
            <a:endParaRPr lang="de-AT" sz="8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5778749" y="738389"/>
          <a:ext cx="4233228" cy="5350882"/>
        </p:xfrm>
        <a:graphic>
          <a:graphicData uri="http://schemas.openxmlformats.org/drawingml/2006/table">
            <a:tbl>
              <a:tblPr/>
              <a:tblGrid>
                <a:gridCol w="222313">
                  <a:extLst>
                    <a:ext uri="{9D8B030D-6E8A-4147-A177-3AD203B41FA5}">
                      <a16:colId xmlns:a16="http://schemas.microsoft.com/office/drawing/2014/main" val="3518993300"/>
                    </a:ext>
                  </a:extLst>
                </a:gridCol>
                <a:gridCol w="2139773">
                  <a:extLst>
                    <a:ext uri="{9D8B030D-6E8A-4147-A177-3AD203B41FA5}">
                      <a16:colId xmlns:a16="http://schemas.microsoft.com/office/drawing/2014/main" val="3546261811"/>
                    </a:ext>
                  </a:extLst>
                </a:gridCol>
                <a:gridCol w="954097">
                  <a:extLst>
                    <a:ext uri="{9D8B030D-6E8A-4147-A177-3AD203B41FA5}">
                      <a16:colId xmlns:a16="http://schemas.microsoft.com/office/drawing/2014/main" val="1697733258"/>
                    </a:ext>
                  </a:extLst>
                </a:gridCol>
                <a:gridCol w="917045">
                  <a:extLst>
                    <a:ext uri="{9D8B030D-6E8A-4147-A177-3AD203B41FA5}">
                      <a16:colId xmlns:a16="http://schemas.microsoft.com/office/drawing/2014/main" val="3560036792"/>
                    </a:ext>
                  </a:extLst>
                </a:gridCol>
              </a:tblGrid>
              <a:tr h="128218"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1" i="0" u="none" strike="noStrike">
                          <a:solidFill>
                            <a:srgbClr val="79A223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1" i="0" u="none" strike="noStrike">
                          <a:solidFill>
                            <a:srgbClr val="79A223"/>
                          </a:solidFill>
                          <a:effectLst/>
                          <a:latin typeface="Arial" panose="020B0604020202020204" pitchFamily="34" charset="0"/>
                        </a:rPr>
                        <a:t>Betriebsname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1" i="0" u="none" strike="noStrike">
                          <a:solidFill>
                            <a:srgbClr val="79A223"/>
                          </a:solidFill>
                          <a:effectLst/>
                          <a:latin typeface="Arial" panose="020B0604020202020204" pitchFamily="34" charset="0"/>
                        </a:rPr>
                        <a:t>Bundesland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1" i="0" u="none" strike="noStrike">
                          <a:solidFill>
                            <a:srgbClr val="79A223"/>
                          </a:solidFill>
                          <a:effectLst/>
                          <a:latin typeface="Arial" panose="020B0604020202020204" pitchFamily="34" charset="0"/>
                        </a:rPr>
                        <a:t>Zertifikatsnummer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580415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Wald am See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Tirol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418222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Pferde- und Reiterparadies Gratzi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Kärnten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042315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Hof Jeronitsch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Kärnten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532765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Reiterhof Rohrmoser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Salzburg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364055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Adelwöhrerhof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Steiermark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987458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Dreierhof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929692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Biobauernhof Passet-Jandrasits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627002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Klausnerhof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Steiermark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599627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Andershof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Steiermark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91152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Fuchsgrabenhof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Burgenland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169699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Himmelschlüsselhof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460051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Putti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-Hof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261368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Bergbauernhof Sulzbach - soulsteps®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310447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Gaferhelm/Naturkindergarten Schlierbach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369146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Heimstätte Birkenhof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Kärnten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838429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Hof Schwechatbach Therapieverein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06730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Zacherlgut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Salzburg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648173"/>
                  </a:ext>
                </a:extLst>
              </a:tr>
              <a:tr h="9675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Franzlhof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100135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Köglhof &amp; Bauerngartl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Burgenland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405623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ÖKO Landgut Sonnenfeld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559465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Schulbauernhof Haslau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71362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Alpakapoint Pointner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791672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Gärtnerhof GIN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767015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Wohn- und landwirtschaftliches Projekt Alland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795424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Antlashof, Antlas GmbH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725745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Peintnerhof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Kärnten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 1174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07057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Gärtnerei Schippani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734383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Gestüt Haspelwald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172629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Tangerner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Kärnten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937664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tierapiehof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71321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Betrieb Salchegg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Salzburg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541964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Gratzgut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Salzburg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683637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PferdeStärken Neuhof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897080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HBLA Sitzenberg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560117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 Wald / Caritas der Erzdiözese Wien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508256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Agrargemeinschaft Maiersdorf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273357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LFS Hollabrunn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507337"/>
                  </a:ext>
                </a:extLst>
              </a:tr>
              <a:tr h="12540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Almerleben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Tirol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135275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Biohof Lingenhel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Vorarlberg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47025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„Carry me!“ Auszeithof für Jugendliche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Steiermark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169020"/>
                  </a:ext>
                </a:extLst>
              </a:tr>
              <a:tr h="1282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Gut Bio Bauernhof der Chance B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Steiermark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GC1191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9A22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254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5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/>
          <a:stretch/>
        </p:blipFill>
        <p:spPr bwMode="auto">
          <a:xfrm>
            <a:off x="3049333" y="2481165"/>
            <a:ext cx="4202225" cy="259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Nutzen für den/die Landwirtinnen und Landwirte</a:t>
            </a:r>
            <a:endParaRPr lang="de-AT" dirty="0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869049" y="2060104"/>
            <a:ext cx="2180284" cy="8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459" tIns="51229" rIns="102459" bIns="512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1600" dirty="0"/>
              <a:t>Generieren einer zusätzlichen Einnahmequelle</a:t>
            </a:r>
            <a:endParaRPr lang="de-AT" altLang="de-DE" sz="900" dirty="0"/>
          </a:p>
        </p:txBody>
      </p:sp>
      <p:sp>
        <p:nvSpPr>
          <p:cNvPr id="14" name="Textfeld 13"/>
          <p:cNvSpPr txBox="1"/>
          <p:nvPr/>
        </p:nvSpPr>
        <p:spPr>
          <a:xfrm>
            <a:off x="4266580" y="2031606"/>
            <a:ext cx="4834549" cy="349680"/>
          </a:xfrm>
          <a:prstGeom prst="rect">
            <a:avLst/>
          </a:prstGeom>
          <a:noFill/>
        </p:spPr>
        <p:txBody>
          <a:bodyPr wrap="square" lIns="102459" tIns="51229" rIns="102459" bIns="51229">
            <a:spAutoFit/>
          </a:bodyPr>
          <a:lstStyle/>
          <a:p>
            <a:pPr algn="r">
              <a:defRPr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Erhöhung des sozialen Stellenwerts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7275618" y="2957501"/>
            <a:ext cx="2198420" cy="59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459" tIns="51229" rIns="102459" bIns="512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AT" altLang="de-DE" sz="1600" dirty="0"/>
              <a:t>Sicherung der Betriebserhaltung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274130" y="4492872"/>
            <a:ext cx="2704994" cy="842122"/>
          </a:xfrm>
          <a:prstGeom prst="rect">
            <a:avLst/>
          </a:prstGeom>
          <a:noFill/>
        </p:spPr>
        <p:txBody>
          <a:bodyPr wrap="square" lIns="102459" tIns="51229" rIns="102459" bIns="51229">
            <a:spAutoFit/>
          </a:bodyPr>
          <a:lstStyle/>
          <a:p>
            <a:pPr algn="r">
              <a:defRPr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Neues soziales Standbein und Schaffung von Arbeitsplätzen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2887653" y="5336458"/>
            <a:ext cx="4680218" cy="59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59" tIns="51229" rIns="102459" bIns="512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AT" altLang="de-DE" sz="1600" dirty="0"/>
              <a:t>Zusatzqualifizierung </a:t>
            </a:r>
          </a:p>
          <a:p>
            <a:pPr algn="ctr" eaLnBrk="1" hangingPunct="1"/>
            <a:r>
              <a:rPr lang="de-AT" altLang="de-DE" sz="1600" dirty="0"/>
              <a:t>und Weiterbildung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94172" y="4412971"/>
            <a:ext cx="2429221" cy="842122"/>
          </a:xfrm>
          <a:prstGeom prst="rect">
            <a:avLst/>
          </a:prstGeom>
          <a:noFill/>
        </p:spPr>
        <p:txBody>
          <a:bodyPr wrap="square" lIns="102459" tIns="51229" rIns="102459" bIns="51229">
            <a:spAutoFit/>
          </a:bodyPr>
          <a:lstStyle/>
          <a:p>
            <a:pPr>
              <a:defRPr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Langfristige Sicherung des eigenen Arbeitsplatzes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18508" y="4710922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© Poncioni</a:t>
            </a:r>
          </a:p>
        </p:txBody>
      </p:sp>
    </p:spTree>
    <p:extLst>
      <p:ext uri="{BB962C8B-B14F-4D97-AF65-F5344CB8AC3E}">
        <p14:creationId xmlns:p14="http://schemas.microsoft.com/office/powerpoint/2010/main" val="15317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Nutzen für die Klientin, den Klientin (Zielgruppe)</a:t>
            </a:r>
            <a:endParaRPr lang="de-AT" dirty="0"/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7074892" y="4194770"/>
            <a:ext cx="3284136" cy="10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59" tIns="51229" rIns="102459" bIns="512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AT" altLang="de-DE" sz="1600" dirty="0"/>
              <a:t>Verbessert die körperliche und seelische Gesundheit: mehr Kontakt zur Natur, mehr Bewegung, gesünder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282804" y="2913136"/>
            <a:ext cx="4073146" cy="595901"/>
          </a:xfrm>
          <a:prstGeom prst="rect">
            <a:avLst/>
          </a:prstGeom>
          <a:noFill/>
        </p:spPr>
        <p:txBody>
          <a:bodyPr lIns="102459" tIns="51229" rIns="102459" bIns="51229">
            <a:spAutoFit/>
          </a:bodyPr>
          <a:lstStyle/>
          <a:p>
            <a:pPr algn="r">
              <a:defRPr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Verbesserung der Motorik (Koordination, Gleichgewicht, Feinmotorik)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5874187" y="1395231"/>
            <a:ext cx="4427460" cy="10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459" tIns="51229" rIns="102459" bIns="512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AT" altLang="de-DE" sz="1600" dirty="0"/>
              <a:t>Soziale Fähigkeiten werden verbessert (Blickkontakt, Gruppenfähigkeit, Durchsetzungsvermögen, Selbstbewusstsein, Selbstwertgefühl, Abbau von Ängsten)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921536" y="5634930"/>
            <a:ext cx="3266152" cy="842122"/>
          </a:xfrm>
          <a:prstGeom prst="rect">
            <a:avLst/>
          </a:prstGeom>
          <a:noFill/>
        </p:spPr>
        <p:txBody>
          <a:bodyPr wrap="square" lIns="102459" tIns="51229" rIns="102459" bIns="51229">
            <a:spAutoFit/>
          </a:bodyPr>
          <a:lstStyle/>
          <a:p>
            <a:pPr>
              <a:defRPr/>
            </a:pPr>
            <a:r>
              <a:rPr lang="de-AT" sz="1600" dirty="0">
                <a:cs typeface="+mn-cs"/>
              </a:rPr>
              <a:t>Emotionen besser im Griff (Stimmungsschwankungen, Aggressivität, Wohlbefinden)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6649754" y="5378344"/>
            <a:ext cx="3709274" cy="842122"/>
          </a:xfrm>
          <a:prstGeom prst="rect">
            <a:avLst/>
          </a:prstGeom>
          <a:noFill/>
        </p:spPr>
        <p:txBody>
          <a:bodyPr wrap="square" lIns="102459" tIns="51229" rIns="102459" bIns="51229">
            <a:spAutoFit/>
          </a:bodyPr>
          <a:lstStyle>
            <a:defPPr>
              <a:defRPr lang="de-DE"/>
            </a:defPPr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r>
              <a:rPr lang="de-AT" altLang="de-DE" dirty="0"/>
              <a:t>Kognitiver Bereich wird trainiert (Ausdauer, Konzentration, Aufgabenerledigung)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765117" y="3754912"/>
            <a:ext cx="3529262" cy="349680"/>
          </a:xfrm>
          <a:prstGeom prst="rect">
            <a:avLst/>
          </a:prstGeom>
          <a:noFill/>
        </p:spPr>
        <p:txBody>
          <a:bodyPr wrap="square" lIns="102459" tIns="51229" rIns="102459" bIns="51229">
            <a:spAutoFit/>
          </a:bodyPr>
          <a:lstStyle/>
          <a:p>
            <a:pPr algn="r">
              <a:defRPr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Erhöht das Verantwortungsgefühl  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328600" y="4775150"/>
            <a:ext cx="2946254" cy="34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59" tIns="51229" rIns="102459" bIns="512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1600" dirty="0"/>
              <a:t>Dient zur Rehabilitation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47204" y="5324384"/>
            <a:ext cx="2425997" cy="842122"/>
          </a:xfrm>
          <a:prstGeom prst="rect">
            <a:avLst/>
          </a:prstGeom>
          <a:noFill/>
        </p:spPr>
        <p:txBody>
          <a:bodyPr wrap="square" lIns="102459" tIns="51229" rIns="102459" bIns="51229">
            <a:spAutoFit/>
          </a:bodyPr>
          <a:lstStyle/>
          <a:p>
            <a:pPr>
              <a:defRPr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Außerschulische Ort der Natur- und Umweltbildung </a:t>
            </a: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325996" y="3063117"/>
            <a:ext cx="2779171" cy="8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59" tIns="51229" rIns="102459" bIns="512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1600" dirty="0"/>
              <a:t>Reintegration von Personen in den Arbeitsmarkt, sinnvolle Beschäftigung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28600" y="4318764"/>
            <a:ext cx="2914075" cy="349680"/>
          </a:xfrm>
          <a:prstGeom prst="rect">
            <a:avLst/>
          </a:prstGeom>
          <a:noFill/>
        </p:spPr>
        <p:txBody>
          <a:bodyPr wrap="square" lIns="102459" tIns="51229" rIns="102459" bIns="51229">
            <a:spAutoFit/>
          </a:bodyPr>
          <a:lstStyle/>
          <a:p>
            <a:pPr>
              <a:defRPr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Reduktion der Medikation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28600" y="1377224"/>
            <a:ext cx="4226012" cy="1580786"/>
          </a:xfrm>
          <a:prstGeom prst="rect">
            <a:avLst/>
          </a:prstGeom>
          <a:noFill/>
        </p:spPr>
        <p:txBody>
          <a:bodyPr wrap="square" lIns="102459" tIns="51229" rIns="102459" bIns="51229">
            <a:spAutoFit/>
          </a:bodyPr>
          <a:lstStyle/>
          <a:p>
            <a:pPr>
              <a:defRPr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Verbesserte Köperreaktionen (Hirnströme laufen synchroner, Konzentrations- und Assoziationsfähigkeit steigt, Stresshormone werden abgebaut, Muskeln entspannen sich, Blutdruck sinkt, Puls wird ruhiger, Stoffwechsel wird angekurbelt)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554612" y="4884984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</a:rPr>
              <a:t>© Poncioni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07" y="3089036"/>
            <a:ext cx="2978233" cy="211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feld 37"/>
          <p:cNvSpPr txBox="1"/>
          <p:nvPr/>
        </p:nvSpPr>
        <p:spPr>
          <a:xfrm>
            <a:off x="5313971" y="4900421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</a:rPr>
              <a:t>© </a:t>
            </a:r>
            <a:r>
              <a:rPr lang="de-AT" sz="1000" dirty="0" err="1">
                <a:solidFill>
                  <a:schemeClr val="bg1"/>
                </a:solidFill>
              </a:rPr>
              <a:t>istock</a:t>
            </a:r>
            <a:endParaRPr lang="de-AT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40" y="2607858"/>
            <a:ext cx="3373336" cy="257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Nutzen für die Kooperationspartner</a:t>
            </a:r>
            <a:endParaRPr lang="de-AT" dirty="0"/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601715" y="1813943"/>
            <a:ext cx="2433188" cy="10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459" tIns="51229" rIns="102459" bIns="512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1600" dirty="0"/>
              <a:t>Entstehung von neuen Arbeitsplätzen  (Förderung der kommunalen Wirtschaft)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642844" y="1537324"/>
            <a:ext cx="3820762" cy="1088344"/>
          </a:xfrm>
          <a:prstGeom prst="rect">
            <a:avLst/>
          </a:prstGeom>
          <a:noFill/>
        </p:spPr>
        <p:txBody>
          <a:bodyPr wrap="square" lIns="102459" tIns="51229" rIns="102459" bIns="51229">
            <a:spAutoFit/>
          </a:bodyPr>
          <a:lstStyle/>
          <a:p>
            <a:pPr algn="r">
              <a:defRPr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Förderung  der geistigen, seelischen, körperlichen und sozialen Gesundheit und Erweiterung des Bildungsspektrums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7109351" y="2970634"/>
            <a:ext cx="3277909" cy="207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459" tIns="51229" rIns="102459" bIns="512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AT" altLang="de-DE" sz="1600" dirty="0"/>
              <a:t>Gesellschaft wird durch Green Care Intervention gesünder und die Kosten für die Gesundheitsvorsorge- und Förderung reduziert. (Jahr 2015: EUR 37,6 Mill. Gesundheitsausgaben, </a:t>
            </a:r>
          </a:p>
          <a:p>
            <a:pPr algn="r" eaLnBrk="1" hangingPunct="1"/>
            <a:r>
              <a:rPr lang="de-AT" altLang="de-DE" sz="1600" dirty="0"/>
              <a:t>11,1% BIP)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01715" y="4454240"/>
            <a:ext cx="2512737" cy="1827007"/>
          </a:xfrm>
          <a:prstGeom prst="rect">
            <a:avLst/>
          </a:prstGeom>
          <a:noFill/>
        </p:spPr>
        <p:txBody>
          <a:bodyPr wrap="square" lIns="102459" tIns="51229" rIns="102459" bIns="51229">
            <a:spAutoFit/>
          </a:bodyPr>
          <a:lstStyle/>
          <a:p>
            <a:pPr>
              <a:defRPr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Entstehung neuer, innovativer Produkte für die Kooperationspartner (Alleinstellungsmerkmal, Erweiterung des konventionellen Produktportfolios)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235079" y="5927507"/>
            <a:ext cx="4144054" cy="349680"/>
          </a:xfrm>
          <a:prstGeom prst="rect">
            <a:avLst/>
          </a:prstGeom>
          <a:noFill/>
        </p:spPr>
        <p:txBody>
          <a:bodyPr wrap="square" lIns="102459" tIns="51229" rIns="102459" bIns="51229">
            <a:spAutoFit/>
          </a:bodyPr>
          <a:lstStyle/>
          <a:p>
            <a:pPr algn="ctr">
              <a:defRPr/>
            </a:pPr>
            <a:r>
              <a:rPr lang="de-AT" sz="1600" dirty="0" err="1">
                <a:cs typeface="+mn-cs"/>
              </a:rPr>
              <a:t>Social</a:t>
            </a:r>
            <a:r>
              <a:rPr lang="de-AT" sz="1600" dirty="0">
                <a:cs typeface="+mn-cs"/>
              </a:rPr>
              <a:t> Corporate </a:t>
            </a:r>
            <a:r>
              <a:rPr lang="de-AT" sz="1600" dirty="0" err="1">
                <a:cs typeface="+mn-cs"/>
              </a:rPr>
              <a:t>Responsibility</a:t>
            </a:r>
            <a:endParaRPr lang="de-AT" sz="1600" dirty="0">
              <a:cs typeface="+mn-cs"/>
            </a:endParaRP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5922764" y="5367743"/>
            <a:ext cx="3058620" cy="349680"/>
          </a:xfrm>
          <a:prstGeom prst="rect">
            <a:avLst/>
          </a:prstGeom>
          <a:noFill/>
        </p:spPr>
        <p:txBody>
          <a:bodyPr wrap="square" lIns="102459" tIns="51229" rIns="102459" bIns="51229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r>
              <a:rPr lang="de-AT" altLang="de-DE" dirty="0"/>
              <a:t>Wissenschaftliche Forschung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850756" y="4920752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000"/>
            </a:lvl1pPr>
          </a:lstStyle>
          <a:p>
            <a:r>
              <a:rPr lang="de-AT" dirty="0">
                <a:solidFill>
                  <a:schemeClr val="bg1"/>
                </a:solidFill>
              </a:rPr>
              <a:t>© </a:t>
            </a:r>
            <a:r>
              <a:rPr lang="de-AT" dirty="0" err="1">
                <a:solidFill>
                  <a:schemeClr val="bg1"/>
                </a:solidFill>
              </a:rPr>
              <a:t>istock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5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Angebotsformen</a:t>
            </a:r>
            <a:br>
              <a:rPr lang="de-DE" sz="2800" dirty="0"/>
            </a:br>
            <a:r>
              <a:rPr lang="de-DE" sz="1800" dirty="0"/>
              <a:t>Arbeits- und Bildungsort Bauernhof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9184" y="1602482"/>
            <a:ext cx="9624060" cy="3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459" tIns="51229" rIns="102459" bIns="51229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Shruti" pitchFamily="34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Shruti" pitchFamily="34" charset="0"/>
              <a:buChar char="_"/>
              <a:defRPr sz="1600">
                <a:solidFill>
                  <a:schemeClr val="tx1"/>
                </a:solidFill>
                <a:latin typeface="+mn-lt"/>
              </a:defRPr>
            </a:lvl2pPr>
            <a:lvl3pPr marL="15081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Arial" charset="0"/>
              <a:buChar char="‗"/>
              <a:defRPr sz="1600">
                <a:solidFill>
                  <a:schemeClr val="tx1"/>
                </a:solidFill>
                <a:latin typeface="+mn-lt"/>
              </a:defRPr>
            </a:lvl3pPr>
            <a:lvl4pPr marL="1916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324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781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238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695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4152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fontAlgn="auto">
              <a:spcAft>
                <a:spcPts val="0"/>
              </a:spcAft>
              <a:buNone/>
            </a:pPr>
            <a:r>
              <a:rPr lang="de-AT" altLang="en-US" b="1" dirty="0">
                <a:solidFill>
                  <a:srgbClr val="000000"/>
                </a:solidFill>
              </a:rPr>
              <a:t>Tagesstruktur für Menschen mit Behinderung am Hof 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altLang="en-US" sz="1400" dirty="0">
                <a:solidFill>
                  <a:srgbClr val="79A223"/>
                </a:solidFill>
              </a:rPr>
              <a:t>Agathe und Karl </a:t>
            </a:r>
            <a:r>
              <a:rPr lang="de-AT" altLang="en-US" sz="1400" dirty="0" err="1">
                <a:solidFill>
                  <a:srgbClr val="79A223"/>
                </a:solidFill>
              </a:rPr>
              <a:t>Lingenhel</a:t>
            </a:r>
            <a:r>
              <a:rPr lang="de-DE" altLang="en-US" sz="1400" dirty="0">
                <a:solidFill>
                  <a:srgbClr val="79A223"/>
                </a:solidFill>
              </a:rPr>
              <a:t>/Lebenshilfe (VBG), 1. zertifizierter Betrieb VBG</a:t>
            </a:r>
            <a:endParaRPr lang="de-AT" altLang="en-US" sz="1400" dirty="0">
              <a:solidFill>
                <a:srgbClr val="79A223"/>
              </a:solidFill>
            </a:endParaRP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en-US" sz="1400" dirty="0">
                <a:solidFill>
                  <a:srgbClr val="79A223"/>
                </a:solidFill>
              </a:rPr>
              <a:t>Stefan und Birgit Gmeiner/Lebenshilfe (VBG)</a:t>
            </a:r>
            <a:endParaRPr lang="de-AT" altLang="en-US" sz="1400" dirty="0">
              <a:solidFill>
                <a:srgbClr val="79A223"/>
              </a:solidFill>
            </a:endParaRP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altLang="en-US" sz="1400" dirty="0">
                <a:solidFill>
                  <a:srgbClr val="000000"/>
                </a:solidFill>
              </a:rPr>
              <a:t>3er-Hof/Jugend am Werk (NÖ)</a:t>
            </a:r>
          </a:p>
          <a:p>
            <a:pPr marL="0" lvl="1" indent="0" fontAlgn="auto">
              <a:spcAft>
                <a:spcPts val="0"/>
              </a:spcAft>
              <a:buNone/>
            </a:pPr>
            <a:endParaRPr lang="de-AT" sz="800" b="1" dirty="0">
              <a:solidFill>
                <a:srgbClr val="000000"/>
              </a:solidFill>
            </a:endParaRPr>
          </a:p>
          <a:p>
            <a:pPr marL="0" lvl="1" indent="0" fontAlgn="auto">
              <a:spcAft>
                <a:spcPts val="0"/>
              </a:spcAft>
              <a:buNone/>
            </a:pPr>
            <a:r>
              <a:rPr lang="de-AT" b="1" dirty="0">
                <a:solidFill>
                  <a:srgbClr val="000000"/>
                </a:solidFill>
              </a:rPr>
              <a:t>Arbeitsmarktvorbereitung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79A223"/>
                </a:solidFill>
              </a:rPr>
              <a:t>Integration 1. Arbeitsmarkt, </a:t>
            </a:r>
            <a:r>
              <a:rPr lang="de-DE" altLang="en-US" sz="1400" dirty="0">
                <a:solidFill>
                  <a:srgbClr val="79A223"/>
                </a:solidFill>
              </a:rPr>
              <a:t>Mindestsicherungsbezieher/Innen                                                                                       Gutshof Heidensand/</a:t>
            </a:r>
            <a:r>
              <a:rPr lang="de-AT" sz="1400" dirty="0">
                <a:solidFill>
                  <a:srgbClr val="79A223"/>
                </a:solidFill>
              </a:rPr>
              <a:t>INTEGRA (VBG)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altLang="en-US" sz="1400" dirty="0">
                <a:solidFill>
                  <a:srgbClr val="000000"/>
                </a:solidFill>
              </a:rPr>
              <a:t>Überbetriebliche Lehrwerkstätte am Hof, </a:t>
            </a:r>
            <a:r>
              <a:rPr lang="de-AT" sz="1400" dirty="0">
                <a:solidFill>
                  <a:srgbClr val="000000"/>
                </a:solidFill>
              </a:rPr>
              <a:t>Gärtnerei Nagy/BFI/AMS (NÖ)</a:t>
            </a:r>
          </a:p>
          <a:p>
            <a:pPr marL="0" lvl="1" indent="0" fontAlgn="auto">
              <a:spcAft>
                <a:spcPts val="0"/>
              </a:spcAft>
              <a:buNone/>
            </a:pPr>
            <a:endParaRPr lang="de-AT" sz="800" b="1" dirty="0">
              <a:solidFill>
                <a:srgbClr val="000000"/>
              </a:solidFill>
            </a:endParaRPr>
          </a:p>
          <a:p>
            <a:pPr marL="0" lvl="1" indent="0" fontAlgn="auto">
              <a:spcAft>
                <a:spcPts val="0"/>
              </a:spcAft>
              <a:buNone/>
            </a:pPr>
            <a:r>
              <a:rPr lang="de-AT" b="1" dirty="0">
                <a:solidFill>
                  <a:srgbClr val="000000"/>
                </a:solidFill>
              </a:rPr>
              <a:t>Tageseltern am Bauernhof 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Betrieb </a:t>
            </a:r>
            <a:r>
              <a:rPr lang="de-DE" altLang="en-US" sz="1400" dirty="0" err="1"/>
              <a:t>Salchegg</a:t>
            </a:r>
            <a:r>
              <a:rPr lang="de-DE" altLang="en-US" sz="1400" dirty="0"/>
              <a:t> </a:t>
            </a:r>
            <a:r>
              <a:rPr lang="de-AT" sz="1400" dirty="0"/>
              <a:t>(SBG) </a:t>
            </a:r>
          </a:p>
          <a:p>
            <a:pPr marL="0" lvl="1" indent="0" fontAlgn="auto">
              <a:spcAft>
                <a:spcPts val="0"/>
              </a:spcAft>
              <a:buNone/>
            </a:pPr>
            <a:endParaRPr lang="de-AT" sz="800" b="1" dirty="0"/>
          </a:p>
          <a:p>
            <a:pPr marL="0" lvl="1" indent="0" fontAlgn="auto">
              <a:spcAft>
                <a:spcPts val="0"/>
              </a:spcAft>
              <a:buNone/>
            </a:pPr>
            <a:r>
              <a:rPr lang="de-AT" b="1" dirty="0"/>
              <a:t>Kindergarten am Bauernhof 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Franzlhof</a:t>
            </a:r>
            <a:r>
              <a:rPr lang="de-AT" sz="1400" dirty="0"/>
              <a:t> (OÖ) </a:t>
            </a:r>
          </a:p>
          <a:p>
            <a:pPr marL="0" lvl="1" indent="0" fontAlgn="auto">
              <a:spcAft>
                <a:spcPts val="0"/>
              </a:spcAft>
              <a:buNone/>
            </a:pPr>
            <a:endParaRPr lang="de-AT" sz="800" b="1" dirty="0">
              <a:solidFill>
                <a:srgbClr val="000000"/>
              </a:solidFill>
            </a:endParaRPr>
          </a:p>
          <a:p>
            <a:pPr marL="0" lvl="1" indent="0" fontAlgn="auto">
              <a:spcAft>
                <a:spcPts val="0"/>
              </a:spcAft>
              <a:buNone/>
            </a:pPr>
            <a:r>
              <a:rPr lang="de-AT" b="1" dirty="0">
                <a:solidFill>
                  <a:srgbClr val="000000"/>
                </a:solidFill>
              </a:rPr>
              <a:t>Schulversuch/dislozierte Außenstelle einer Schule am Hof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000000"/>
                </a:solidFill>
              </a:rPr>
              <a:t>Neubauers Stadtstall (SBG) 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000000"/>
                </a:solidFill>
              </a:rPr>
              <a:t>Wald am See (T)  </a:t>
            </a:r>
          </a:p>
          <a:p>
            <a:pPr marL="0" lvl="1" indent="0" fontAlgn="auto">
              <a:spcAft>
                <a:spcPts val="0"/>
              </a:spcAft>
              <a:buNone/>
            </a:pPr>
            <a:endParaRPr lang="de-AT" sz="1000" b="1" dirty="0">
              <a:solidFill>
                <a:srgbClr val="000000"/>
              </a:solidFill>
            </a:endParaRP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AT" sz="1000" b="1" dirty="0">
              <a:solidFill>
                <a:srgbClr val="000000"/>
              </a:solidFill>
            </a:endParaRP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AT" sz="1000" b="1" dirty="0">
              <a:solidFill>
                <a:srgbClr val="000000"/>
              </a:solidFill>
            </a:endParaRPr>
          </a:p>
          <a:p>
            <a:pPr marL="0" lvl="1" indent="0" fontAlgn="auto">
              <a:spcAft>
                <a:spcPts val="0"/>
              </a:spcAft>
              <a:buNone/>
            </a:pPr>
            <a:endParaRPr lang="de-AT" b="1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3"/>
          <a:stretch/>
        </p:blipFill>
        <p:spPr bwMode="auto">
          <a:xfrm>
            <a:off x="7170085" y="2394545"/>
            <a:ext cx="283191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4"/>
          <a:stretch/>
        </p:blipFill>
        <p:spPr bwMode="auto">
          <a:xfrm>
            <a:off x="7278721" y="4338786"/>
            <a:ext cx="2827696" cy="194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805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9184" y="6355010"/>
            <a:ext cx="38634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Angebotsformen</a:t>
            </a:r>
            <a:br>
              <a:rPr lang="de-DE" dirty="0"/>
            </a:br>
            <a:r>
              <a:rPr lang="de-DE" sz="1800" dirty="0"/>
              <a:t>Gesundheits-, und Lebensort Bauernhof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0837" y="1662847"/>
            <a:ext cx="9624060" cy="3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459" tIns="51229" rIns="102459" bIns="51229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Shruti" pitchFamily="34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Shruti" pitchFamily="34" charset="0"/>
              <a:buChar char="_"/>
              <a:defRPr sz="1600">
                <a:solidFill>
                  <a:schemeClr val="tx1"/>
                </a:solidFill>
                <a:latin typeface="+mn-lt"/>
              </a:defRPr>
            </a:lvl2pPr>
            <a:lvl3pPr marL="15081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9A223"/>
              </a:buClr>
              <a:buFont typeface="Arial" charset="0"/>
              <a:buChar char="‗"/>
              <a:defRPr sz="1600">
                <a:solidFill>
                  <a:schemeClr val="tx1"/>
                </a:solidFill>
                <a:latin typeface="+mn-lt"/>
              </a:defRPr>
            </a:lvl3pPr>
            <a:lvl4pPr marL="1916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324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781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238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695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4152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fontAlgn="auto">
              <a:spcAft>
                <a:spcPts val="0"/>
              </a:spcAft>
              <a:buNone/>
            </a:pPr>
            <a:r>
              <a:rPr lang="de-AT" b="1" dirty="0">
                <a:solidFill>
                  <a:srgbClr val="000000"/>
                </a:solidFill>
              </a:rPr>
              <a:t>Gesundheitsförderung am Hof 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000000"/>
                </a:solidFill>
              </a:rPr>
              <a:t>Soulsteps© (NÖ) 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000000"/>
                </a:solidFill>
              </a:rPr>
              <a:t>17 Green Care Auszeithöfe (KNT, STMK, SBG)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79A223"/>
                </a:solidFill>
              </a:rPr>
              <a:t>LFI Vorarlberg: Start Lehrgang am 24. Jan. 2019</a:t>
            </a:r>
            <a:endParaRPr lang="de-AT" sz="1400" dirty="0">
              <a:solidFill>
                <a:srgbClr val="79A223"/>
              </a:solidFill>
            </a:endParaRPr>
          </a:p>
          <a:p>
            <a:pPr marL="0" lvl="1" indent="0" fontAlgn="auto">
              <a:spcAft>
                <a:spcPts val="0"/>
              </a:spcAft>
              <a:buNone/>
            </a:pPr>
            <a:endParaRPr lang="de-AT" sz="800" b="1" dirty="0">
              <a:solidFill>
                <a:srgbClr val="000000"/>
              </a:solidFill>
            </a:endParaRPr>
          </a:p>
          <a:p>
            <a:pPr marL="0" lvl="1" indent="0" fontAlgn="auto">
              <a:spcAft>
                <a:spcPts val="0"/>
              </a:spcAft>
              <a:buNone/>
            </a:pPr>
            <a:r>
              <a:rPr lang="de-AT" b="1" dirty="0">
                <a:solidFill>
                  <a:srgbClr val="000000"/>
                </a:solidFill>
              </a:rPr>
              <a:t>Tiergestützte Intervention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79A223"/>
                </a:solidFill>
              </a:rPr>
              <a:t>Magdalena Löscher, Tier-</a:t>
            </a:r>
            <a:r>
              <a:rPr lang="de-AT" sz="1400" dirty="0" err="1">
                <a:solidFill>
                  <a:srgbClr val="79A223"/>
                </a:solidFill>
              </a:rPr>
              <a:t>Isch</a:t>
            </a:r>
            <a:r>
              <a:rPr lang="de-AT" sz="1400" dirty="0">
                <a:solidFill>
                  <a:srgbClr val="79A223"/>
                </a:solidFill>
              </a:rPr>
              <a:t>-</a:t>
            </a:r>
            <a:r>
              <a:rPr lang="de-AT" sz="1400" dirty="0" err="1">
                <a:solidFill>
                  <a:srgbClr val="79A223"/>
                </a:solidFill>
              </a:rPr>
              <a:t>Guat</a:t>
            </a:r>
            <a:r>
              <a:rPr lang="de-AT" sz="1400" dirty="0">
                <a:solidFill>
                  <a:srgbClr val="79A223"/>
                </a:solidFill>
              </a:rPr>
              <a:t> (VBG)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altLang="en-US" sz="1400" dirty="0">
                <a:solidFill>
                  <a:srgbClr val="000000"/>
                </a:solidFill>
              </a:rPr>
              <a:t>55 zertifizierte Betriebe (stand Okt. 2016)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AT" altLang="en-US" sz="800" b="1" dirty="0">
              <a:solidFill>
                <a:srgbClr val="000000"/>
              </a:solidFill>
            </a:endParaRPr>
          </a:p>
          <a:p>
            <a:pPr marL="0" lvl="1" indent="0" fontAlgn="auto">
              <a:spcAft>
                <a:spcPts val="0"/>
              </a:spcAft>
              <a:buNone/>
            </a:pPr>
            <a:r>
              <a:rPr lang="de-AT" b="1" dirty="0">
                <a:solidFill>
                  <a:srgbClr val="000000"/>
                </a:solidFill>
              </a:rPr>
              <a:t>Tageszentrum für ältere Menschen am Hof </a:t>
            </a:r>
            <a:endParaRPr lang="de-AT" dirty="0">
              <a:solidFill>
                <a:srgbClr val="000000"/>
              </a:solidFill>
            </a:endParaRPr>
          </a:p>
          <a:p>
            <a:pPr marL="320183" lvl="1" indent="-32018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000000"/>
                </a:solidFill>
              </a:rPr>
              <a:t>Familie </a:t>
            </a:r>
            <a:r>
              <a:rPr lang="de-AT" sz="1400" dirty="0" err="1">
                <a:solidFill>
                  <a:srgbClr val="000000"/>
                </a:solidFill>
              </a:rPr>
              <a:t>Pointner</a:t>
            </a:r>
            <a:r>
              <a:rPr lang="de-AT" sz="1400" dirty="0">
                <a:solidFill>
                  <a:srgbClr val="000000"/>
                </a:solidFill>
              </a:rPr>
              <a:t>/Sozialhilfeverband Freistadt (OÖ)</a:t>
            </a:r>
          </a:p>
          <a:p>
            <a:pPr marL="320183" lvl="1" indent="-32018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000000"/>
                </a:solidFill>
              </a:rPr>
              <a:t>Eisenstraße Niederösterreich (NÖ) </a:t>
            </a:r>
            <a:r>
              <a:rPr lang="de-AT" sz="1400" dirty="0">
                <a:solidFill>
                  <a:schemeClr val="bg1">
                    <a:lumMod val="50000"/>
                  </a:schemeClr>
                </a:solidFill>
              </a:rPr>
              <a:t>– in Planung</a:t>
            </a:r>
          </a:p>
          <a:p>
            <a:pPr marL="320183" lvl="1" indent="-32018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AT" sz="800" dirty="0">
              <a:solidFill>
                <a:srgbClr val="000000"/>
              </a:solidFill>
            </a:endParaRPr>
          </a:p>
          <a:p>
            <a:pPr marL="0" lvl="1" indent="0" fontAlgn="auto">
              <a:spcAft>
                <a:spcPts val="0"/>
              </a:spcAft>
              <a:buNone/>
            </a:pPr>
            <a:r>
              <a:rPr lang="de-AT" b="1" dirty="0">
                <a:solidFill>
                  <a:srgbClr val="000000"/>
                </a:solidFill>
              </a:rPr>
              <a:t>Seniorenheim am Bauernhof (inkl. Tagesbetreuung) 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000000"/>
                </a:solidFill>
              </a:rPr>
              <a:t>Adelwöhrerhof (STMK) 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AT" sz="1000" dirty="0">
              <a:solidFill>
                <a:srgbClr val="000000"/>
              </a:solidFill>
            </a:endParaRPr>
          </a:p>
          <a:p>
            <a:pPr marL="0" lvl="1" indent="0" fontAlgn="auto">
              <a:spcAft>
                <a:spcPts val="0"/>
              </a:spcAft>
              <a:buNone/>
            </a:pPr>
            <a:r>
              <a:rPr lang="de-AT" altLang="en-US" b="1" dirty="0">
                <a:solidFill>
                  <a:srgbClr val="000000"/>
                </a:solidFill>
              </a:rPr>
              <a:t>Wohnen/Betreuung in Familien 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altLang="en-US" sz="1400" dirty="0">
                <a:solidFill>
                  <a:srgbClr val="000000"/>
                </a:solidFill>
              </a:rPr>
              <a:t>„Sozialpsychiatrische Familienpflege“ (STMK)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altLang="en-US" sz="1400" dirty="0">
                <a:solidFill>
                  <a:srgbClr val="000000"/>
                </a:solidFill>
              </a:rPr>
              <a:t>„Betreutes Wohnen in Familien“ (OÖ)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altLang="en-US" sz="1400" dirty="0">
                <a:solidFill>
                  <a:srgbClr val="000000"/>
                </a:solidFill>
              </a:rPr>
              <a:t>„Alternative Lebensräume“ (KNT)</a:t>
            </a:r>
          </a:p>
          <a:p>
            <a:pPr marL="199225" indent="-199225" eaLnBrk="1" hangingPunct="1">
              <a:defRPr/>
            </a:pPr>
            <a:endParaRPr kumimoji="0" lang="de-DE" sz="1800" dirty="0">
              <a:solidFill>
                <a:srgbClr val="000000"/>
              </a:solidFill>
              <a:latin typeface="Arial"/>
            </a:endParaRPr>
          </a:p>
          <a:p>
            <a:pPr marL="199225" indent="-199225" eaLnBrk="1" hangingPunct="1">
              <a:defRPr/>
            </a:pPr>
            <a:endParaRPr kumimoji="0" lang="de-DE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291009" y="4410794"/>
            <a:ext cx="2874215" cy="187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01" y="2525221"/>
            <a:ext cx="2827696" cy="188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58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Fazit: der ländliche Raum braucht soziale Dienstleistungen</a:t>
            </a:r>
            <a:br>
              <a:rPr lang="de-AT" dirty="0"/>
            </a:br>
            <a:endParaRPr lang="de-AT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Wohnortnahe Betreuungsangebote im ländlichen Raum sind gefragt!</a:t>
            </a:r>
          </a:p>
          <a:p>
            <a:r>
              <a:rPr lang="de-AT" dirty="0"/>
              <a:t>Regionale Lebensqualität ist gefragt!</a:t>
            </a:r>
          </a:p>
          <a:p>
            <a:r>
              <a:rPr lang="de-DE" dirty="0"/>
              <a:t>Green Care geht daher neue Wege!</a:t>
            </a:r>
          </a:p>
          <a:p>
            <a:r>
              <a:rPr lang="de-DE" dirty="0"/>
              <a:t>Green Care trägt aktiv zu den </a:t>
            </a:r>
            <a:r>
              <a:rPr lang="de-DE" b="1" dirty="0"/>
              <a:t>17 Ziele </a:t>
            </a:r>
            <a:r>
              <a:rPr lang="de-DE" dirty="0"/>
              <a:t>der „</a:t>
            </a:r>
            <a:r>
              <a:rPr lang="de-DE" b="1" dirty="0"/>
              <a:t>Agenda 2030 </a:t>
            </a:r>
            <a:r>
              <a:rPr lang="de-DE" dirty="0"/>
              <a:t>für nachhaltige Entwicklung“ der Vereinten Nationen bei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endParaRPr lang="de-DE" sz="2000" b="1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1"/>
          <a:stretch/>
        </p:blipFill>
        <p:spPr bwMode="auto">
          <a:xfrm>
            <a:off x="1007556" y="3099474"/>
            <a:ext cx="590921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1021076" y="6139566"/>
            <a:ext cx="6623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© </a:t>
            </a:r>
            <a:r>
              <a:rPr lang="de-AT" sz="800" dirty="0" err="1"/>
              <a:t>eurostat</a:t>
            </a:r>
            <a:endParaRPr lang="de-AT" sz="800" dirty="0"/>
          </a:p>
        </p:txBody>
      </p:sp>
      <p:sp>
        <p:nvSpPr>
          <p:cNvPr id="4" name="Rechteck 3"/>
          <p:cNvSpPr/>
          <p:nvPr/>
        </p:nvSpPr>
        <p:spPr>
          <a:xfrm>
            <a:off x="2970435" y="3258666"/>
            <a:ext cx="360041" cy="4320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2969319" y="5198228"/>
            <a:ext cx="361158" cy="4343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6166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079" y="2549811"/>
            <a:ext cx="4820645" cy="1284919"/>
          </a:xfrm>
          <a:noFill/>
        </p:spPr>
        <p:txBody>
          <a:bodyPr/>
          <a:lstStyle/>
          <a:p>
            <a:pPr eaLnBrk="1" hangingPunct="1"/>
            <a:r>
              <a:rPr lang="de-DE" dirty="0"/>
              <a:t>Danke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79726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nhaltsplatzhalter 2"/>
          <p:cNvSpPr txBox="1">
            <a:spLocks/>
          </p:cNvSpPr>
          <p:nvPr/>
        </p:nvSpPr>
        <p:spPr>
          <a:xfrm>
            <a:off x="882204" y="4474928"/>
            <a:ext cx="9505055" cy="1842881"/>
          </a:xfrm>
          <a:prstGeom prst="rect">
            <a:avLst/>
          </a:prstGeom>
          <a:noFill/>
          <a:ln w="28575">
            <a:solidFill>
              <a:srgbClr val="79A223"/>
            </a:solidFill>
          </a:ln>
          <a:effectLst/>
        </p:spPr>
        <p:txBody>
          <a:bodyPr lIns="0" tIns="51229" rIns="102459" bIns="51229"/>
          <a:lstStyle>
            <a:lvl1pPr marL="202782" indent="-202782" algn="l" defTabSz="1024585" eaLnBrk="1" latinLnBrk="0" hangingPunct="1">
              <a:spcBef>
                <a:spcPct val="20000"/>
              </a:spcBef>
              <a:buClr>
                <a:srgbClr val="79A223"/>
              </a:buClr>
              <a:buSzPct val="100000"/>
              <a:buFont typeface="Arial" panose="020B0604020202020204" pitchFamily="34" charset="0"/>
              <a:buChar char="•"/>
              <a:defRPr lang="de-DE" altLang="en-US" sz="1600" b="0" i="0" u="none" baseline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1pPr>
            <a:lvl2pPr marL="536575" marR="0" lvl="1" indent="-176213" algn="l" defTabSz="102458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9A223"/>
              </a:buClr>
              <a:buSzTx/>
              <a:buFont typeface="Arial" panose="020B0604020202020204" pitchFamily="34" charset="0"/>
              <a:buChar char="•"/>
              <a:tabLst/>
              <a:defRPr lang="de-DE" altLang="en-US" sz="1600" b="0" i="0" u="none" baseline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2pPr>
            <a:lvl3pPr marL="898525" lvl="2" indent="-196850" algn="l" defTabSz="1024585" eaLnBrk="1" latinLnBrk="0" hangingPunct="1">
              <a:spcBef>
                <a:spcPct val="20000"/>
              </a:spcBef>
              <a:buClr>
                <a:srgbClr val="79A223"/>
              </a:buClr>
              <a:buFont typeface="Wingdings" panose="05000000000000000000" pitchFamily="2" charset="2"/>
              <a:buChar char="§"/>
              <a:defRPr lang="de-DE" altLang="en-US" sz="1600" b="0" i="0" u="none" baseline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3pPr>
            <a:lvl4pPr marL="1840696" lvl="3" indent="-256146" algn="l" defTabSz="1024585" eaLnBrk="1" latinLnBrk="0" hangingPunct="1">
              <a:spcBef>
                <a:spcPct val="20000"/>
              </a:spcBef>
              <a:buFontTx/>
              <a:buChar char="–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4pPr>
            <a:lvl5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5pPr>
            <a:lvl6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6pPr>
            <a:lvl7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7pPr>
            <a:lvl8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8pPr>
            <a:lvl9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kumimoji="0" lang="de-AT" dirty="0"/>
          </a:p>
        </p:txBody>
      </p:sp>
      <p:sp>
        <p:nvSpPr>
          <p:cNvPr id="409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rial" charset="0"/>
              </a:rPr>
              <a:t>Green Care </a:t>
            </a:r>
            <a:r>
              <a:rPr lang="de-AT" dirty="0">
                <a:latin typeface="Arial" charset="0"/>
              </a:rPr>
              <a:t>–</a:t>
            </a:r>
            <a:r>
              <a:rPr dirty="0">
                <a:latin typeface="Arial" charset="0"/>
              </a:rPr>
              <a:t> Wo Menschen aufblühen </a:t>
            </a:r>
            <a:br>
              <a:rPr dirty="0">
                <a:latin typeface="Arial" charset="0"/>
              </a:rPr>
            </a:br>
            <a:endParaRPr lang="de-AT" sz="2000" dirty="0">
              <a:latin typeface="Arial" charset="0"/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882203" y="1746498"/>
            <a:ext cx="9505057" cy="2592288"/>
          </a:xfrm>
          <a:ln w="28575">
            <a:solidFill>
              <a:srgbClr val="79A223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de-AT" sz="1800" b="1" dirty="0">
                <a:sym typeface="Arial"/>
              </a:rPr>
              <a:t>Green Care I Interaktionen zwischen Mensch I Tier I Natur </a:t>
            </a:r>
            <a:endParaRPr lang="de-AT" sz="700" dirty="0"/>
          </a:p>
          <a:p>
            <a:pPr marL="0" indent="0" algn="ctr">
              <a:buNone/>
              <a:defRPr/>
            </a:pPr>
            <a:r>
              <a:rPr lang="de-AT" sz="1800" dirty="0">
                <a:sym typeface="Arial"/>
              </a:rPr>
              <a:t>    Bildungsort I Gesundheitsort I Lebensort I Arbeitsort Bauernhof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720000" y="1170434"/>
            <a:ext cx="8712200" cy="360040"/>
          </a:xfrm>
        </p:spPr>
        <p:txBody>
          <a:bodyPr/>
          <a:lstStyle/>
          <a:p>
            <a:r>
              <a:rPr lang="de-DE" dirty="0">
                <a:latin typeface="Arial" charset="0"/>
              </a:rPr>
              <a:t>Brücke zw. landwirtschaftlichen und gesellschaftlichen Herausforderungen</a:t>
            </a:r>
            <a:endParaRPr lang="de-AT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10197" y="5274890"/>
            <a:ext cx="9649071" cy="9344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2459" tIns="51229" rIns="102459" bIns="51229">
            <a:spAutoFit/>
          </a:bodyPr>
          <a:lstStyle/>
          <a:p>
            <a:pPr algn="ctr"/>
            <a:r>
              <a:rPr lang="de-AT" altLang="en-US" sz="1800" b="1" dirty="0"/>
              <a:t>                    Setting </a:t>
            </a:r>
          </a:p>
          <a:p>
            <a:pPr algn="ctr"/>
            <a:r>
              <a:rPr lang="de-AT" altLang="en-US" sz="1800" dirty="0"/>
              <a:t>                      aktive land- und forstwirtschaftliche Familienbetriebe </a:t>
            </a:r>
          </a:p>
          <a:p>
            <a:pPr algn="ctr"/>
            <a:r>
              <a:rPr lang="de-AT" altLang="en-US" sz="1800" dirty="0"/>
              <a:t>                             vielfach in Kooperation mit Sozialträgern und Institutionen</a:t>
            </a:r>
          </a:p>
        </p:txBody>
      </p:sp>
      <p:sp>
        <p:nvSpPr>
          <p:cNvPr id="40966" name="Rectangle 15"/>
          <p:cNvSpPr>
            <a:spLocks noChangeArrowheads="1"/>
          </p:cNvSpPr>
          <p:nvPr/>
        </p:nvSpPr>
        <p:spPr bwMode="auto">
          <a:xfrm>
            <a:off x="882205" y="4482802"/>
            <a:ext cx="9649071" cy="6574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2459" tIns="51229" rIns="102459" bIns="51229">
            <a:spAutoFit/>
          </a:bodyPr>
          <a:lstStyle/>
          <a:p>
            <a:pPr algn="ctr"/>
            <a:r>
              <a:rPr lang="de-DE" altLang="en-US" sz="1800" b="1" dirty="0"/>
              <a:t>                   Bildung I Wohlbefinden I soziale Integration</a:t>
            </a:r>
          </a:p>
          <a:p>
            <a:pPr algn="ctr"/>
            <a:r>
              <a:rPr lang="de-DE" altLang="en-US" sz="1800" dirty="0"/>
              <a:t>                         eines Menschen zu unterstützen und/oder zu verbessern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4" b="18930"/>
          <a:stretch/>
        </p:blipFill>
        <p:spPr bwMode="auto">
          <a:xfrm>
            <a:off x="1098228" y="2610594"/>
            <a:ext cx="2216914" cy="15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2" b="-8202"/>
          <a:stretch/>
        </p:blipFill>
        <p:spPr bwMode="auto">
          <a:xfrm>
            <a:off x="3402484" y="2611147"/>
            <a:ext cx="2216914" cy="16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3"/>
          <a:stretch/>
        </p:blipFill>
        <p:spPr bwMode="auto">
          <a:xfrm>
            <a:off x="5706740" y="2611147"/>
            <a:ext cx="2221313" cy="153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8"/>
          <a:stretch/>
        </p:blipFill>
        <p:spPr bwMode="auto">
          <a:xfrm>
            <a:off x="8010996" y="2610040"/>
            <a:ext cx="2221313" cy="15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"/>
          <a:stretch/>
        </p:blipFill>
        <p:spPr bwMode="auto">
          <a:xfrm>
            <a:off x="1103980" y="4626818"/>
            <a:ext cx="2211162" cy="15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226906" y="3931722"/>
            <a:ext cx="1005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solidFill>
                  <a:schemeClr val="bg1"/>
                </a:solidFill>
              </a:rPr>
              <a:t>© </a:t>
            </a:r>
            <a:r>
              <a:rPr lang="de-AT" sz="800" dirty="0" err="1">
                <a:solidFill>
                  <a:schemeClr val="bg1"/>
                </a:solidFill>
              </a:rPr>
              <a:t>istock</a:t>
            </a:r>
            <a:r>
              <a:rPr lang="de-AT" sz="800" dirty="0">
                <a:solidFill>
                  <a:schemeClr val="bg1"/>
                </a:solidFill>
              </a:rPr>
              <a:t>, Poncioni</a:t>
            </a:r>
          </a:p>
        </p:txBody>
      </p:sp>
    </p:spTree>
    <p:extLst>
      <p:ext uri="{BB962C8B-B14F-4D97-AF65-F5344CB8AC3E}">
        <p14:creationId xmlns:p14="http://schemas.microsoft.com/office/powerpoint/2010/main" val="282859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rial" charset="0"/>
              </a:rPr>
              <a:t>Herausforderungen </a:t>
            </a:r>
            <a:br>
              <a:rPr dirty="0">
                <a:latin typeface="Arial" charset="0"/>
              </a:rPr>
            </a:br>
            <a:r>
              <a:rPr lang="de-DE" sz="1800" dirty="0">
                <a:latin typeface="Arial" charset="0"/>
              </a:rPr>
              <a:t>Gesellschaft</a:t>
            </a:r>
            <a:endParaRPr sz="1800" dirty="0">
              <a:latin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788" y="1643520"/>
            <a:ext cx="9143416" cy="4711490"/>
          </a:xfrm>
        </p:spPr>
        <p:txBody>
          <a:bodyPr/>
          <a:lstStyle/>
          <a:p>
            <a:pPr marL="285750" lvl="1" indent="-285750">
              <a:defRPr/>
            </a:pPr>
            <a:r>
              <a:rPr lang="de-DE" altLang="en-US" b="1" dirty="0"/>
              <a:t>30.632 Schülerinnen und Schüler </a:t>
            </a:r>
            <a:r>
              <a:rPr lang="de-DE" altLang="en-US" dirty="0"/>
              <a:t>in Österreich hatten im Schuljahr 2014/2015 einen </a:t>
            </a:r>
            <a:r>
              <a:rPr lang="de-DE" altLang="en-US" b="1" dirty="0"/>
              <a:t>sonderpädagogischen Förderbedarf </a:t>
            </a:r>
            <a:r>
              <a:rPr lang="de-DE" altLang="en-US" sz="1200" i="1" dirty="0"/>
              <a:t>(Statistik Austria 2016) </a:t>
            </a:r>
          </a:p>
          <a:p>
            <a:pPr marL="0" lvl="1" indent="0">
              <a:buSzPct val="100000"/>
              <a:buNone/>
            </a:pPr>
            <a:endParaRPr lang="de-DE" altLang="en-US" sz="1000" i="1" dirty="0"/>
          </a:p>
          <a:p>
            <a:pPr marL="285750" lvl="1" indent="-285750">
              <a:defRPr/>
            </a:pPr>
            <a:r>
              <a:rPr lang="de-DE" altLang="en-US" dirty="0"/>
              <a:t>Studie in einem Kindergarten, wurde gefragt </a:t>
            </a:r>
            <a:r>
              <a:rPr lang="de-DE" altLang="en-US" b="1" dirty="0"/>
              <a:t>„Wie viele Beine hat ein Huhn?“ </a:t>
            </a:r>
            <a:r>
              <a:rPr lang="de-DE" altLang="en-US" dirty="0"/>
              <a:t>34% vermuteten 3 bis 4 Beine, weil die Hühnerbeine im Supermarkt in 3er oder 4er Portionen verpackt sind      </a:t>
            </a:r>
            <a:r>
              <a:rPr lang="de-DE" altLang="en-US" sz="1200" i="1" dirty="0"/>
              <a:t>(Yuki </a:t>
            </a:r>
            <a:r>
              <a:rPr lang="de-DE" altLang="en-US" sz="1200" i="1" dirty="0" err="1"/>
              <a:t>Koba</a:t>
            </a:r>
            <a:r>
              <a:rPr lang="de-DE" altLang="en-US" sz="1200" i="1" dirty="0"/>
              <a:t>, Hiroshima University, 11. IAHAIO- Konferenz 2007)</a:t>
            </a:r>
          </a:p>
          <a:p>
            <a:pPr marL="0" indent="0">
              <a:buNone/>
            </a:pPr>
            <a:endParaRPr lang="de-DE" altLang="en-US" sz="1000" i="1" dirty="0"/>
          </a:p>
          <a:p>
            <a:r>
              <a:rPr lang="de-DE" altLang="en-US" b="1" dirty="0"/>
              <a:t> 860.000 Menschen</a:t>
            </a:r>
            <a:r>
              <a:rPr lang="de-DE" altLang="en-US" dirty="0"/>
              <a:t> ab 15 Jahren gelten in Österreich als </a:t>
            </a:r>
            <a:r>
              <a:rPr lang="de-DE" altLang="en-US" b="1" dirty="0"/>
              <a:t>fettleibig </a:t>
            </a:r>
            <a:r>
              <a:rPr lang="de-DE" altLang="en-US" sz="1200" i="1" dirty="0"/>
              <a:t>(Statistik Austria: Österreichischen                  </a:t>
            </a:r>
          </a:p>
          <a:p>
            <a:pPr marL="0" indent="0">
              <a:buNone/>
            </a:pPr>
            <a:r>
              <a:rPr lang="de-DE" altLang="en-US" sz="1200" i="1" dirty="0"/>
              <a:t>      Gesundheitsbefragung 2007)</a:t>
            </a:r>
          </a:p>
          <a:p>
            <a:endParaRPr lang="de-DE" altLang="en-US" sz="1000" i="1" dirty="0"/>
          </a:p>
          <a:p>
            <a:pPr marL="285750" lvl="1" indent="-285750">
              <a:defRPr/>
            </a:pPr>
            <a:r>
              <a:rPr lang="de-DE" altLang="en-US" b="1" dirty="0"/>
              <a:t>Kosten psychische Erkrankungen </a:t>
            </a:r>
            <a:r>
              <a:rPr lang="de-DE" altLang="en-US" dirty="0"/>
              <a:t>für die Volkswirtschaft in Österreich jährlich </a:t>
            </a:r>
            <a:r>
              <a:rPr lang="de-DE" altLang="en-US" b="1" dirty="0"/>
              <a:t>EUR 7,16 Mrd.</a:t>
            </a:r>
            <a:r>
              <a:rPr lang="de-DE" altLang="en-US" dirty="0"/>
              <a:t>,</a:t>
            </a:r>
            <a:r>
              <a:rPr lang="de-DE" altLang="en-US" b="1" dirty="0"/>
              <a:t> </a:t>
            </a:r>
            <a:r>
              <a:rPr lang="de-DE" altLang="en-US" dirty="0"/>
              <a:t>entspricht 3% BIP </a:t>
            </a:r>
            <a:r>
              <a:rPr lang="de-DE" altLang="en-US" sz="1200" i="1" dirty="0"/>
              <a:t>(Österreichischen Bundesverband für Psychotherapie 2010)</a:t>
            </a:r>
          </a:p>
          <a:p>
            <a:pPr marL="0" lvl="1" indent="0">
              <a:buNone/>
              <a:defRPr/>
            </a:pPr>
            <a:endParaRPr lang="de-DE" altLang="en-US" sz="1000" i="1" dirty="0"/>
          </a:p>
          <a:p>
            <a:pPr marL="285750" lvl="1" indent="-285750">
              <a:defRPr/>
            </a:pPr>
            <a:r>
              <a:rPr lang="de-DE" altLang="en-US" b="1" dirty="0"/>
              <a:t>2,6 Mio. Arbeitstage-Verlust</a:t>
            </a:r>
            <a:r>
              <a:rPr lang="de-DE" altLang="en-US" dirty="0"/>
              <a:t> Grund Stress und </a:t>
            </a:r>
            <a:r>
              <a:rPr lang="de-DE" altLang="en-US" b="1" dirty="0"/>
              <a:t>1,6 Mio. </a:t>
            </a:r>
            <a:r>
              <a:rPr lang="de-DE" altLang="en-US" dirty="0"/>
              <a:t>Depression, 2010 Österreich     </a:t>
            </a:r>
            <a:r>
              <a:rPr lang="de-DE" altLang="en-US" sz="1200" i="1" dirty="0"/>
              <a:t>(Österreichischen Bundesverband für Psychotherapie 2010)</a:t>
            </a:r>
          </a:p>
          <a:p>
            <a:pPr marL="0" lvl="1" indent="0">
              <a:buNone/>
              <a:defRPr/>
            </a:pPr>
            <a:endParaRPr lang="de-DE" altLang="en-US" sz="1000" i="1" dirty="0"/>
          </a:p>
          <a:p>
            <a:pPr marL="285750" lvl="1" indent="-285750">
              <a:defRPr/>
            </a:pPr>
            <a:r>
              <a:rPr lang="de-DE" altLang="en-US" dirty="0">
                <a:solidFill>
                  <a:srgbClr val="000000"/>
                </a:solidFill>
              </a:rPr>
              <a:t>Prognostizierter </a:t>
            </a:r>
            <a:r>
              <a:rPr lang="de-DE" altLang="en-US" b="1" dirty="0">
                <a:solidFill>
                  <a:srgbClr val="000000"/>
                </a:solidFill>
              </a:rPr>
              <a:t>Anstieg der Demenzkranken </a:t>
            </a:r>
            <a:r>
              <a:rPr lang="de-DE" altLang="en-US" dirty="0">
                <a:solidFill>
                  <a:srgbClr val="000000"/>
                </a:solidFill>
              </a:rPr>
              <a:t>in Österreich von 90.500 im Jahr 2000 auf </a:t>
            </a:r>
            <a:r>
              <a:rPr lang="de-DE" altLang="en-US" b="1" dirty="0">
                <a:solidFill>
                  <a:srgbClr val="000000"/>
                </a:solidFill>
              </a:rPr>
              <a:t>270.000 im Jahr 2050</a:t>
            </a:r>
            <a:r>
              <a:rPr lang="de-DE" altLang="en-US" dirty="0">
                <a:solidFill>
                  <a:srgbClr val="000000"/>
                </a:solidFill>
              </a:rPr>
              <a:t>. Anstieg von 187% </a:t>
            </a:r>
            <a:r>
              <a:rPr lang="de-DE" altLang="en-US" sz="1200" i="1" dirty="0">
                <a:solidFill>
                  <a:srgbClr val="000000"/>
                </a:solidFill>
              </a:rPr>
              <a:t>(Demenzbericht 2014)</a:t>
            </a:r>
          </a:p>
          <a:p>
            <a:pPr marL="0" lvl="1" indent="0">
              <a:buNone/>
              <a:defRPr/>
            </a:pPr>
            <a:endParaRPr lang="de-DE" altLang="en-US" sz="1200" i="1" dirty="0"/>
          </a:p>
          <a:p>
            <a:endParaRPr lang="de-DE" altLang="en-US" sz="1200" i="1" dirty="0"/>
          </a:p>
          <a:p>
            <a:pPr marL="320183" lvl="1" indent="-320183">
              <a:defRPr/>
            </a:pPr>
            <a:endParaRPr lang="de-AT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0709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448" y="3546698"/>
            <a:ext cx="446478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>
                <a:latin typeface="Arial" charset="0"/>
              </a:rPr>
              <a:t>Herausforderungen </a:t>
            </a:r>
            <a:br>
              <a:rPr dirty="0">
                <a:latin typeface="Arial" charset="0"/>
              </a:rPr>
            </a:br>
            <a:r>
              <a:rPr lang="de-AT" sz="1800" dirty="0"/>
              <a:t>Land- und Forstwirtschaft</a:t>
            </a:r>
            <a:br>
              <a:rPr lang="de-AT" dirty="0"/>
            </a:br>
            <a:endParaRPr lang="de-AT" sz="1800" dirty="0"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633969"/>
            <a:ext cx="9379228" cy="4505017"/>
          </a:xfrm>
        </p:spPr>
        <p:txBody>
          <a:bodyPr/>
          <a:lstStyle/>
          <a:p>
            <a:pPr marL="202782" lvl="1" indent="-202782">
              <a:buSzPct val="100000"/>
            </a:pPr>
            <a:r>
              <a:rPr lang="de-DE" altLang="en-US" dirty="0"/>
              <a:t>Bevölkerungsrückgang in schwachen Regionen von bis zu </a:t>
            </a:r>
            <a:r>
              <a:rPr lang="de-DE" altLang="en-US" b="1" dirty="0"/>
              <a:t>11,5%</a:t>
            </a:r>
            <a:r>
              <a:rPr lang="de-DE" altLang="en-US" dirty="0"/>
              <a:t> bis ins Jahr 2030.                        </a:t>
            </a:r>
            <a:r>
              <a:rPr lang="de-DE" altLang="en-US" b="1" dirty="0"/>
              <a:t>Landfluch</a:t>
            </a:r>
            <a:r>
              <a:rPr lang="de-DE" altLang="en-US" dirty="0"/>
              <a:t>t betrifft</a:t>
            </a:r>
            <a:r>
              <a:rPr lang="de-AT" altLang="en-US" dirty="0"/>
              <a:t> auch die Land- und Forstwirtschaft</a:t>
            </a:r>
            <a:r>
              <a:rPr lang="de-AT" altLang="en-US" b="1" dirty="0"/>
              <a:t> </a:t>
            </a:r>
            <a:r>
              <a:rPr lang="de-DE" altLang="en-US" sz="1200" i="1" dirty="0"/>
              <a:t>(ÖROK Bevölkerungsprognose 2010) </a:t>
            </a:r>
          </a:p>
          <a:p>
            <a:pPr marL="202782" lvl="1" indent="-202782">
              <a:buSzPct val="100000"/>
            </a:pPr>
            <a:endParaRPr lang="de-DE" altLang="en-US" sz="1000" i="1" dirty="0"/>
          </a:p>
          <a:p>
            <a:pPr marL="202782" lvl="1" indent="-202782">
              <a:buSzPct val="100000"/>
            </a:pPr>
            <a:r>
              <a:rPr lang="de-AT" altLang="en-US" dirty="0"/>
              <a:t>Anzahl der landwirtschaftlichen Betriebe in Österreich ist rückläufig: </a:t>
            </a:r>
            <a:r>
              <a:rPr lang="de-AT" b="1" dirty="0"/>
              <a:t>166.317</a:t>
            </a:r>
            <a:r>
              <a:rPr lang="de-AT" altLang="en-US" b="1" dirty="0"/>
              <a:t> land-                        und forstwirtschaftliche Betriebe, Rückgang um 30,4% </a:t>
            </a:r>
            <a:r>
              <a:rPr lang="de-AT" altLang="en-US" dirty="0"/>
              <a:t>seit dem EU-Beitritt 1995             </a:t>
            </a:r>
            <a:r>
              <a:rPr lang="de-AT" altLang="en-US" sz="1200" i="1" dirty="0"/>
              <a:t>(Agrarstrukturerhebung 2013 Statistik Austria)</a:t>
            </a:r>
          </a:p>
          <a:p>
            <a:pPr marL="202782" lvl="1" indent="-202782">
              <a:buSzPct val="100000"/>
            </a:pPr>
            <a:endParaRPr lang="de-AT" altLang="en-US" sz="1000" i="1" dirty="0"/>
          </a:p>
          <a:p>
            <a:r>
              <a:rPr lang="de-AT" altLang="en-US" b="1" dirty="0"/>
              <a:t>„Gehen die Frauen stirbt das Land“ </a:t>
            </a:r>
            <a:r>
              <a:rPr lang="de-AT" altLang="en-US" sz="1200" i="1" dirty="0"/>
              <a:t>(Bauern Zeitung Mai 2013)</a:t>
            </a:r>
          </a:p>
          <a:p>
            <a:endParaRPr lang="de-AT" altLang="en-US" sz="1000" i="1" dirty="0"/>
          </a:p>
          <a:p>
            <a:r>
              <a:rPr lang="de-AT" altLang="en-US" dirty="0"/>
              <a:t>Wettbewerb stärker (</a:t>
            </a:r>
            <a:r>
              <a:rPr lang="de-AT" altLang="en-US" b="1" dirty="0"/>
              <a:t>Globalisierung</a:t>
            </a:r>
            <a:r>
              <a:rPr lang="de-AT" altLang="en-US" dirty="0"/>
              <a:t>)</a:t>
            </a:r>
          </a:p>
          <a:p>
            <a:endParaRPr lang="de-AT" altLang="en-US" sz="1000" b="1" dirty="0"/>
          </a:p>
          <a:p>
            <a:r>
              <a:rPr lang="de-AT" altLang="en-US" b="1" dirty="0"/>
              <a:t>Nachfolger-Problematik</a:t>
            </a:r>
          </a:p>
          <a:p>
            <a:endParaRPr lang="de-AT" altLang="en-US" sz="1000" b="1" dirty="0"/>
          </a:p>
          <a:p>
            <a:r>
              <a:rPr lang="de-AT" altLang="en-US" b="1" dirty="0"/>
              <a:t>Klimawandel</a:t>
            </a:r>
            <a:endParaRPr lang="de-DE" altLang="en-US" b="1" dirty="0"/>
          </a:p>
          <a:p>
            <a:endParaRPr lang="de-AT" altLang="en-US" sz="1000" b="1" dirty="0"/>
          </a:p>
          <a:p>
            <a:r>
              <a:rPr lang="de-AT" altLang="en-US" b="1" dirty="0"/>
              <a:t>Preisschere </a:t>
            </a:r>
            <a:r>
              <a:rPr lang="de-AT" altLang="en-US" dirty="0"/>
              <a:t>zwischen Ausgaben und Einnahmen                                                                                     wird immer größer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678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dirty="0"/>
              <a:t>Green Care ist bereits erfolgreich im Einsatz</a:t>
            </a:r>
            <a:endParaRPr lang="de-AT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Wir holen das Beste nach Österreich</a:t>
            </a:r>
            <a:endParaRPr lang="de-AT" dirty="0"/>
          </a:p>
        </p:txBody>
      </p:sp>
      <p:sp>
        <p:nvSpPr>
          <p:cNvPr id="7171" name="Textfeld 23"/>
          <p:cNvSpPr txBox="1">
            <a:spLocks noChangeArrowheads="1"/>
          </p:cNvSpPr>
          <p:nvPr/>
        </p:nvSpPr>
        <p:spPr bwMode="auto">
          <a:xfrm>
            <a:off x="8547298" y="4151461"/>
            <a:ext cx="886592" cy="24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459" tIns="51229" rIns="102459" bIns="512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900">
                <a:solidFill>
                  <a:schemeClr val="bg1"/>
                </a:solidFill>
              </a:rPr>
              <a:t>Getty images</a:t>
            </a:r>
          </a:p>
        </p:txBody>
      </p:sp>
      <p:pic>
        <p:nvPicPr>
          <p:cNvPr id="7172" name="Picture 1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76"/>
          <a:stretch/>
        </p:blipFill>
        <p:spPr bwMode="auto">
          <a:xfrm>
            <a:off x="3872645" y="2327033"/>
            <a:ext cx="3612238" cy="414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522164" y="1881396"/>
            <a:ext cx="4717351" cy="903678"/>
          </a:xfrm>
          <a:prstGeom prst="rect">
            <a:avLst/>
          </a:prstGeom>
          <a:solidFill>
            <a:schemeClr val="bg1"/>
          </a:solidFill>
          <a:ln w="12700">
            <a:solidFill>
              <a:srgbClr val="FF552D"/>
            </a:solidFill>
            <a:miter lim="800000"/>
            <a:headEnd/>
            <a:tailEnd/>
          </a:ln>
        </p:spPr>
        <p:txBody>
          <a:bodyPr wrap="square" lIns="102459" tIns="51229" rIns="102459" bIns="512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300" b="1" dirty="0"/>
              <a:t>Niederlande </a:t>
            </a:r>
          </a:p>
          <a:p>
            <a:pPr marL="285750" indent="-285750" eaLnBrk="1" hangingPunct="1">
              <a:buClr>
                <a:srgbClr val="79A223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 über 1.000 Care </a:t>
            </a:r>
            <a:r>
              <a:rPr lang="de-DE" sz="1300" dirty="0" err="1"/>
              <a:t>Farms</a:t>
            </a:r>
            <a:r>
              <a:rPr lang="de-DE" sz="1300" dirty="0"/>
              <a:t> mit 10.000 Klienten/Jahr (2009)</a:t>
            </a:r>
          </a:p>
          <a:p>
            <a:pPr marL="285750" indent="-285750" eaLnBrk="1" hangingPunct="1">
              <a:buClr>
                <a:srgbClr val="79A223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 über 8.000 Orte für Bauernhofpädagogik (2007)</a:t>
            </a:r>
          </a:p>
          <a:p>
            <a:pPr marL="285750" indent="-285750" eaLnBrk="1" hangingPunct="1">
              <a:buClr>
                <a:srgbClr val="79A223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 www.zorgboeren.nl</a:t>
            </a:r>
          </a:p>
        </p:txBody>
      </p:sp>
      <p:sp>
        <p:nvSpPr>
          <p:cNvPr id="7174" name="Text Box 15"/>
          <p:cNvSpPr txBox="1">
            <a:spLocks noChangeArrowheads="1"/>
          </p:cNvSpPr>
          <p:nvPr/>
        </p:nvSpPr>
        <p:spPr bwMode="auto">
          <a:xfrm>
            <a:off x="553811" y="3100126"/>
            <a:ext cx="2781342" cy="1103732"/>
          </a:xfrm>
          <a:prstGeom prst="rect">
            <a:avLst/>
          </a:prstGeom>
          <a:solidFill>
            <a:schemeClr val="bg1"/>
          </a:solidFill>
          <a:ln w="3175">
            <a:solidFill>
              <a:srgbClr val="E5EE6C"/>
            </a:solidFill>
            <a:miter lim="800000"/>
            <a:headEnd/>
            <a:tailEnd/>
          </a:ln>
        </p:spPr>
        <p:txBody>
          <a:bodyPr wrap="none" lIns="102459" tIns="51229" rIns="102459" bIns="51229">
            <a:spAutoFit/>
          </a:bodyPr>
          <a:lstStyle>
            <a:lvl1pPr marL="61913" indent="-619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300" b="1" dirty="0"/>
              <a:t>Großbritannien</a:t>
            </a:r>
          </a:p>
          <a:p>
            <a:pPr marL="285750" indent="-285750" eaLnBrk="1" hangingPunct="1">
              <a:buClr>
                <a:srgbClr val="79A223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 über 55 City </a:t>
            </a:r>
            <a:r>
              <a:rPr lang="de-DE" sz="1300" dirty="0" err="1"/>
              <a:t>Farms</a:t>
            </a:r>
            <a:r>
              <a:rPr lang="de-DE" sz="1300" dirty="0"/>
              <a:t> mit 3 Mio. </a:t>
            </a:r>
            <a:br>
              <a:rPr lang="de-DE" sz="1300" dirty="0"/>
            </a:br>
            <a:r>
              <a:rPr lang="de-DE" sz="1300" dirty="0"/>
              <a:t> Besuchern/Jahr</a:t>
            </a:r>
          </a:p>
          <a:p>
            <a:pPr marL="285750" indent="-285750" eaLnBrk="1" hangingPunct="1">
              <a:buClr>
                <a:srgbClr val="79A223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 Gartentherapie</a:t>
            </a:r>
          </a:p>
          <a:p>
            <a:pPr marL="285750" indent="-285750" eaLnBrk="1" hangingPunct="1">
              <a:buClr>
                <a:srgbClr val="79A223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 Green </a:t>
            </a:r>
            <a:r>
              <a:rPr lang="de-DE" sz="1300" dirty="0" err="1"/>
              <a:t>Exercise</a:t>
            </a:r>
            <a:endParaRPr lang="de-DE" sz="1300" dirty="0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578948" y="1583187"/>
            <a:ext cx="2673347" cy="903678"/>
          </a:xfrm>
          <a:prstGeom prst="rect">
            <a:avLst/>
          </a:prstGeom>
          <a:solidFill>
            <a:schemeClr val="bg1"/>
          </a:solidFill>
          <a:ln w="12700">
            <a:solidFill>
              <a:srgbClr val="086C12"/>
            </a:solidFill>
            <a:miter lim="800000"/>
            <a:headEnd/>
            <a:tailEnd/>
          </a:ln>
        </p:spPr>
        <p:txBody>
          <a:bodyPr wrap="square" lIns="102459" tIns="51229" rIns="102459" bIns="51229">
            <a:spAutoFit/>
          </a:bodyPr>
          <a:lstStyle>
            <a:lvl1pPr marL="61913" indent="-619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300" b="1" dirty="0"/>
              <a:t>Norwegen</a:t>
            </a:r>
          </a:p>
          <a:p>
            <a:pPr marL="285750" indent="-285750" eaLnBrk="1" hangingPunct="1">
              <a:buClr>
                <a:srgbClr val="79A223"/>
              </a:buClr>
              <a:buFont typeface="Arial" panose="020B0604020202020204" pitchFamily="34" charset="0"/>
              <a:buChar char="•"/>
              <a:defRPr/>
            </a:pPr>
            <a:r>
              <a:rPr lang="de-DE" sz="1300" dirty="0"/>
              <a:t> über 1.100 Green Care   </a:t>
            </a:r>
          </a:p>
          <a:p>
            <a:pPr marL="0" indent="0" eaLnBrk="1" hangingPunct="1">
              <a:buClr>
                <a:srgbClr val="79A223"/>
              </a:buClr>
              <a:defRPr/>
            </a:pPr>
            <a:r>
              <a:rPr lang="de-DE" sz="1300" dirty="0"/>
              <a:t>       Betriebe  (2011)</a:t>
            </a:r>
          </a:p>
          <a:p>
            <a:pPr marL="285750" indent="-285750" eaLnBrk="1" hangingPunct="1">
              <a:buClr>
                <a:srgbClr val="79A223"/>
              </a:buClr>
              <a:buFont typeface="Arial" panose="020B0604020202020204" pitchFamily="34" charset="0"/>
              <a:buChar char="•"/>
              <a:defRPr/>
            </a:pPr>
            <a:r>
              <a:rPr lang="de-DE" sz="1300" dirty="0"/>
              <a:t> Eigene Green Care Strategie</a:t>
            </a:r>
          </a:p>
        </p:txBody>
      </p:sp>
      <p:sp>
        <p:nvSpPr>
          <p:cNvPr id="7176" name="Line 17"/>
          <p:cNvSpPr>
            <a:spLocks noChangeShapeType="1"/>
          </p:cNvSpPr>
          <p:nvPr/>
        </p:nvSpPr>
        <p:spPr bwMode="auto">
          <a:xfrm flipH="1">
            <a:off x="6273091" y="2034530"/>
            <a:ext cx="1326276" cy="709660"/>
          </a:xfrm>
          <a:prstGeom prst="line">
            <a:avLst/>
          </a:prstGeom>
          <a:noFill/>
          <a:ln w="12700">
            <a:solidFill>
              <a:srgbClr val="086C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459" tIns="51229" rIns="102459" bIns="51229"/>
          <a:lstStyle/>
          <a:p>
            <a:endParaRPr lang="de-AT"/>
          </a:p>
        </p:txBody>
      </p:sp>
      <p:sp>
        <p:nvSpPr>
          <p:cNvPr id="7177" name="Text Box 18"/>
          <p:cNvSpPr txBox="1">
            <a:spLocks noChangeArrowheads="1"/>
          </p:cNvSpPr>
          <p:nvPr/>
        </p:nvSpPr>
        <p:spPr bwMode="auto">
          <a:xfrm>
            <a:off x="7578948" y="3230033"/>
            <a:ext cx="2673351" cy="903678"/>
          </a:xfrm>
          <a:prstGeom prst="rect">
            <a:avLst/>
          </a:prstGeom>
          <a:solidFill>
            <a:schemeClr val="bg1"/>
          </a:solidFill>
          <a:ln w="12700">
            <a:solidFill>
              <a:srgbClr val="004A82"/>
            </a:solidFill>
            <a:miter lim="800000"/>
            <a:headEnd/>
            <a:tailEnd/>
          </a:ln>
        </p:spPr>
        <p:txBody>
          <a:bodyPr lIns="102459" tIns="51229" rIns="102459" bIns="51229">
            <a:spAutoFit/>
          </a:bodyPr>
          <a:lstStyle>
            <a:lvl1pPr marL="61913" indent="-619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300" b="1" dirty="0"/>
              <a:t>Finnland</a:t>
            </a:r>
          </a:p>
          <a:p>
            <a:pPr marL="285750" indent="-285750" eaLnBrk="1" hangingPunct="1">
              <a:buClr>
                <a:srgbClr val="79A223"/>
              </a:buClr>
              <a:buFont typeface="Arial" panose="020B0604020202020204" pitchFamily="34" charset="0"/>
              <a:buChar char="•"/>
              <a:defRPr/>
            </a:pPr>
            <a:r>
              <a:rPr lang="de-DE" altLang="en-US" sz="1300" dirty="0"/>
              <a:t> Hippotherapie</a:t>
            </a:r>
          </a:p>
          <a:p>
            <a:pPr marL="285750" indent="-285750" eaLnBrk="1" hangingPunct="1">
              <a:buClr>
                <a:srgbClr val="79A223"/>
              </a:buClr>
              <a:buFont typeface="Arial" panose="020B0604020202020204" pitchFamily="34" charset="0"/>
              <a:buChar char="•"/>
              <a:defRPr/>
            </a:pPr>
            <a:r>
              <a:rPr lang="de-DE" altLang="en-US" sz="1300" dirty="0"/>
              <a:t> Heilpädagogisches Reiten</a:t>
            </a:r>
          </a:p>
          <a:p>
            <a:pPr marL="285750" indent="-285750" eaLnBrk="1" hangingPunct="1">
              <a:buClr>
                <a:srgbClr val="79A223"/>
              </a:buClr>
              <a:buFont typeface="Arial" panose="020B0604020202020204" pitchFamily="34" charset="0"/>
              <a:buChar char="•"/>
              <a:defRPr/>
            </a:pPr>
            <a:r>
              <a:rPr lang="de-DE" altLang="en-US" sz="1300" dirty="0"/>
              <a:t> TGI mit Kleintieren</a:t>
            </a:r>
          </a:p>
        </p:txBody>
      </p:sp>
      <p:sp>
        <p:nvSpPr>
          <p:cNvPr id="7178" name="Line 20"/>
          <p:cNvSpPr>
            <a:spLocks noChangeShapeType="1"/>
          </p:cNvSpPr>
          <p:nvPr/>
        </p:nvSpPr>
        <p:spPr bwMode="auto">
          <a:xfrm flipH="1" flipV="1">
            <a:off x="6633255" y="3364060"/>
            <a:ext cx="966112" cy="387836"/>
          </a:xfrm>
          <a:prstGeom prst="line">
            <a:avLst/>
          </a:prstGeom>
          <a:noFill/>
          <a:ln w="12700">
            <a:solidFill>
              <a:srgbClr val="004A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459" tIns="51229" rIns="102459" bIns="51229"/>
          <a:lstStyle/>
          <a:p>
            <a:endParaRPr lang="de-AT"/>
          </a:p>
        </p:txBody>
      </p:sp>
      <p:sp>
        <p:nvSpPr>
          <p:cNvPr id="7179" name="Line 21"/>
          <p:cNvSpPr>
            <a:spLocks noChangeShapeType="1"/>
          </p:cNvSpPr>
          <p:nvPr/>
        </p:nvSpPr>
        <p:spPr bwMode="auto">
          <a:xfrm>
            <a:off x="3306691" y="3604469"/>
            <a:ext cx="1648293" cy="850229"/>
          </a:xfrm>
          <a:prstGeom prst="line">
            <a:avLst/>
          </a:prstGeom>
          <a:noFill/>
          <a:ln w="12700">
            <a:solidFill>
              <a:srgbClr val="E5EE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459" tIns="51229" rIns="102459" bIns="51229"/>
          <a:lstStyle/>
          <a:p>
            <a:endParaRPr lang="de-AT"/>
          </a:p>
        </p:txBody>
      </p:sp>
      <p:sp>
        <p:nvSpPr>
          <p:cNvPr id="7180" name="Text Box 22"/>
          <p:cNvSpPr txBox="1">
            <a:spLocks noChangeArrowheads="1"/>
          </p:cNvSpPr>
          <p:nvPr/>
        </p:nvSpPr>
        <p:spPr bwMode="auto">
          <a:xfrm>
            <a:off x="588511" y="4639123"/>
            <a:ext cx="2652929" cy="503568"/>
          </a:xfrm>
          <a:prstGeom prst="rect">
            <a:avLst/>
          </a:prstGeom>
          <a:solidFill>
            <a:schemeClr val="bg1"/>
          </a:solidFill>
          <a:ln w="12700">
            <a:solidFill>
              <a:srgbClr val="FF158A"/>
            </a:solidFill>
            <a:miter lim="800000"/>
            <a:headEnd/>
            <a:tailEnd/>
          </a:ln>
        </p:spPr>
        <p:txBody>
          <a:bodyPr wrap="square" lIns="102459" tIns="51229" rIns="102459" bIns="512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300" b="1" dirty="0"/>
              <a:t>Italien</a:t>
            </a:r>
          </a:p>
          <a:p>
            <a:pPr marL="285750" indent="-285750" eaLnBrk="1" hangingPunct="1">
              <a:buClr>
                <a:srgbClr val="79A223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 Senioren/innen Projekte</a:t>
            </a:r>
          </a:p>
        </p:txBody>
      </p:sp>
      <p:sp>
        <p:nvSpPr>
          <p:cNvPr id="7181" name="Line 23"/>
          <p:cNvSpPr>
            <a:spLocks noChangeShapeType="1"/>
          </p:cNvSpPr>
          <p:nvPr/>
        </p:nvSpPr>
        <p:spPr bwMode="auto">
          <a:xfrm flipH="1" flipV="1">
            <a:off x="3241439" y="4872324"/>
            <a:ext cx="2652929" cy="562869"/>
          </a:xfrm>
          <a:prstGeom prst="line">
            <a:avLst/>
          </a:prstGeom>
          <a:noFill/>
          <a:ln w="12700">
            <a:solidFill>
              <a:srgbClr val="FF15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459" tIns="51229" rIns="102459" bIns="51229"/>
          <a:lstStyle/>
          <a:p>
            <a:endParaRPr lang="de-AT"/>
          </a:p>
        </p:txBody>
      </p:sp>
      <p:cxnSp>
        <p:nvCxnSpPr>
          <p:cNvPr id="7184" name="Gerade Verbindung 31"/>
          <p:cNvCxnSpPr>
            <a:cxnSpLocks noChangeShapeType="1"/>
          </p:cNvCxnSpPr>
          <p:nvPr/>
        </p:nvCxnSpPr>
        <p:spPr bwMode="auto">
          <a:xfrm rot="16200000" flipH="1">
            <a:off x="4166815" y="3500342"/>
            <a:ext cx="1938353" cy="503109"/>
          </a:xfrm>
          <a:prstGeom prst="line">
            <a:avLst/>
          </a:prstGeom>
          <a:noFill/>
          <a:ln w="12700" algn="ctr">
            <a:solidFill>
              <a:srgbClr val="FF55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5" name="Flussdiagramm: Verbindungsstelle 17"/>
          <p:cNvSpPr>
            <a:spLocks noChangeArrowheads="1"/>
          </p:cNvSpPr>
          <p:nvPr/>
        </p:nvSpPr>
        <p:spPr bwMode="auto">
          <a:xfrm>
            <a:off x="6146849" y="5101372"/>
            <a:ext cx="126242" cy="113923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2459" tIns="51229" rIns="102459" bIns="51229"/>
          <a:lstStyle/>
          <a:p>
            <a:endParaRPr lang="en-GB" b="1"/>
          </a:p>
        </p:txBody>
      </p:sp>
      <p:sp>
        <p:nvSpPr>
          <p:cNvPr id="7186" name="Text Box 22"/>
          <p:cNvSpPr txBox="1">
            <a:spLocks noChangeArrowheads="1"/>
          </p:cNvSpPr>
          <p:nvPr/>
        </p:nvSpPr>
        <p:spPr bwMode="auto">
          <a:xfrm>
            <a:off x="7599367" y="4454698"/>
            <a:ext cx="2652929" cy="703623"/>
          </a:xfrm>
          <a:prstGeom prst="rect">
            <a:avLst/>
          </a:prstGeom>
          <a:solidFill>
            <a:schemeClr val="bg1"/>
          </a:solidFill>
          <a:ln w="12700">
            <a:solidFill>
              <a:srgbClr val="099BFF"/>
            </a:solidFill>
            <a:miter lim="800000"/>
            <a:headEnd/>
            <a:tailEnd/>
          </a:ln>
        </p:spPr>
        <p:txBody>
          <a:bodyPr lIns="102459" tIns="51229" rIns="102459" bIns="512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300" b="1" dirty="0"/>
              <a:t>Deutschland</a:t>
            </a:r>
          </a:p>
          <a:p>
            <a:pPr marL="285750" indent="-285750" eaLnBrk="1" hangingPunct="1">
              <a:buClr>
                <a:srgbClr val="79A223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 720 Care </a:t>
            </a:r>
            <a:r>
              <a:rPr lang="de-DE" sz="1300" dirty="0" err="1"/>
              <a:t>Farms</a:t>
            </a:r>
            <a:r>
              <a:rPr lang="de-DE" sz="1300" dirty="0"/>
              <a:t> (2006)</a:t>
            </a:r>
          </a:p>
          <a:p>
            <a:pPr marL="285750" indent="-285750" eaLnBrk="1" hangingPunct="1">
              <a:buClr>
                <a:srgbClr val="79A223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 www.gruene-werkstatt.de</a:t>
            </a:r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>
            <a:off x="5894369" y="4721071"/>
            <a:ext cx="1704998" cy="1"/>
          </a:xfrm>
          <a:prstGeom prst="line">
            <a:avLst/>
          </a:prstGeom>
          <a:noFill/>
          <a:ln w="9525">
            <a:solidFill>
              <a:srgbClr val="099B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459" tIns="51229" rIns="102459" bIns="51229"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300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0000" y="1777985"/>
            <a:ext cx="9451236" cy="4505017"/>
          </a:xfrm>
        </p:spPr>
        <p:txBody>
          <a:bodyPr/>
          <a:lstStyle/>
          <a:p>
            <a:r>
              <a:rPr lang="de-DE" dirty="0"/>
              <a:t>Mit Green Care – Wo Menschen aufblühen wird der Bauernhof zum </a:t>
            </a:r>
            <a:r>
              <a:rPr lang="de-DE" b="1" dirty="0"/>
              <a:t>sozialpolitischen Akteur </a:t>
            </a:r>
          </a:p>
          <a:p>
            <a:r>
              <a:rPr lang="de-DE" dirty="0"/>
              <a:t>Green Care – Wo Menschen aufblühen </a:t>
            </a:r>
            <a:r>
              <a:rPr lang="de-DE" b="1" dirty="0"/>
              <a:t>= Kooperation</a:t>
            </a:r>
          </a:p>
          <a:p>
            <a:r>
              <a:rPr lang="de-DE" dirty="0"/>
              <a:t>Green Care – Wo Menschen aufblühen </a:t>
            </a:r>
            <a:r>
              <a:rPr lang="de-DE" b="1" dirty="0"/>
              <a:t>= Soziale Innovation für den ländlichen Raum</a:t>
            </a:r>
            <a:endParaRPr lang="de-AT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pPr marL="202782" lvl="1" indent="-202782">
              <a:buSzPct val="100000"/>
            </a:pPr>
            <a:endParaRPr lang="de-DE" altLang="en-US" sz="1000" kern="1200" dirty="0">
              <a:solidFill>
                <a:srgbClr val="000000"/>
              </a:solidFill>
              <a:sym typeface="Wingdings" pitchFamily="2" charset="2"/>
            </a:endParaRPr>
          </a:p>
          <a:p>
            <a:pPr marL="202782" lvl="1" indent="-202782">
              <a:buSzPct val="100000"/>
            </a:pPr>
            <a:r>
              <a:rPr lang="de-DE" altLang="en-US" kern="1200" dirty="0">
                <a:solidFill>
                  <a:srgbClr val="000000"/>
                </a:solidFill>
                <a:sym typeface="Wingdings" pitchFamily="2" charset="2"/>
              </a:rPr>
              <a:t>Nützt </a:t>
            </a:r>
            <a:r>
              <a:rPr lang="de-DE" altLang="en-US" b="1" kern="1200" dirty="0">
                <a:solidFill>
                  <a:srgbClr val="000000"/>
                </a:solidFill>
                <a:sym typeface="Wingdings" pitchFamily="2" charset="2"/>
              </a:rPr>
              <a:t>Synergien </a:t>
            </a:r>
            <a:r>
              <a:rPr lang="de-DE" altLang="en-US" kern="1200" dirty="0">
                <a:solidFill>
                  <a:srgbClr val="000000"/>
                </a:solidFill>
                <a:sym typeface="Wingdings" pitchFamily="2" charset="2"/>
              </a:rPr>
              <a:t>zwischen Landwirtschaft, Wirtschaft, Gesundheit, Bildung &amp; Soziales</a:t>
            </a:r>
          </a:p>
          <a:p>
            <a:endParaRPr lang="de-DE" b="1" dirty="0"/>
          </a:p>
          <a:p>
            <a:pPr marL="0" indent="0" algn="ctr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09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Green Care – Wo Menschen aufblühen</a:t>
            </a:r>
            <a:br>
              <a:rPr lang="de-DE" dirty="0">
                <a:latin typeface="Arial" charset="0"/>
              </a:rPr>
            </a:br>
            <a:r>
              <a:rPr lang="de-AT" sz="1800" dirty="0"/>
              <a:t>Setting Bauernhof: grüne Arena</a:t>
            </a:r>
            <a:br>
              <a:rPr lang="de-AT" dirty="0"/>
            </a:br>
            <a:br>
              <a:rPr dirty="0">
                <a:latin typeface="Arial" charset="0"/>
              </a:rPr>
            </a:br>
            <a:endParaRPr lang="de-AT" sz="2000" dirty="0">
              <a:latin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45"/>
          <a:stretch/>
        </p:blipFill>
        <p:spPr bwMode="auto">
          <a:xfrm>
            <a:off x="1009785" y="2829979"/>
            <a:ext cx="6497155" cy="294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706740" y="4527515"/>
            <a:ext cx="4590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de-AT" sz="1600" b="1" dirty="0">
                <a:solidFill>
                  <a:srgbClr val="000000"/>
                </a:solidFill>
              </a:rPr>
              <a:t>Schwerpunkte</a:t>
            </a:r>
          </a:p>
          <a:p>
            <a:pPr marL="3429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altLang="en-US" sz="1600" dirty="0">
                <a:solidFill>
                  <a:srgbClr val="000000"/>
                </a:solidFill>
              </a:rPr>
              <a:t>Kinder- und Jugendhilfe</a:t>
            </a:r>
          </a:p>
          <a:p>
            <a:pPr marL="3429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altLang="en-US" sz="1600" dirty="0">
                <a:solidFill>
                  <a:srgbClr val="000000"/>
                </a:solidFill>
              </a:rPr>
              <a:t>Pflege, Betreuung und Wohnen im Alter </a:t>
            </a:r>
          </a:p>
          <a:p>
            <a:pPr marL="3429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altLang="en-US" sz="1600" dirty="0">
                <a:solidFill>
                  <a:srgbClr val="000000"/>
                </a:solidFill>
              </a:rPr>
              <a:t>Behindertenhilfe (UN-Konvention)</a:t>
            </a:r>
          </a:p>
          <a:p>
            <a:pPr marL="3429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altLang="en-US" sz="1600" dirty="0">
                <a:solidFill>
                  <a:srgbClr val="000000"/>
                </a:solidFill>
              </a:rPr>
              <a:t>Gesundheitsförderung &amp; Prävention</a:t>
            </a:r>
          </a:p>
        </p:txBody>
      </p:sp>
    </p:spTree>
    <p:extLst>
      <p:ext uri="{BB962C8B-B14F-4D97-AF65-F5344CB8AC3E}">
        <p14:creationId xmlns:p14="http://schemas.microsoft.com/office/powerpoint/2010/main" val="325076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/>
              <a:t>Green Care schafft eine WIN/WIN Situation </a:t>
            </a:r>
            <a:br>
              <a:rPr lang="de-AT" dirty="0"/>
            </a:br>
            <a:r>
              <a:rPr lang="de-AT" sz="1800" dirty="0"/>
              <a:t>für den ländlichen Raum!</a:t>
            </a:r>
            <a:br>
              <a:rPr lang="de-AT" dirty="0"/>
            </a:br>
            <a:endParaRPr lang="de-AT" sz="2000" dirty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738188" y="1602482"/>
            <a:ext cx="9022498" cy="4391032"/>
          </a:xfrm>
        </p:spPr>
        <p:txBody>
          <a:bodyPr/>
          <a:lstStyle/>
          <a:p>
            <a:pPr marL="0" lvl="1" indent="0">
              <a:buNone/>
              <a:defRPr/>
            </a:pPr>
            <a:r>
              <a:rPr lang="de-AT" kern="1200" dirty="0">
                <a:solidFill>
                  <a:srgbClr val="000000"/>
                </a:solidFill>
                <a:ea typeface="+mn-ea"/>
                <a:cs typeface="+mn-cs"/>
              </a:rPr>
              <a:t>Green Care – Wo Menschen aufblühen</a:t>
            </a:r>
          </a:p>
          <a:p>
            <a:pPr marL="0" lvl="1" indent="0">
              <a:buNone/>
              <a:defRPr/>
            </a:pPr>
            <a:endParaRPr lang="de-AT" sz="800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320183" lvl="1" indent="-320183">
              <a:buFont typeface="Arial" panose="020B0604020202020204" pitchFamily="34" charset="0"/>
              <a:buChar char="•"/>
              <a:defRPr/>
            </a:pPr>
            <a:r>
              <a:rPr lang="de-AT" kern="1200" dirty="0">
                <a:solidFill>
                  <a:srgbClr val="000000"/>
                </a:solidFill>
                <a:ea typeface="+mn-ea"/>
                <a:cs typeface="+mn-cs"/>
              </a:rPr>
              <a:t>nutzt </a:t>
            </a:r>
            <a:r>
              <a:rPr lang="de-AT" b="1" kern="1200" dirty="0">
                <a:solidFill>
                  <a:srgbClr val="000000"/>
                </a:solidFill>
                <a:ea typeface="+mn-ea"/>
                <a:cs typeface="+mn-cs"/>
              </a:rPr>
              <a:t>bestehende landwirtschaftliche Strukturen </a:t>
            </a:r>
            <a:r>
              <a:rPr lang="de-AT" kern="1200" dirty="0">
                <a:solidFill>
                  <a:srgbClr val="000000"/>
                </a:solidFill>
                <a:ea typeface="+mn-ea"/>
                <a:cs typeface="+mn-cs"/>
              </a:rPr>
              <a:t>um das Wohlbefinden der Klient/innen zu steigern</a:t>
            </a:r>
          </a:p>
          <a:p>
            <a:pPr marL="320183" lvl="1" indent="-320183">
              <a:buFont typeface="Arial" panose="020B0604020202020204" pitchFamily="34" charset="0"/>
              <a:buChar char="•"/>
              <a:defRPr/>
            </a:pPr>
            <a:r>
              <a:rPr lang="de-AT" kern="1200" dirty="0">
                <a:solidFill>
                  <a:srgbClr val="000000"/>
                </a:solidFill>
                <a:ea typeface="+mn-ea"/>
                <a:cs typeface="+mn-cs"/>
              </a:rPr>
              <a:t>Angebote sind </a:t>
            </a:r>
            <a:r>
              <a:rPr lang="de-AT" b="1" kern="1200" dirty="0">
                <a:solidFill>
                  <a:srgbClr val="000000"/>
                </a:solidFill>
                <a:ea typeface="+mn-ea"/>
                <a:cs typeface="+mn-cs"/>
              </a:rPr>
              <a:t>keine Konkurrenz</a:t>
            </a:r>
            <a:r>
              <a:rPr lang="de-AT" kern="1200" dirty="0">
                <a:solidFill>
                  <a:srgbClr val="000000"/>
                </a:solidFill>
                <a:ea typeface="+mn-ea"/>
                <a:cs typeface="+mn-cs"/>
              </a:rPr>
              <a:t>, ersetzen herkömmliche Produkte nicht, sind eine </a:t>
            </a:r>
            <a:r>
              <a:rPr lang="de-AT" b="1" kern="1200" dirty="0">
                <a:solidFill>
                  <a:srgbClr val="000000"/>
                </a:solidFill>
                <a:ea typeface="+mn-ea"/>
                <a:cs typeface="+mn-cs"/>
              </a:rPr>
              <a:t>Erweiterung</a:t>
            </a:r>
            <a:r>
              <a:rPr lang="de-AT" kern="1200" dirty="0">
                <a:solidFill>
                  <a:srgbClr val="000000"/>
                </a:solidFill>
                <a:ea typeface="+mn-ea"/>
                <a:cs typeface="+mn-cs"/>
              </a:rPr>
              <a:t>, soziale Kompetenz in der Landwirtschaft</a:t>
            </a:r>
          </a:p>
          <a:p>
            <a:pPr marL="320183" lvl="1" indent="-320183">
              <a:buFont typeface="Arial" panose="020B0604020202020204" pitchFamily="34" charset="0"/>
              <a:buChar char="•"/>
              <a:defRPr/>
            </a:pPr>
            <a:r>
              <a:rPr lang="de-AT" kern="1200" dirty="0">
                <a:solidFill>
                  <a:srgbClr val="000000"/>
                </a:solidFill>
                <a:ea typeface="+mn-ea"/>
                <a:cs typeface="+mn-cs"/>
              </a:rPr>
              <a:t>schafft und erhält </a:t>
            </a:r>
            <a:r>
              <a:rPr lang="de-AT" b="1" kern="1200" dirty="0">
                <a:solidFill>
                  <a:srgbClr val="000000"/>
                </a:solidFill>
                <a:ea typeface="+mn-ea"/>
                <a:cs typeface="+mn-cs"/>
              </a:rPr>
              <a:t>neue Arbeits-, Praktikums- und Ausbildungsplätze</a:t>
            </a:r>
            <a:r>
              <a:rPr lang="de-AT" kern="1200" dirty="0">
                <a:solidFill>
                  <a:srgbClr val="000000"/>
                </a:solidFill>
                <a:ea typeface="+mn-ea"/>
                <a:cs typeface="+mn-cs"/>
              </a:rPr>
              <a:t> (Verbesserung der Beschäftigungssituation)</a:t>
            </a:r>
          </a:p>
          <a:p>
            <a:pPr marL="320183" lvl="1" indent="-320183">
              <a:buFont typeface="Arial" panose="020B0604020202020204" pitchFamily="34" charset="0"/>
              <a:buChar char="•"/>
              <a:defRPr/>
            </a:pPr>
            <a:r>
              <a:rPr lang="de-AT" kern="1200" dirty="0">
                <a:solidFill>
                  <a:srgbClr val="000000"/>
                </a:solidFill>
                <a:ea typeface="+mn-ea"/>
                <a:cs typeface="+mn-cs"/>
              </a:rPr>
              <a:t>fördert die </a:t>
            </a:r>
            <a:r>
              <a:rPr lang="de-AT" b="1" kern="1200" dirty="0">
                <a:solidFill>
                  <a:srgbClr val="000000"/>
                </a:solidFill>
                <a:ea typeface="+mn-ea"/>
                <a:cs typeface="+mn-cs"/>
              </a:rPr>
              <a:t>kommunale Wirtschaft </a:t>
            </a:r>
            <a:r>
              <a:rPr lang="de-AT" kern="1200" dirty="0">
                <a:solidFill>
                  <a:srgbClr val="000000"/>
                </a:solidFill>
                <a:ea typeface="+mn-ea"/>
                <a:cs typeface="+mn-cs"/>
              </a:rPr>
              <a:t>(regionale Entwicklung)</a:t>
            </a:r>
          </a:p>
          <a:p>
            <a:pPr marL="320183" lvl="1" indent="-320183">
              <a:buFont typeface="Arial" panose="020B0604020202020204" pitchFamily="34" charset="0"/>
              <a:buChar char="•"/>
              <a:defRPr/>
            </a:pPr>
            <a:r>
              <a:rPr lang="de-AT" kern="1200" dirty="0">
                <a:solidFill>
                  <a:srgbClr val="000000"/>
                </a:solidFill>
                <a:ea typeface="+mn-ea"/>
                <a:cs typeface="+mn-cs"/>
              </a:rPr>
              <a:t>trägt dazu bei, den </a:t>
            </a:r>
            <a:r>
              <a:rPr lang="de-AT" b="1" kern="1200" dirty="0">
                <a:solidFill>
                  <a:srgbClr val="000000"/>
                </a:solidFill>
                <a:ea typeface="+mn-ea"/>
                <a:cs typeface="+mn-cs"/>
              </a:rPr>
              <a:t>Strukturwandel einzudämmen</a:t>
            </a:r>
            <a:r>
              <a:rPr lang="de-AT" kern="1200" dirty="0">
                <a:solidFill>
                  <a:srgbClr val="000000"/>
                </a:solidFill>
                <a:ea typeface="+mn-ea"/>
                <a:cs typeface="+mn-cs"/>
              </a:rPr>
              <a:t>, Wertschöpfung in der Region, </a:t>
            </a:r>
            <a:r>
              <a:rPr lang="de-AT" b="1" kern="1200" dirty="0">
                <a:solidFill>
                  <a:srgbClr val="000000"/>
                </a:solidFill>
                <a:ea typeface="+mn-ea"/>
                <a:cs typeface="+mn-cs"/>
              </a:rPr>
              <a:t>regionale und soziale Lebensqualität</a:t>
            </a:r>
          </a:p>
          <a:p>
            <a:pPr marL="0" indent="0" eaLnBrk="1" hangingPunct="1">
              <a:buNone/>
              <a:defRPr/>
            </a:pP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322364" y="4788836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>
                <a:solidFill>
                  <a:srgbClr val="79A223"/>
                </a:solidFill>
                <a:latin typeface="+mn-lt"/>
                <a:cs typeface="Times New Roman" panose="02020603050405020304" pitchFamily="18" charset="0"/>
              </a:rPr>
              <a:t>„Viele Bäuerinnen in Österreich verfügen über Qualifikationen aus dem Bildungs- und Sozialbereich, die sie mit Hilfe von Green Care auf dem eigenen Hof einsetzen können. Das ergibt auf der einen Seite neue Lebensperspektiven und für die Bäuerinnen </a:t>
            </a:r>
            <a:r>
              <a:rPr lang="de-AT" sz="1400" dirty="0">
                <a:solidFill>
                  <a:srgbClr val="79A223"/>
                </a:solidFill>
                <a:latin typeface="+mn-lt"/>
                <a:cs typeface="Times New Roman" panose="02020603050405020304" pitchFamily="18" charset="0"/>
              </a:rPr>
              <a:t>neue Arbeitsfelder.“</a:t>
            </a:r>
          </a:p>
          <a:p>
            <a:pPr algn="r"/>
            <a:endParaRPr lang="de-AT" sz="800" dirty="0">
              <a:solidFill>
                <a:srgbClr val="79A223"/>
              </a:solidFill>
              <a:latin typeface="+mn-lt"/>
              <a:cs typeface="Times New Roman" panose="02020603050405020304" pitchFamily="18" charset="0"/>
            </a:endParaRPr>
          </a:p>
          <a:p>
            <a:pPr algn="r"/>
            <a:r>
              <a:rPr lang="de-AT" altLang="en-US" sz="1400" b="1" dirty="0" err="1">
                <a:solidFill>
                  <a:srgbClr val="79A223"/>
                </a:solidFill>
                <a:latin typeface="+mn-lt"/>
              </a:rPr>
              <a:t>ÖkR</a:t>
            </a:r>
            <a:r>
              <a:rPr lang="de-AT" altLang="en-US" sz="1400" b="1" baseline="30000" dirty="0" err="1">
                <a:solidFill>
                  <a:srgbClr val="79A223"/>
                </a:solidFill>
                <a:latin typeface="+mn-lt"/>
              </a:rPr>
              <a:t>in</a:t>
            </a:r>
            <a:r>
              <a:rPr lang="de-AT" altLang="en-US" sz="1400" b="1" dirty="0">
                <a:solidFill>
                  <a:srgbClr val="79A223"/>
                </a:solidFill>
                <a:latin typeface="+mn-lt"/>
              </a:rPr>
              <a:t> Andrea Schwarzmann</a:t>
            </a:r>
          </a:p>
          <a:p>
            <a:pPr algn="r"/>
            <a:r>
              <a:rPr lang="de-AT" altLang="en-US" sz="1400" dirty="0">
                <a:solidFill>
                  <a:srgbClr val="79A223"/>
                </a:solidFill>
                <a:latin typeface="+mn-lt"/>
              </a:rPr>
              <a:t>Bundesbäuerin, Vizepräsidentin der Landwirtschaftskammer Vorarlberg</a:t>
            </a:r>
            <a:endParaRPr lang="de-AT" sz="1400" dirty="0">
              <a:solidFill>
                <a:srgbClr val="79A223"/>
              </a:solidFill>
              <a:latin typeface="+mn-lt"/>
              <a:cs typeface="Times New Roman" panose="02020603050405020304" pitchFamily="18" charset="0"/>
            </a:endParaRPr>
          </a:p>
          <a:p>
            <a:endParaRPr lang="de-AT" sz="1400" dirty="0">
              <a:solidFill>
                <a:srgbClr val="79A223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6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864016" y="1705977"/>
            <a:ext cx="9379228" cy="4505017"/>
          </a:xfrm>
        </p:spPr>
        <p:txBody>
          <a:bodyPr/>
          <a:lstStyle/>
          <a:p>
            <a:pPr marL="202782" lvl="1" indent="-202782">
              <a:buSzPct val="100000"/>
            </a:pPr>
            <a:r>
              <a:rPr lang="de-AT" dirty="0"/>
              <a:t>Green Care schafft</a:t>
            </a:r>
          </a:p>
          <a:p>
            <a:pPr marL="0" lvl="1" indent="0">
              <a:buSzPct val="100000"/>
              <a:buNone/>
            </a:pPr>
            <a:endParaRPr lang="de-AT" sz="800" dirty="0"/>
          </a:p>
          <a:p>
            <a:pPr lvl="1"/>
            <a:r>
              <a:rPr lang="de-AT" altLang="en-US" dirty="0"/>
              <a:t>Möglichkeiten für Frauen, arbeiten gegen zu können (flexible Kinderbetreuungsangebote)</a:t>
            </a:r>
          </a:p>
          <a:p>
            <a:pPr lvl="1"/>
            <a:r>
              <a:rPr lang="de-AT" altLang="en-US" dirty="0"/>
              <a:t>Arbeitsplätze am Hof für Frauen und für die Bäuerinnen in der Region : Angebote für ältere Menschen (Entlastung für pflegende Angehörige), für Kinder, für Menschen mit Behinderung</a:t>
            </a:r>
          </a:p>
          <a:p>
            <a:pPr lvl="1"/>
            <a:r>
              <a:rPr lang="de-AT" dirty="0"/>
              <a:t>Wertschöpfung und ist ein Wirtschaftsfaktor in der Region</a:t>
            </a:r>
          </a:p>
          <a:p>
            <a:pPr marL="0" indent="0">
              <a:buNone/>
            </a:pPr>
            <a:endParaRPr lang="de-AT" sz="800" dirty="0"/>
          </a:p>
          <a:p>
            <a:r>
              <a:rPr lang="de-AT" dirty="0"/>
              <a:t>Beispiel </a:t>
            </a:r>
            <a:r>
              <a:rPr lang="de-AT" b="1" dirty="0"/>
              <a:t>Adelwöhrerhof</a:t>
            </a:r>
            <a:r>
              <a:rPr lang="de-AT" dirty="0"/>
              <a:t>, Steiermark: 14 Pflegeplätze, 12 Arbeitsplätze; </a:t>
            </a:r>
            <a:r>
              <a:rPr lang="de-DE" dirty="0"/>
              <a:t>Tagesbetreuung, Kurzzeit- und Langzeitpflege inkl. Hospiz </a:t>
            </a:r>
            <a:endParaRPr lang="de-AT" dirty="0"/>
          </a:p>
          <a:p>
            <a:endParaRPr lang="de-AT" sz="800" dirty="0"/>
          </a:p>
          <a:p>
            <a:r>
              <a:rPr lang="de-AT" dirty="0"/>
              <a:t>Beispiel </a:t>
            </a:r>
            <a:r>
              <a:rPr lang="de-AT" b="1" dirty="0" err="1"/>
              <a:t>Franzlhof</a:t>
            </a:r>
            <a:r>
              <a:rPr lang="de-AT" dirty="0"/>
              <a:t>, Oberösterreich: 40 Kinder, 6 Arbeitsplätze, Kindergarten am Bauernhof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>
              <a:solidFill>
                <a:srgbClr val="79A223"/>
              </a:solidFill>
            </a:endParaRP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pPr marL="0" indent="0" algn="ctr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>
                <a:latin typeface="Arial" charset="0"/>
              </a:rPr>
              <a:t>Green Care als Möglichkeit für die Frauen am Land</a:t>
            </a:r>
            <a:br>
              <a:rPr dirty="0">
                <a:latin typeface="Arial" charset="0"/>
              </a:rPr>
            </a:br>
            <a:r>
              <a:rPr lang="de-AT" sz="1800" dirty="0"/>
              <a:t>Besonders hohe Abwanderungsrate im ländlichen Raum</a:t>
            </a:r>
            <a:endParaRPr lang="de-AT" sz="1800" dirty="0"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674292" y="4630881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altLang="en-US" sz="1400" dirty="0">
                <a:solidFill>
                  <a:srgbClr val="79A223"/>
                </a:solidFill>
                <a:latin typeface="+mn-lt"/>
              </a:rPr>
              <a:t>„Wenn wir unsere Dörfer entwickeln wollen, ist es gut, das Dorf und seine Möglichkeiten mit den Augen der jungen Frauen zu sehen.  Mit </a:t>
            </a:r>
            <a:r>
              <a:rPr lang="de-DE" altLang="en-US" sz="1400" i="1" dirty="0">
                <a:solidFill>
                  <a:srgbClr val="79A223"/>
                </a:solidFill>
                <a:latin typeface="+mn-lt"/>
              </a:rPr>
              <a:t>Green Care – Wo Menschen aufblühen </a:t>
            </a:r>
            <a:r>
              <a:rPr lang="de-DE" altLang="en-US" sz="1400" dirty="0">
                <a:solidFill>
                  <a:srgbClr val="79A223"/>
                </a:solidFill>
                <a:latin typeface="+mn-lt"/>
              </a:rPr>
              <a:t>entstehen nicht nur neue Arbeitsplätze in den Regionen, sondern auch flexible Kinderbetreuungsmöglichkeiten auf Bauernhöfen, die Frauen in ihrer </a:t>
            </a:r>
            <a:r>
              <a:rPr lang="de-AT" altLang="en-US" sz="1400" dirty="0">
                <a:solidFill>
                  <a:srgbClr val="79A223"/>
                </a:solidFill>
                <a:latin typeface="+mn-lt"/>
              </a:rPr>
              <a:t>Berufstätigkeit unterstützen.“</a:t>
            </a:r>
          </a:p>
          <a:p>
            <a:pPr algn="r"/>
            <a:endParaRPr lang="de-AT" altLang="en-US" sz="800" b="1" dirty="0">
              <a:solidFill>
                <a:srgbClr val="79A223"/>
              </a:solidFill>
              <a:latin typeface="+mn-lt"/>
            </a:endParaRPr>
          </a:p>
          <a:p>
            <a:pPr algn="r"/>
            <a:r>
              <a:rPr kumimoji="0" lang="de-DE" sz="1400" dirty="0">
                <a:solidFill>
                  <a:srgbClr val="79A223"/>
                </a:solidFill>
              </a:rPr>
              <a:t> </a:t>
            </a:r>
            <a:r>
              <a:rPr lang="de-AT" altLang="en-US" sz="1400" b="1" dirty="0" err="1">
                <a:solidFill>
                  <a:srgbClr val="79A223"/>
                </a:solidFill>
                <a:latin typeface="+mn-lt"/>
              </a:rPr>
              <a:t>ÖkR</a:t>
            </a:r>
            <a:r>
              <a:rPr lang="de-AT" altLang="en-US" sz="1400" b="1" dirty="0">
                <a:solidFill>
                  <a:srgbClr val="79A223"/>
                </a:solidFill>
                <a:latin typeface="+mn-lt"/>
              </a:rPr>
              <a:t> Ing. Hermann Schultes</a:t>
            </a:r>
          </a:p>
          <a:p>
            <a:pPr algn="r"/>
            <a:r>
              <a:rPr kumimoji="0" lang="de-DE" sz="1400" dirty="0">
                <a:solidFill>
                  <a:srgbClr val="79A223"/>
                </a:solidFill>
              </a:rPr>
              <a:t>ehem. </a:t>
            </a:r>
            <a:r>
              <a:rPr lang="de-AT" altLang="en-US" sz="1400" dirty="0">
                <a:solidFill>
                  <a:srgbClr val="79A223"/>
                </a:solidFill>
                <a:latin typeface="+mn-lt"/>
              </a:rPr>
              <a:t>Präsident der Landwirtschaftskammer Österreich und Niederösterreich</a:t>
            </a:r>
            <a:endParaRPr lang="de-AT" sz="1400" dirty="0">
              <a:solidFill>
                <a:srgbClr val="79A223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7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Green Care Strategie in der Land- und Forstwirtschaft</a:t>
            </a:r>
            <a:br>
              <a:rPr lang="de-AT" dirty="0">
                <a:latin typeface="Arial" charset="0"/>
              </a:rPr>
            </a:br>
            <a:endParaRPr lang="de-AT" sz="2000" dirty="0">
              <a:latin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0000" y="1674490"/>
            <a:ext cx="5418788" cy="2920841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  <a:defRPr/>
            </a:pPr>
            <a:r>
              <a:rPr lang="de-DE" altLang="en-US" dirty="0">
                <a:solidFill>
                  <a:srgbClr val="000000"/>
                </a:solidFill>
              </a:rPr>
              <a:t>10 Punkte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de-DE" altLang="en-US" sz="800" b="1" dirty="0">
              <a:solidFill>
                <a:srgbClr val="000000"/>
              </a:solidFill>
            </a:endParaRP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  <a:defRPr/>
            </a:pPr>
            <a:r>
              <a:rPr lang="de-DE" altLang="en-US" dirty="0">
                <a:solidFill>
                  <a:srgbClr val="000000"/>
                </a:solidFill>
              </a:rPr>
              <a:t>Bewusstseinsbildung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  <a:defRPr/>
            </a:pPr>
            <a:r>
              <a:rPr lang="de-DE" altLang="en-US" dirty="0">
                <a:solidFill>
                  <a:srgbClr val="000000"/>
                </a:solidFill>
              </a:rPr>
              <a:t>Hochwertige Produkte und Angebote 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  <a:defRPr/>
            </a:pPr>
            <a:r>
              <a:rPr lang="de-DE" altLang="en-US" dirty="0">
                <a:solidFill>
                  <a:srgbClr val="000000"/>
                </a:solidFill>
              </a:rPr>
              <a:t>Gesetzliche Rahmenbedingungen 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  <a:defRPr/>
            </a:pPr>
            <a:r>
              <a:rPr lang="de-DE" altLang="en-US" dirty="0"/>
              <a:t>Qualitätssicherung (Zertifizierung)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  <a:defRPr/>
            </a:pPr>
            <a:r>
              <a:rPr lang="de-DE" altLang="en-US" dirty="0">
                <a:solidFill>
                  <a:srgbClr val="000000"/>
                </a:solidFill>
              </a:rPr>
              <a:t>Plattform für alle Interessenspartner/-innen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  <a:defRPr/>
            </a:pPr>
            <a:r>
              <a:rPr lang="de-DE" altLang="en-US" dirty="0">
                <a:solidFill>
                  <a:srgbClr val="000000"/>
                </a:solidFill>
              </a:rPr>
              <a:t>Finanzierungsmodelle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  <a:defRPr/>
            </a:pPr>
            <a:r>
              <a:rPr lang="de-DE" altLang="en-US" dirty="0">
                <a:solidFill>
                  <a:srgbClr val="000000"/>
                </a:solidFill>
              </a:rPr>
              <a:t>Österreichweite Zusammenarbeit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  <a:defRPr/>
            </a:pPr>
            <a:r>
              <a:rPr lang="de-DE" altLang="en-US" dirty="0">
                <a:solidFill>
                  <a:srgbClr val="000000"/>
                </a:solidFill>
              </a:rPr>
              <a:t>Aus- und Weiterbildungsprogramme 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  <a:defRPr/>
            </a:pPr>
            <a:r>
              <a:rPr lang="de-DE" altLang="en-US" dirty="0">
                <a:solidFill>
                  <a:srgbClr val="000000"/>
                </a:solidFill>
              </a:rPr>
              <a:t>Interventions- und Wirkungsforschung 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  <a:defRPr/>
            </a:pPr>
            <a:r>
              <a:rPr lang="de-DE" altLang="en-US" dirty="0">
                <a:solidFill>
                  <a:srgbClr val="000000"/>
                </a:solidFill>
              </a:rPr>
              <a:t>Zusammenarbeit auf europäischer Ebene </a:t>
            </a:r>
          </a:p>
          <a:p>
            <a:endParaRPr lang="de-AT" dirty="0"/>
          </a:p>
        </p:txBody>
      </p:sp>
      <p:sp>
        <p:nvSpPr>
          <p:cNvPr id="4" name="Inhaltsplatzhalter 7"/>
          <p:cNvSpPr>
            <a:spLocks noGrp="1"/>
          </p:cNvSpPr>
          <p:nvPr>
            <p:ph sz="quarter" idx="10"/>
          </p:nvPr>
        </p:nvSpPr>
        <p:spPr>
          <a:xfrm>
            <a:off x="738188" y="1098426"/>
            <a:ext cx="8712200" cy="360040"/>
          </a:xfrm>
        </p:spPr>
        <p:txBody>
          <a:bodyPr/>
          <a:lstStyle/>
          <a:p>
            <a:r>
              <a:rPr lang="de-DE" dirty="0"/>
              <a:t>Umsetzung durch bundesweites </a:t>
            </a:r>
            <a:r>
              <a:rPr lang="de-AT" dirty="0"/>
              <a:t>Kompetenznetzwerk</a:t>
            </a:r>
          </a:p>
        </p:txBody>
      </p:sp>
      <p:sp>
        <p:nvSpPr>
          <p:cNvPr id="5" name="Inhaltsplatzhalter 3"/>
          <p:cNvSpPr txBox="1">
            <a:spLocks/>
          </p:cNvSpPr>
          <p:nvPr/>
        </p:nvSpPr>
        <p:spPr>
          <a:xfrm>
            <a:off x="6066780" y="2890356"/>
            <a:ext cx="4021826" cy="101638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51229" rIns="102459" bIns="51229"/>
          <a:lstStyle>
            <a:lvl1pPr marL="202782" indent="-202782" algn="l" defTabSz="1024585" eaLnBrk="1" latinLnBrk="0" hangingPunct="1">
              <a:spcBef>
                <a:spcPct val="20000"/>
              </a:spcBef>
              <a:buClr>
                <a:srgbClr val="79A223"/>
              </a:buClr>
              <a:buSzPct val="100000"/>
              <a:buFont typeface="Arial" panose="020B0604020202020204" pitchFamily="34" charset="0"/>
              <a:buChar char="•"/>
              <a:defRPr lang="de-DE" altLang="en-US" sz="1600" b="0" i="0" u="none" baseline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1pPr>
            <a:lvl2pPr marL="536575" marR="0" lvl="1" indent="-176213" algn="l" defTabSz="102458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9A223"/>
              </a:buClr>
              <a:buSzTx/>
              <a:buFont typeface="Arial" panose="020B0604020202020204" pitchFamily="34" charset="0"/>
              <a:buChar char="•"/>
              <a:tabLst/>
              <a:defRPr lang="de-DE" altLang="en-US" sz="1600" b="0" i="0" u="none" baseline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2pPr>
            <a:lvl3pPr marL="898525" lvl="2" indent="-196850" algn="l" defTabSz="1024585" eaLnBrk="1" latinLnBrk="0" hangingPunct="1">
              <a:spcBef>
                <a:spcPct val="20000"/>
              </a:spcBef>
              <a:buClr>
                <a:srgbClr val="79A223"/>
              </a:buClr>
              <a:buFont typeface="Wingdings" panose="05000000000000000000" pitchFamily="2" charset="2"/>
              <a:buChar char="§"/>
              <a:defRPr lang="de-DE" altLang="en-US" sz="1600" b="0" i="0" u="none" baseline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3pPr>
            <a:lvl4pPr marL="1840696" lvl="3" indent="-256146" algn="l" defTabSz="1024585" eaLnBrk="1" latinLnBrk="0" hangingPunct="1">
              <a:spcBef>
                <a:spcPct val="20000"/>
              </a:spcBef>
              <a:buFontTx/>
              <a:buChar char="–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4pPr>
            <a:lvl5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5pPr>
            <a:lvl6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6pPr>
            <a:lvl7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7pPr>
            <a:lvl8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8pPr>
            <a:lvl9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9pPr>
          </a:lstStyle>
          <a:p>
            <a:pPr marL="0" lvl="1" indent="0" algn="r" rtl="0">
              <a:buNone/>
              <a:defRPr/>
            </a:pPr>
            <a:r>
              <a:rPr kumimoji="0" lang="de-DE" sz="1400" dirty="0">
                <a:solidFill>
                  <a:srgbClr val="79A223"/>
                </a:solidFill>
              </a:rPr>
              <a:t>Offizielle Präsentation im Rahmen einer Pressekonferenz am 7. Mai 2015                       ehem. BM </a:t>
            </a:r>
            <a:r>
              <a:rPr kumimoji="0" lang="de-DE" sz="1400" dirty="0" err="1">
                <a:solidFill>
                  <a:srgbClr val="79A223"/>
                </a:solidFill>
              </a:rPr>
              <a:t>Rupprechter</a:t>
            </a:r>
            <a:r>
              <a:rPr kumimoji="0" lang="de-DE" sz="1400" dirty="0">
                <a:solidFill>
                  <a:srgbClr val="79A223"/>
                </a:solidFill>
              </a:rPr>
              <a:t> und ehem. BM Karmasin in NÖ am Green Care Betrieb „3er-Hof“</a:t>
            </a:r>
          </a:p>
          <a:p>
            <a:pPr marL="0" lvl="1" indent="0" algn="r" rtl="0">
              <a:buNone/>
              <a:defRPr/>
            </a:pPr>
            <a:endParaRPr kumimoji="0" lang="de-DE" sz="1400" dirty="0">
              <a:solidFill>
                <a:srgbClr val="79A223"/>
              </a:solidFill>
            </a:endParaRPr>
          </a:p>
          <a:p>
            <a:pPr marL="0" indent="0" algn="r">
              <a:buNone/>
            </a:pPr>
            <a:endParaRPr kumimoji="0" lang="de-DE" sz="1400" dirty="0">
              <a:solidFill>
                <a:srgbClr val="79A22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80" y="3914911"/>
            <a:ext cx="3960440" cy="229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371227" y="5984425"/>
            <a:ext cx="654157" cy="226569"/>
          </a:xfrm>
          <a:prstGeom prst="rect">
            <a:avLst/>
          </a:prstGeom>
          <a:noFill/>
        </p:spPr>
        <p:txBody>
          <a:bodyPr wrap="none" lIns="102459" tIns="51229" rIns="102459" bIns="51229" rtlCol="0">
            <a:spAutoFit/>
          </a:bodyPr>
          <a:lstStyle/>
          <a:p>
            <a:r>
              <a:rPr lang="de-AT" sz="800" dirty="0">
                <a:solidFill>
                  <a:schemeClr val="bg1"/>
                </a:solidFill>
              </a:rPr>
              <a:t>©  </a:t>
            </a:r>
            <a:r>
              <a:rPr lang="de-AT" sz="800" dirty="0" err="1">
                <a:solidFill>
                  <a:schemeClr val="bg1"/>
                </a:solidFill>
              </a:rPr>
              <a:t>lk</a:t>
            </a:r>
            <a:r>
              <a:rPr lang="de-AT" sz="800" dirty="0">
                <a:solidFill>
                  <a:schemeClr val="bg1"/>
                </a:solidFill>
              </a:rPr>
              <a:t> </a:t>
            </a:r>
            <a:r>
              <a:rPr lang="de-AT" sz="800" dirty="0" err="1">
                <a:solidFill>
                  <a:schemeClr val="bg1"/>
                </a:solidFill>
              </a:rPr>
              <a:t>wien</a:t>
            </a:r>
            <a:endParaRPr lang="de-AT" sz="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5"/>
          <a:stretch/>
        </p:blipFill>
        <p:spPr bwMode="auto">
          <a:xfrm>
            <a:off x="834920" y="5398574"/>
            <a:ext cx="4007724" cy="12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3"/>
          <p:cNvSpPr txBox="1">
            <a:spLocks/>
          </p:cNvSpPr>
          <p:nvPr/>
        </p:nvSpPr>
        <p:spPr>
          <a:xfrm>
            <a:off x="1026220" y="4894518"/>
            <a:ext cx="4093834" cy="50819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51229" rIns="102459" bIns="51229"/>
          <a:lstStyle>
            <a:lvl1pPr marL="202782" indent="-202782" algn="l" defTabSz="1024585" eaLnBrk="1" latinLnBrk="0" hangingPunct="1">
              <a:spcBef>
                <a:spcPct val="20000"/>
              </a:spcBef>
              <a:buClr>
                <a:srgbClr val="79A223"/>
              </a:buClr>
              <a:buSzPct val="100000"/>
              <a:buFont typeface="Arial" panose="020B0604020202020204" pitchFamily="34" charset="0"/>
              <a:buChar char="•"/>
              <a:defRPr lang="de-DE" altLang="en-US" sz="1600" b="0" i="0" u="none" baseline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1pPr>
            <a:lvl2pPr marL="536575" marR="0" lvl="1" indent="-176213" algn="l" defTabSz="102458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9A223"/>
              </a:buClr>
              <a:buSzTx/>
              <a:buFont typeface="Arial" panose="020B0604020202020204" pitchFamily="34" charset="0"/>
              <a:buChar char="•"/>
              <a:tabLst/>
              <a:defRPr lang="de-DE" altLang="en-US" sz="1600" b="0" i="0" u="none" baseline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2pPr>
            <a:lvl3pPr marL="898525" lvl="2" indent="-196850" algn="l" defTabSz="1024585" eaLnBrk="1" latinLnBrk="0" hangingPunct="1">
              <a:spcBef>
                <a:spcPct val="20000"/>
              </a:spcBef>
              <a:buClr>
                <a:srgbClr val="79A223"/>
              </a:buClr>
              <a:buFont typeface="Wingdings" panose="05000000000000000000" pitchFamily="2" charset="2"/>
              <a:buChar char="§"/>
              <a:defRPr lang="de-DE" altLang="en-US" sz="1600" b="0" i="0" u="none" baseline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3pPr>
            <a:lvl4pPr marL="1840696" lvl="3" indent="-256146" algn="l" defTabSz="1024585" eaLnBrk="1" latinLnBrk="0" hangingPunct="1">
              <a:spcBef>
                <a:spcPct val="20000"/>
              </a:spcBef>
              <a:buFontTx/>
              <a:buChar char="–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4pPr>
            <a:lvl5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5pPr>
            <a:lvl6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6pPr>
            <a:lvl7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7pPr>
            <a:lvl8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8pPr>
            <a:lvl9pPr marL="2305317" lvl="4" indent="-256146" algn="l" defTabSz="1024585" eaLnBrk="1" latinLnBrk="0" hangingPunct="1">
              <a:spcBef>
                <a:spcPct val="20000"/>
              </a:spcBef>
              <a:buFontTx/>
              <a:buChar char="»"/>
              <a:defRPr lang="de-DE" altLang="en-US" sz="2200" b="0" i="0" u="none" baseline="0" smtClean="0">
                <a:solidFill>
                  <a:schemeClr val="tx1"/>
                </a:solidFill>
                <a:latin typeface="Arial"/>
                <a:ea typeface="Arial"/>
                <a:sym typeface="Arial"/>
              </a:defRPr>
            </a:lvl9pPr>
          </a:lstStyle>
          <a:p>
            <a:pPr marL="0" lvl="1" indent="0" rtl="0">
              <a:buNone/>
              <a:defRPr/>
            </a:pPr>
            <a:r>
              <a:rPr kumimoji="0" lang="de-DE" sz="1400" dirty="0">
                <a:solidFill>
                  <a:srgbClr val="79A223"/>
                </a:solidFill>
              </a:rPr>
              <a:t>Green Care ist einer der 20 Schwerpunkte im Masterplan für den ländlichen Raum, Juli 2017</a:t>
            </a:r>
          </a:p>
          <a:p>
            <a:pPr marL="0" indent="0" algn="r">
              <a:buNone/>
            </a:pPr>
            <a:endParaRPr kumimoji="0" lang="de-DE" sz="1400" dirty="0">
              <a:solidFill>
                <a:srgbClr val="79A223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74492" y="5402709"/>
            <a:ext cx="1296144" cy="1240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90" y="5501461"/>
            <a:ext cx="991807" cy="114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794028"/>
      </p:ext>
    </p:extLst>
  </p:cSld>
  <p:clrMapOvr>
    <a:masterClrMapping/>
  </p:clrMapOvr>
</p:sld>
</file>

<file path=ppt/theme/theme1.xml><?xml version="1.0" encoding="utf-8"?>
<a:theme xmlns:a="http://schemas.openxmlformats.org/drawingml/2006/main" name="PPT-Vorlage M16">
  <a:themeElements>
    <a:clrScheme name="TF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Yiii" typeface="Microsoft Yi Baiti"/>
        <a:font script="Syrc" typeface="Estrangelo Edessa"/>
        <a:font script="Hebr" typeface="Times New Roman"/>
        <a:font script="Knda" typeface="Tunga"/>
        <a:font script="Arab" typeface="Times New Roman"/>
        <a:font script="Cans" typeface="Euphemia"/>
        <a:font script="Telu" typeface="Gautami"/>
        <a:font script="Khmr" typeface="MoolBoran"/>
        <a:font script="Viet" typeface="Times New Roman"/>
        <a:font script="Mlym" typeface="Kartika"/>
        <a:font script="Mong" typeface="Mongolian Baiti"/>
        <a:font script="Cher" typeface="Plantagenet Cherokee"/>
        <a:font script="Uigh" typeface="Microsoft Uighur"/>
        <a:font script="Taml" typeface="Latha"/>
        <a:font script="Sinh" typeface="Iskoola Pota"/>
        <a:font script="Gujr" typeface="Shruti"/>
        <a:font script="Jpan" typeface="ＭＳ Ｐゴシック"/>
        <a:font script="Tibt" typeface="Microsoft Himalaya"/>
        <a:font script="Thaa" typeface="MV Boli"/>
        <a:font script="Hang" typeface="굴림"/>
        <a:font script="Laoo" typeface="DokChampa"/>
        <a:font script="Hant" typeface="新細明體"/>
        <a:font script="Thai" typeface="Angsana New"/>
        <a:font script="Hans" typeface="宋体"/>
        <a:font script="Deva" typeface="Mangal"/>
        <a:font script="Ethi" typeface="Nyala"/>
        <a:font script="Orya" typeface="Kalinga"/>
        <a:font script="Beng" typeface="Vrinda"/>
        <a:font script="Guru" typeface="Raavi"/>
      </a:majorFont>
      <a:minorFont>
        <a:latin typeface="Arial"/>
        <a:ea typeface=""/>
        <a:cs typeface=""/>
        <a:font script="Yiii" typeface="Microsoft Yi Baiti"/>
        <a:font script="Syrc" typeface="Estrangelo Edessa"/>
        <a:font script="Hebr" typeface="Arial"/>
        <a:font script="Knda" typeface="Tunga"/>
        <a:font script="Arab" typeface="Arial"/>
        <a:font script="Cans" typeface="Euphemia"/>
        <a:font script="Telu" typeface="Gautami"/>
        <a:font script="Khmr" typeface="DaunPenh"/>
        <a:font script="Viet" typeface="Arial"/>
        <a:font script="Mlym" typeface="Kartika"/>
        <a:font script="Mong" typeface="Mongolian Baiti"/>
        <a:font script="Cher" typeface="Plantagenet Cherokee"/>
        <a:font script="Uigh" typeface="Microsoft Uighur"/>
        <a:font script="Taml" typeface="Latha"/>
        <a:font script="Sinh" typeface="Iskoola Pota"/>
        <a:font script="Gujr" typeface="Shruti"/>
        <a:font script="Jpan" typeface="ＭＳ Ｐゴシック"/>
        <a:font script="Tibt" typeface="Microsoft Himalaya"/>
        <a:font script="Thaa" typeface="MV Boli"/>
        <a:font script="Hang" typeface="굴림"/>
        <a:font script="Laoo" typeface="DokChampa"/>
        <a:font script="Hant" typeface="新細明體"/>
        <a:font script="Thai" typeface="Cordia New"/>
        <a:font script="Hans" typeface="宋体"/>
        <a:font script="Deva" typeface="Mangal"/>
        <a:font script="Ethi" typeface="Nyala"/>
        <a:font script="Orya" typeface="Kalinga"/>
        <a:font script="Beng" typeface="Vrinda"/>
        <a:font script="Guru" typeface="Raa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 M16</Template>
  <TotalTime>0</TotalTime>
  <Words>1846</Words>
  <Application>Microsoft Office PowerPoint</Application>
  <PresentationFormat>Benutzerdefiniert</PresentationFormat>
  <Paragraphs>468</Paragraphs>
  <Slides>18</Slides>
  <Notes>9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Shruti</vt:lpstr>
      <vt:lpstr>Symbol</vt:lpstr>
      <vt:lpstr>Wingdings</vt:lpstr>
      <vt:lpstr>PPT-Vorlage M16</vt:lpstr>
      <vt:lpstr>Green Care –  Partnerschaften für soziale Innovationen</vt:lpstr>
      <vt:lpstr>Green Care – Wo Menschen aufblühen  </vt:lpstr>
      <vt:lpstr>Herausforderungen  Gesellschaft</vt:lpstr>
      <vt:lpstr>Herausforderungen  Land- und Forstwirtschaft </vt:lpstr>
      <vt:lpstr>Green Care ist bereits erfolgreich im Einsatz</vt:lpstr>
      <vt:lpstr>Green Care – Wo Menschen aufblühen Setting Bauernhof: grüne Arena  </vt:lpstr>
      <vt:lpstr>Green Care schafft eine WIN/WIN Situation  für den ländlichen Raum! </vt:lpstr>
      <vt:lpstr>Green Care als Möglichkeit für die Frauen am Land Besonders hohe Abwanderungsrate im ländlichen Raum</vt:lpstr>
      <vt:lpstr>Green Care Strategie in der Land- und Forstwirtschaft </vt:lpstr>
      <vt:lpstr>Standardisierte Green Care Angebote österreichweit Green Care – Wo Menschen aufblühen </vt:lpstr>
      <vt:lpstr>PowerPoint-Präsentation</vt:lpstr>
      <vt:lpstr>Nutzen für den/die Landwirtinnen und Landwirte</vt:lpstr>
      <vt:lpstr>Nutzen für die Klientin, den Klientin (Zielgruppe)</vt:lpstr>
      <vt:lpstr>Nutzen für die Kooperationspartner</vt:lpstr>
      <vt:lpstr>Angebotsformen Arbeits- und Bildungsort Bauernhof </vt:lpstr>
      <vt:lpstr>Angebotsformen Gesundheits-, und Lebensort Bauernhof </vt:lpstr>
      <vt:lpstr>Fazit: der ländliche Raum braucht soziale Dienstleistungen </vt:lpstr>
      <vt:lpstr>Danke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Care –  Potenzial für einen lebenswerten ländlichen Raum</dc:title>
  <dc:creator>Prop Nicole (WLK)</dc:creator>
  <cp:lastModifiedBy>Georg Keuschnigg</cp:lastModifiedBy>
  <cp:revision>32</cp:revision>
  <cp:lastPrinted>2014-11-20T11:54:07Z</cp:lastPrinted>
  <dcterms:created xsi:type="dcterms:W3CDTF">2018-11-30T10:38:44Z</dcterms:created>
  <dcterms:modified xsi:type="dcterms:W3CDTF">2020-01-16T12:35:23Z</dcterms:modified>
</cp:coreProperties>
</file>