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71" r:id="rId4"/>
    <p:sldId id="269" r:id="rId5"/>
    <p:sldId id="270" r:id="rId6"/>
    <p:sldId id="259" r:id="rId7"/>
    <p:sldId id="258" r:id="rId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8">
          <p15:clr>
            <a:srgbClr val="A4A3A4"/>
          </p15:clr>
        </p15:guide>
        <p15:guide id="2" orient="horz" pos="3869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FF3"/>
    <a:srgbClr val="E63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21" autoAdjust="0"/>
    <p:restoredTop sz="94818" autoAdjust="0"/>
  </p:normalViewPr>
  <p:slideViewPr>
    <p:cSldViewPr snapToGrid="0" snapToObjects="1">
      <p:cViewPr varScale="1">
        <p:scale>
          <a:sx n="117" d="100"/>
          <a:sy n="117" d="100"/>
        </p:scale>
        <p:origin x="1901" y="77"/>
      </p:cViewPr>
      <p:guideLst>
        <p:guide orient="horz" pos="698"/>
        <p:guide orient="horz" pos="3869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1266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22.11.2021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5659" y="9428583"/>
            <a:ext cx="904784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8" name="Grafik 7" descr="Bundeskanzleram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00" y="432000"/>
            <a:ext cx="1476000" cy="46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2016" y="942858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22.11.2021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11188" y="674688"/>
            <a:ext cx="5575300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4894" y="4963319"/>
            <a:ext cx="5090351" cy="42188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5659" y="9428582"/>
            <a:ext cx="904784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69" y="0"/>
            <a:ext cx="91694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973157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117956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bundeskanzleramt.gv.at</a:t>
            </a:r>
            <a:endParaRPr lang="de-AT" sz="1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Bundeskanzleramt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00" y="208800"/>
            <a:ext cx="3023870" cy="669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1778400"/>
            <a:ext cx="7978775" cy="43636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2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2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</a:t>
            </a:r>
            <a:br>
              <a:rPr lang="de-DE" dirty="0" smtClean="0"/>
            </a:br>
            <a:r>
              <a:rPr lang="de-DE" dirty="0" smtClean="0"/>
              <a:t>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2160000"/>
            <a:ext cx="7978775" cy="39820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„Fit </a:t>
            </a:r>
            <a:r>
              <a:rPr lang="de-AT" dirty="0" err="1" smtClean="0"/>
              <a:t>for</a:t>
            </a:r>
            <a:r>
              <a:rPr lang="de-AT" dirty="0" smtClean="0"/>
              <a:t> 55“ – konkrete Schritte zum Green Deal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65136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018800"/>
            <a:ext cx="7978525" cy="82945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778400"/>
            <a:ext cx="7978775" cy="4363638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778400"/>
            <a:ext cx="3813175" cy="4363638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1778000"/>
            <a:ext cx="3812400" cy="43640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1778400"/>
            <a:ext cx="3838575" cy="42941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0" y="1778000"/>
            <a:ext cx="3838575" cy="42941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0" y="1778400"/>
            <a:ext cx="7978775" cy="43636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971175"/>
            <a:ext cx="5389200" cy="1117613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4857750"/>
            <a:ext cx="3423600" cy="128428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C490-38D3-4AFA-B5E7-7F07AFCDE591}" type="datetimeFigureOut">
              <a:rPr lang="de-AT" smtClean="0"/>
              <a:t>22.11.2021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75E4-E303-47E1-ABF1-5E55797D397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4367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3536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1018800"/>
            <a:ext cx="7978525" cy="8294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1777042"/>
            <a:ext cx="7978525" cy="43649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6387002"/>
            <a:ext cx="6875916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6387002"/>
            <a:ext cx="960324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bundeskanzleramt.gv.at</a:t>
            </a:r>
            <a:endParaRPr lang="de-AT" sz="1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Grafik 10" descr="Bundeskanzleramt"/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00" y="208800"/>
            <a:ext cx="203708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21" r:id="rId5"/>
    <p:sldLayoutId id="2147483722" r:id="rId6"/>
    <p:sldLayoutId id="2147483718" r:id="rId7"/>
    <p:sldLayoutId id="2147483720" r:id="rId8"/>
    <p:sldLayoutId id="214748372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Jahreskonferenz 2021</a:t>
            </a:r>
            <a:br>
              <a:rPr lang="de-AT" dirty="0" smtClean="0"/>
            </a:br>
            <a:r>
              <a:rPr lang="de-AT" dirty="0" smtClean="0"/>
              <a:t>Green Deal – Wandel als Chance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de-AT" dirty="0" smtClean="0"/>
              <a:t>„Fit </a:t>
            </a:r>
            <a:r>
              <a:rPr lang="de-AT" dirty="0" err="1" smtClean="0"/>
              <a:t>for</a:t>
            </a:r>
            <a:r>
              <a:rPr lang="de-AT" dirty="0" smtClean="0"/>
              <a:t> 55“ – konkrete Schritte zum Green Deal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9749" y="5588000"/>
            <a:ext cx="3711409" cy="554038"/>
          </a:xfrm>
        </p:spPr>
        <p:txBody>
          <a:bodyPr/>
          <a:lstStyle/>
          <a:p>
            <a:r>
              <a:rPr lang="de-DE" b="1" dirty="0" smtClean="0"/>
              <a:t>Sabine Schneeberger</a:t>
            </a:r>
          </a:p>
          <a:p>
            <a:r>
              <a:rPr lang="de-DE" dirty="0" smtClean="0"/>
              <a:t>Bundeskanzleramt | Abteilungsleiterin</a:t>
            </a:r>
          </a:p>
          <a:p>
            <a:r>
              <a:rPr lang="de-DE" dirty="0" smtClean="0"/>
              <a:t>IV/4 – Umwelt, Klima, Verkehr, </a:t>
            </a:r>
            <a:r>
              <a:rPr lang="de-DE" dirty="0" err="1" smtClean="0"/>
              <a:t>AStV</a:t>
            </a:r>
            <a:r>
              <a:rPr lang="de-DE" dirty="0" smtClean="0"/>
              <a:t> I, Agenda 2030</a:t>
            </a:r>
          </a:p>
          <a:p>
            <a:r>
              <a:rPr lang="de-DE" dirty="0" smtClean="0"/>
              <a:t>Wien, 23. November 2021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llipse 41"/>
          <p:cNvSpPr/>
          <p:nvPr/>
        </p:nvSpPr>
        <p:spPr>
          <a:xfrm>
            <a:off x="3243674" y="1418038"/>
            <a:ext cx="1332000" cy="1332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B050"/>
            </a:solidFill>
          </a:ln>
          <a:effectLst>
            <a:outerShdw blurRad="101600" sx="102000" sy="102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sz="5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6120320" y="1484784"/>
            <a:ext cx="1332000" cy="1332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  <a:effectLst>
            <a:outerShdw blurRad="101600" sx="102000" sy="102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1779733" y="1474555"/>
            <a:ext cx="1332000" cy="1332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  <a:effectLst>
            <a:outerShdw blurRad="101600" sx="102000" sy="102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sz="12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sz="12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359680" y="1484784"/>
            <a:ext cx="1332000" cy="1332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  <a:effectLst>
            <a:outerShdw blurRad="101600" sx="102000" sy="102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AT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Revision </a:t>
            </a:r>
            <a:r>
              <a:rPr lang="de-AT" sz="11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Effort</a:t>
            </a:r>
            <a:r>
              <a:rPr lang="de-AT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-Sharing-VO </a:t>
            </a:r>
          </a:p>
          <a:p>
            <a:pPr algn="ctr"/>
            <a:r>
              <a:rPr lang="de-AT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AT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Non-ETS) </a:t>
            </a:r>
          </a:p>
          <a:p>
            <a:pPr algn="ctr"/>
            <a:endParaRPr lang="de-AT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647512" y="332656"/>
            <a:ext cx="7596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Paket „Fit </a:t>
            </a:r>
            <a:r>
              <a:rPr lang="de-AT" sz="2400" b="1" dirty="0" err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for</a:t>
            </a:r>
            <a:r>
              <a:rPr lang="de-AT" sz="2400" b="1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55“</a:t>
            </a:r>
          </a:p>
        </p:txBody>
      </p:sp>
      <p:sp>
        <p:nvSpPr>
          <p:cNvPr id="81" name="Textfeld 80"/>
          <p:cNvSpPr txBox="1"/>
          <p:nvPr/>
        </p:nvSpPr>
        <p:spPr>
          <a:xfrm>
            <a:off x="1475656" y="5560641"/>
            <a:ext cx="21292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AT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5940152" y="1677645"/>
            <a:ext cx="16754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</a:t>
            </a:r>
          </a:p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über Aufbau </a:t>
            </a:r>
            <a:r>
              <a:rPr lang="de-AT" sz="1100" b="1" dirty="0">
                <a:latin typeface="Calibri" panose="020F0502020204030204" pitchFamily="34" charset="0"/>
                <a:cs typeface="Calibri" panose="020F0502020204030204" pitchFamily="34" charset="0"/>
              </a:rPr>
              <a:t>der </a:t>
            </a:r>
            <a:endParaRPr lang="de-AT" sz="11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Infrastruktur </a:t>
            </a:r>
            <a:r>
              <a:rPr lang="de-AT" sz="1100" b="1" dirty="0">
                <a:latin typeface="Calibri" panose="020F0502020204030204" pitchFamily="34" charset="0"/>
                <a:cs typeface="Calibri" panose="020F0502020204030204" pitchFamily="34" charset="0"/>
              </a:rPr>
              <a:t>für alternative </a:t>
            </a:r>
            <a:endParaRPr lang="de-AT" sz="11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Kraftstoffe </a:t>
            </a:r>
          </a:p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(AFID)</a:t>
            </a:r>
            <a:endParaRPr lang="de-AT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21899" y="786529"/>
            <a:ext cx="304108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 Vorschläge </a:t>
            </a:r>
            <a:r>
              <a:rPr lang="de-AT" sz="1600" b="1" dirty="0"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A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de-AT" sz="1600" b="1" dirty="0">
                <a:latin typeface="Calibri" panose="020F0502020204030204" pitchFamily="34" charset="0"/>
                <a:cs typeface="Calibri" panose="020F0502020204030204" pitchFamily="34" charset="0"/>
              </a:rPr>
              <a:t>Quartal </a:t>
            </a:r>
            <a:r>
              <a:rPr lang="de-A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2021:</a:t>
            </a:r>
          </a:p>
          <a:p>
            <a:pPr algn="ctr"/>
            <a:r>
              <a:rPr lang="de-A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(Präsentation 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am </a:t>
            </a:r>
            <a:r>
              <a:rPr lang="de-A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14.07.2021)</a:t>
            </a:r>
            <a:endParaRPr lang="de-AT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tern mit 6 Zacken 8"/>
          <p:cNvSpPr/>
          <p:nvPr/>
        </p:nvSpPr>
        <p:spPr>
          <a:xfrm>
            <a:off x="6709357" y="4681423"/>
            <a:ext cx="267067" cy="280535"/>
          </a:xfrm>
          <a:prstGeom prst="star6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000905" y="4620026"/>
            <a:ext cx="1562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Bereich Klima, </a:t>
            </a:r>
            <a:r>
              <a:rPr lang="de-AT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AT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mwelt</a:t>
            </a:r>
            <a:endParaRPr lang="de-AT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Stern mit 6 Zacken 113"/>
          <p:cNvSpPr/>
          <p:nvPr/>
        </p:nvSpPr>
        <p:spPr>
          <a:xfrm>
            <a:off x="6685841" y="5307803"/>
            <a:ext cx="267067" cy="280535"/>
          </a:xfrm>
          <a:prstGeom prst="star6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Stern mit 6 Zacken 114"/>
          <p:cNvSpPr/>
          <p:nvPr/>
        </p:nvSpPr>
        <p:spPr>
          <a:xfrm>
            <a:off x="6694633" y="5793915"/>
            <a:ext cx="267067" cy="280535"/>
          </a:xfrm>
          <a:prstGeom prst="star6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Stern mit 6 Zacken 115"/>
          <p:cNvSpPr/>
          <p:nvPr/>
        </p:nvSpPr>
        <p:spPr>
          <a:xfrm>
            <a:off x="6703039" y="6194644"/>
            <a:ext cx="267067" cy="280535"/>
          </a:xfrm>
          <a:prstGeom prst="star6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022972" y="5214920"/>
            <a:ext cx="21947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Bereich </a:t>
            </a:r>
            <a:r>
              <a:rPr lang="de-AT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Steuern, </a:t>
            </a:r>
          </a:p>
          <a:p>
            <a:r>
              <a:rPr lang="de-AT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Eigenmittel, Finanzen</a:t>
            </a:r>
            <a:endParaRPr lang="de-AT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7035330" y="5738938"/>
            <a:ext cx="1646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Bereich </a:t>
            </a:r>
            <a:r>
              <a:rPr lang="de-AT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Energie</a:t>
            </a:r>
            <a:endParaRPr lang="de-AT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7022377" y="6149166"/>
            <a:ext cx="1672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Bereich </a:t>
            </a:r>
            <a:r>
              <a:rPr lang="de-AT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Verkehr</a:t>
            </a:r>
          </a:p>
        </p:txBody>
      </p:sp>
      <p:sp>
        <p:nvSpPr>
          <p:cNvPr id="33" name="Ellipse 32"/>
          <p:cNvSpPr/>
          <p:nvPr/>
        </p:nvSpPr>
        <p:spPr>
          <a:xfrm>
            <a:off x="344514" y="2890311"/>
            <a:ext cx="1332000" cy="1332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B050"/>
            </a:solidFill>
          </a:ln>
          <a:effectLst>
            <a:outerShdw blurRad="101600" sx="102000" sy="102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sz="5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AT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Revision </a:t>
            </a:r>
            <a:endParaRPr lang="de-AT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AT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LULUCF-VO</a:t>
            </a:r>
          </a:p>
          <a:p>
            <a:pPr algn="ctr"/>
            <a:endParaRPr lang="de-AT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3240000" y="2918008"/>
            <a:ext cx="1332000" cy="1332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  <a:effectLst>
            <a:outerShdw blurRad="101600" sx="102000" sy="102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AT" sz="11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AT" sz="11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059832" y="3260884"/>
            <a:ext cx="16996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Revision </a:t>
            </a:r>
          </a:p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Energiebesteuerungs-RL</a:t>
            </a:r>
            <a:endParaRPr lang="de-AT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/>
          <a:srcRect l="48870"/>
          <a:stretch/>
        </p:blipFill>
        <p:spPr>
          <a:xfrm>
            <a:off x="2468051" y="1356116"/>
            <a:ext cx="813573" cy="1568828"/>
          </a:xfrm>
          <a:prstGeom prst="rect">
            <a:avLst/>
          </a:prstGeom>
        </p:spPr>
      </p:pic>
      <p:sp>
        <p:nvSpPr>
          <p:cNvPr id="45" name="Ellipse 44"/>
          <p:cNvSpPr/>
          <p:nvPr/>
        </p:nvSpPr>
        <p:spPr>
          <a:xfrm>
            <a:off x="4680160" y="1478408"/>
            <a:ext cx="1332000" cy="1332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  <a:effectLst>
            <a:outerShdw blurRad="101600" sx="102000" sy="102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644008" y="1836295"/>
            <a:ext cx="13668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100" b="1" dirty="0">
                <a:latin typeface="Calibri" panose="020F0502020204030204" pitchFamily="34" charset="0"/>
                <a:cs typeface="Calibri" panose="020F0502020204030204" pitchFamily="34" charset="0"/>
              </a:rPr>
              <a:t>Revision Erneuerbare-Energien-RL </a:t>
            </a:r>
          </a:p>
        </p:txBody>
      </p:sp>
      <p:sp>
        <p:nvSpPr>
          <p:cNvPr id="47" name="Ellipse 46"/>
          <p:cNvSpPr/>
          <p:nvPr/>
        </p:nvSpPr>
        <p:spPr>
          <a:xfrm>
            <a:off x="4716016" y="2924944"/>
            <a:ext cx="1332000" cy="1332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  <a:effectLst>
            <a:outerShdw blurRad="101600" sx="102000" sy="102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1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sz="11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sz="11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AT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Revision Energie-effizienz-RL </a:t>
            </a:r>
          </a:p>
          <a:p>
            <a:pPr algn="ctr"/>
            <a:endParaRPr lang="de-AT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6156176" y="2924944"/>
            <a:ext cx="1332000" cy="1332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  <a:effectLst>
            <a:outerShdw blurRad="101600" sx="102000" sy="102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5992879" y="3140966"/>
            <a:ext cx="167546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Revision </a:t>
            </a:r>
            <a:r>
              <a:rPr lang="de-AT" sz="1100" b="1" dirty="0">
                <a:latin typeface="Calibri" panose="020F0502020204030204" pitchFamily="34" charset="0"/>
                <a:cs typeface="Calibri" panose="020F0502020204030204" pitchFamily="34" charset="0"/>
              </a:rPr>
              <a:t>VO zur Festsetzung von </a:t>
            </a:r>
          </a:p>
          <a:p>
            <a:pPr algn="ctr"/>
            <a:r>
              <a:rPr lang="de-AT" sz="1100" b="1" dirty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lang="de-AT" sz="11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de-AT" sz="1100" b="1" dirty="0">
                <a:latin typeface="Calibri" panose="020F0502020204030204" pitchFamily="34" charset="0"/>
                <a:cs typeface="Calibri" panose="020F0502020204030204" pitchFamily="34" charset="0"/>
              </a:rPr>
              <a:t>-Emissions-</a:t>
            </a:r>
          </a:p>
          <a:p>
            <a:pPr algn="ctr"/>
            <a:r>
              <a:rPr lang="de-AT" sz="1100" b="1" dirty="0">
                <a:latin typeface="Calibri" panose="020F0502020204030204" pitchFamily="34" charset="0"/>
                <a:cs typeface="Calibri" panose="020F0502020204030204" pitchFamily="34" charset="0"/>
              </a:rPr>
              <a:t>normen </a:t>
            </a:r>
            <a:endParaRPr lang="de-AT" sz="11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AT" sz="1100" b="1" dirty="0">
                <a:latin typeface="Calibri" panose="020F0502020204030204" pitchFamily="34" charset="0"/>
                <a:cs typeface="Calibri" panose="020F0502020204030204" pitchFamily="34" charset="0"/>
              </a:rPr>
              <a:t>PKW+LNF)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1938444" y="5457533"/>
            <a:ext cx="13668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AT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691679" y="1711979"/>
            <a:ext cx="139853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Revision und </a:t>
            </a:r>
          </a:p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Ausweitung </a:t>
            </a:r>
            <a:r>
              <a:rPr lang="de-AT" sz="1100" b="1" dirty="0">
                <a:latin typeface="Calibri" panose="020F0502020204030204" pitchFamily="34" charset="0"/>
                <a:cs typeface="Calibri" panose="020F0502020204030204" pitchFamily="34" charset="0"/>
              </a:rPr>
              <a:t>ETS </a:t>
            </a:r>
            <a:endParaRPr lang="de-AT" sz="11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inkl. ETS Flugverkehr und CORSIA </a:t>
            </a:r>
          </a:p>
          <a:p>
            <a:pPr algn="ctr"/>
            <a:r>
              <a:rPr lang="de-AT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inkl. MSR</a:t>
            </a:r>
            <a:endParaRPr lang="de-AT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7560480" y="1470377"/>
            <a:ext cx="1332000" cy="1332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  <a:effectLst>
            <a:outerShdw blurRad="101600" sx="102000" sy="102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</a:t>
            </a:r>
          </a:p>
          <a:p>
            <a:pPr algn="ctr"/>
            <a:r>
              <a:rPr lang="de-AT" sz="105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ReFuelEU</a:t>
            </a:r>
            <a:r>
              <a:rPr lang="de-AT" sz="105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Luftverkehr</a:t>
            </a:r>
            <a:endParaRPr lang="de-AT" sz="10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7632488" y="2944327"/>
            <a:ext cx="1332000" cy="1332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  <a:effectLst>
            <a:outerShdw blurRad="101600" sx="102000" sy="102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0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AT" sz="105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</a:t>
            </a:r>
          </a:p>
          <a:p>
            <a:pPr algn="ctr"/>
            <a:r>
              <a:rPr lang="de-AT" sz="105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FuelEU</a:t>
            </a:r>
            <a:r>
              <a:rPr lang="de-AT" sz="105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Schifffahrt</a:t>
            </a:r>
            <a:endParaRPr lang="de-AT" sz="10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1790954" y="2941719"/>
            <a:ext cx="1332000" cy="1332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  <a:effectLst>
            <a:outerShdw blurRad="101600" sx="102000" sy="102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sz="12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sz="12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" name="Grafik 39"/>
          <p:cNvPicPr>
            <a:picLocks noChangeAspect="1"/>
          </p:cNvPicPr>
          <p:nvPr/>
        </p:nvPicPr>
        <p:blipFill rotWithShape="1">
          <a:blip r:embed="rId2"/>
          <a:srcRect l="48870"/>
          <a:stretch/>
        </p:blipFill>
        <p:spPr>
          <a:xfrm>
            <a:off x="2468051" y="2836044"/>
            <a:ext cx="813573" cy="1568828"/>
          </a:xfrm>
          <a:prstGeom prst="rect">
            <a:avLst/>
          </a:prstGeom>
        </p:spPr>
      </p:pic>
      <p:sp>
        <p:nvSpPr>
          <p:cNvPr id="51" name="Textfeld 50"/>
          <p:cNvSpPr txBox="1"/>
          <p:nvPr/>
        </p:nvSpPr>
        <p:spPr>
          <a:xfrm>
            <a:off x="1397356" y="3342574"/>
            <a:ext cx="21771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 </a:t>
            </a:r>
          </a:p>
          <a:p>
            <a:pPr algn="ctr"/>
            <a:r>
              <a:rPr lang="de-A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Klima-Sozialfonds</a:t>
            </a:r>
            <a:endParaRPr lang="de-AT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178" y="1297586"/>
            <a:ext cx="810838" cy="157433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367145" y="1681532"/>
            <a:ext cx="113284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AT" sz="11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 CO</a:t>
            </a:r>
            <a:r>
              <a:rPr lang="de-AT" sz="1100" b="1" baseline="-25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de-AT" sz="11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-Grenz-Ausgleich-mechanismus</a:t>
            </a:r>
          </a:p>
          <a:p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21899" y="4541775"/>
            <a:ext cx="483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Vorschläge </a:t>
            </a:r>
            <a:r>
              <a:rPr lang="de-AT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tent</a:t>
            </a:r>
            <a:r>
              <a:rPr lang="de-A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14. Dezember 2021:</a:t>
            </a:r>
            <a:endParaRPr lang="de-AT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578113"/>
              </p:ext>
            </p:extLst>
          </p:nvPr>
        </p:nvGraphicFramePr>
        <p:xfrm>
          <a:off x="2195736" y="4940891"/>
          <a:ext cx="1881680" cy="1219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1680">
                  <a:extLst>
                    <a:ext uri="{9D8B030D-6E8A-4147-A177-3AD203B41FA5}">
                      <a16:colId xmlns:a16="http://schemas.microsoft.com/office/drawing/2014/main" val="1081261555"/>
                    </a:ext>
                  </a:extLst>
                </a:gridCol>
              </a:tblGrid>
              <a:tr h="34647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Revision der RL zur Einführung intelligenter Verkehrssysteme (ITS)</a:t>
                      </a:r>
                      <a:endParaRPr lang="de-A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66" marR="64266" marT="0" marB="0" anchor="ctr">
                    <a:solidFill>
                      <a:srgbClr val="E9CA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168523"/>
                  </a:ext>
                </a:extLst>
              </a:tr>
              <a:tr h="349357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effectLst/>
                        </a:rPr>
                        <a:t>Aktionsplan für den internationalen Personenschienenverkehr</a:t>
                      </a:r>
                      <a:endParaRPr lang="de-A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66" marR="64266" marT="0" marB="0" anchor="ctr">
                    <a:solidFill>
                      <a:srgbClr val="E9CA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315964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effectLst/>
                        </a:rPr>
                        <a:t>Aktionsplan für städtische Mobilität</a:t>
                      </a:r>
                      <a:endParaRPr lang="de-A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66" marR="64266" marT="0" marB="0" anchor="ctr">
                    <a:solidFill>
                      <a:srgbClr val="E9CA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414594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311724"/>
              </p:ext>
            </p:extLst>
          </p:nvPr>
        </p:nvGraphicFramePr>
        <p:xfrm>
          <a:off x="215469" y="4944959"/>
          <a:ext cx="1980267" cy="1512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0267">
                  <a:extLst>
                    <a:ext uri="{9D8B030D-6E8A-4147-A177-3AD203B41FA5}">
                      <a16:colId xmlns:a16="http://schemas.microsoft.com/office/drawing/2014/main" val="2202322506"/>
                    </a:ext>
                  </a:extLst>
                </a:gridCol>
              </a:tblGrid>
              <a:tr h="296622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effectLst/>
                        </a:rPr>
                        <a:t>Revision RL Gesamtenergieeffizienz von Gebäuden</a:t>
                      </a:r>
                      <a:endParaRPr lang="de-A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66" marR="64266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44885"/>
                  </a:ext>
                </a:extLst>
              </a:tr>
              <a:tr h="148311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effectLst/>
                        </a:rPr>
                        <a:t>Revision drittes Energiepaket für Gas</a:t>
                      </a:r>
                      <a:endParaRPr lang="de-A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66" marR="64266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659343"/>
                  </a:ext>
                </a:extLst>
              </a:tr>
              <a:tr h="417963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effectLst/>
                        </a:rPr>
                        <a:t>Reduzierung Methanemissionen im Energiesektor</a:t>
                      </a:r>
                      <a:endParaRPr lang="de-A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66" marR="64266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944717"/>
                  </a:ext>
                </a:extLst>
              </a:tr>
              <a:tr h="58006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effectLst/>
                        </a:rPr>
                        <a:t>Revision der VO über Leitlinien für den Aufbau eines Transeuropäischen Verkehrsnetzes</a:t>
                      </a:r>
                      <a:endParaRPr lang="de-A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66" marR="64266" marT="0" marB="0" anchor="ctr">
                    <a:solidFill>
                      <a:srgbClr val="E9CA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19402"/>
                  </a:ext>
                </a:extLst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430546"/>
              </p:ext>
            </p:extLst>
          </p:nvPr>
        </p:nvGraphicFramePr>
        <p:xfrm>
          <a:off x="4142249" y="4932129"/>
          <a:ext cx="2286635" cy="1714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635">
                  <a:extLst>
                    <a:ext uri="{9D8B030D-6E8A-4147-A177-3AD203B41FA5}">
                      <a16:colId xmlns:a16="http://schemas.microsoft.com/office/drawing/2014/main" val="577522413"/>
                    </a:ext>
                  </a:extLst>
                </a:gridCol>
              </a:tblGrid>
              <a:tr h="395965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effectLst/>
                        </a:rPr>
                        <a:t>Legislativvorschlag zur Zertifizierung des CO</a:t>
                      </a:r>
                      <a:r>
                        <a:rPr lang="de-AT" sz="900" baseline="-25000" dirty="0">
                          <a:effectLst/>
                        </a:rPr>
                        <a:t>2</a:t>
                      </a:r>
                      <a:r>
                        <a:rPr lang="de-AT" sz="900" dirty="0">
                          <a:effectLst/>
                        </a:rPr>
                        <a:t>-Abbaus</a:t>
                      </a:r>
                    </a:p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effectLst/>
                        </a:rPr>
                        <a:t> </a:t>
                      </a:r>
                      <a:endParaRPr lang="de-A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FBD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10459"/>
                  </a:ext>
                </a:extLst>
              </a:tr>
              <a:tr h="260635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effectLst/>
                        </a:rPr>
                        <a:t>Legislativvorschlag zum Recht auf Reparatur</a:t>
                      </a:r>
                    </a:p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effectLst/>
                        </a:rPr>
                        <a:t> </a:t>
                      </a:r>
                      <a:endParaRPr lang="de-A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FBD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211711"/>
                  </a:ext>
                </a:extLst>
              </a:tr>
              <a:tr h="53129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effectLst/>
                        </a:rPr>
                        <a:t>Legislativvorschlag für einen EU-Rahmen für die harmonisierte Messung der im Bereich Verkehr und Logistik entstehenden Treibhausgasemissionen</a:t>
                      </a:r>
                      <a:endParaRPr lang="de-A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CA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60031"/>
                  </a:ext>
                </a:extLst>
              </a:tr>
            </a:tbl>
          </a:graphicData>
        </a:graphic>
      </p:graphicFrame>
      <p:sp>
        <p:nvSpPr>
          <p:cNvPr id="17" name="Rechteck 16"/>
          <p:cNvSpPr/>
          <p:nvPr/>
        </p:nvSpPr>
        <p:spPr>
          <a:xfrm>
            <a:off x="4064979" y="4510997"/>
            <a:ext cx="1691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1600" b="1" dirty="0">
                <a:latin typeface="Calibri" panose="020F0502020204030204" pitchFamily="34" charset="0"/>
                <a:cs typeface="Calibri" panose="020F0502020204030204" pitchFamily="34" charset="0"/>
              </a:rPr>
              <a:t>Vorschläge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2022:</a:t>
            </a: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Wesentliche Aktionsbereiche „Fit </a:t>
            </a:r>
            <a:r>
              <a:rPr lang="de-AT" dirty="0" err="1" smtClean="0"/>
              <a:t>for</a:t>
            </a:r>
            <a:r>
              <a:rPr lang="de-AT" dirty="0" smtClean="0"/>
              <a:t> 55“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252" t="23043" r="35822" b="8136"/>
          <a:stretch/>
        </p:blipFill>
        <p:spPr>
          <a:xfrm>
            <a:off x="1554481" y="1669032"/>
            <a:ext cx="6035039" cy="5084465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75E4-E303-47E1-ABF1-5E55797D3970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635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AT" dirty="0" smtClean="0"/>
              <a:t>Fit </a:t>
            </a:r>
            <a:r>
              <a:rPr lang="de-AT" dirty="0" err="1" smtClean="0"/>
              <a:t>for</a:t>
            </a:r>
            <a:r>
              <a:rPr lang="de-AT" dirty="0" smtClean="0"/>
              <a:t> 55-Paket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r>
              <a:rPr lang="de-AT" dirty="0" smtClean="0"/>
              <a:t>setzt konkrete Maßnahmen zur Umsetzung der Ziele des Green Deals und des </a:t>
            </a:r>
            <a:r>
              <a:rPr lang="de-AT" u="sng" dirty="0" smtClean="0"/>
              <a:t>55 % Treibhausgas-Reduktionsziels bis 2030 </a:t>
            </a:r>
            <a:r>
              <a:rPr lang="de-AT" dirty="0" smtClean="0"/>
              <a:t>(gegenüber 1990, intern, netto, bereits beschlossene gesetzliche Grundlage: EU-Klimagesetz)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verfolgt das langfristige EU-Ziel der </a:t>
            </a:r>
            <a:r>
              <a:rPr lang="de-AT" u="sng" dirty="0" smtClean="0">
                <a:sym typeface="Wingdings" panose="05000000000000000000" pitchFamily="2" charset="2"/>
              </a:rPr>
              <a:t>Klimaneutralität</a:t>
            </a:r>
            <a:r>
              <a:rPr lang="de-AT" dirty="0" smtClean="0">
                <a:sym typeface="Wingdings" panose="05000000000000000000" pitchFamily="2" charset="2"/>
              </a:rPr>
              <a:t> bis 2050 (AT: bis 2040)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nimmt notwendige </a:t>
            </a:r>
            <a:r>
              <a:rPr lang="de-AT" u="sng" dirty="0" err="1" smtClean="0">
                <a:sym typeface="Wingdings" panose="05000000000000000000" pitchFamily="2" charset="2"/>
              </a:rPr>
              <a:t>legistische</a:t>
            </a:r>
            <a:r>
              <a:rPr lang="de-AT" u="sng" dirty="0" smtClean="0">
                <a:sym typeface="Wingdings" panose="05000000000000000000" pitchFamily="2" charset="2"/>
              </a:rPr>
              <a:t> Anpassungen </a:t>
            </a:r>
            <a:r>
              <a:rPr lang="de-AT" dirty="0" smtClean="0">
                <a:sym typeface="Wingdings" panose="05000000000000000000" pitchFamily="2" charset="2"/>
              </a:rPr>
              <a:t>vor (Bereiche: Energie, Verkehr, Klima, Steuer), um 55%-Ziel zu erreichen 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berücksichtigt </a:t>
            </a:r>
            <a:r>
              <a:rPr lang="de-AT" u="sng" dirty="0" smtClean="0">
                <a:sym typeface="Wingdings" panose="05000000000000000000" pitchFamily="2" charset="2"/>
              </a:rPr>
              <a:t>soziale Komponente </a:t>
            </a:r>
            <a:r>
              <a:rPr lang="de-AT" dirty="0" smtClean="0">
                <a:sym typeface="Wingdings" panose="05000000000000000000" pitchFamily="2" charset="2"/>
              </a:rPr>
              <a:t>(„</a:t>
            </a:r>
            <a:r>
              <a:rPr lang="de-AT" dirty="0" err="1" smtClean="0">
                <a:sym typeface="Wingdings" panose="05000000000000000000" pitchFamily="2" charset="2"/>
              </a:rPr>
              <a:t>leave</a:t>
            </a:r>
            <a:r>
              <a:rPr lang="de-AT" dirty="0" smtClean="0">
                <a:sym typeface="Wingdings" panose="05000000000000000000" pitchFamily="2" charset="2"/>
              </a:rPr>
              <a:t> </a:t>
            </a:r>
            <a:r>
              <a:rPr lang="de-AT" dirty="0" err="1" smtClean="0">
                <a:sym typeface="Wingdings" panose="05000000000000000000" pitchFamily="2" charset="2"/>
              </a:rPr>
              <a:t>no</a:t>
            </a:r>
            <a:r>
              <a:rPr lang="de-AT" dirty="0" smtClean="0">
                <a:sym typeface="Wingdings" panose="05000000000000000000" pitchFamily="2" charset="2"/>
              </a:rPr>
              <a:t> </a:t>
            </a:r>
            <a:r>
              <a:rPr lang="de-AT" dirty="0" err="1" smtClean="0">
                <a:sym typeface="Wingdings" panose="05000000000000000000" pitchFamily="2" charset="2"/>
              </a:rPr>
              <a:t>one</a:t>
            </a:r>
            <a:r>
              <a:rPr lang="de-AT" dirty="0" smtClean="0">
                <a:sym typeface="Wingdings" panose="05000000000000000000" pitchFamily="2" charset="2"/>
              </a:rPr>
              <a:t> </a:t>
            </a:r>
            <a:r>
              <a:rPr lang="de-AT" dirty="0" err="1" smtClean="0">
                <a:sym typeface="Wingdings" panose="05000000000000000000" pitchFamily="2" charset="2"/>
              </a:rPr>
              <a:t>behind</a:t>
            </a:r>
            <a:r>
              <a:rPr lang="de-AT" dirty="0" smtClean="0">
                <a:sym typeface="Wingdings" panose="05000000000000000000" pitchFamily="2" charset="2"/>
              </a:rPr>
              <a:t>“, u.a. Klima-Sozialfonds)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berücksichtigt ebenso </a:t>
            </a:r>
            <a:r>
              <a:rPr lang="de-AT" u="sng" dirty="0" smtClean="0">
                <a:sym typeface="Wingdings" panose="05000000000000000000" pitchFamily="2" charset="2"/>
              </a:rPr>
              <a:t>wirtschaftliche Interessen </a:t>
            </a:r>
            <a:r>
              <a:rPr lang="de-AT" dirty="0" smtClean="0">
                <a:sym typeface="Wingdings" panose="05000000000000000000" pitchFamily="2" charset="2"/>
              </a:rPr>
              <a:t>(kein Widerspruch zwischen Klimaschutz und Wirtschaftsinteressen)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ist wichtiger Pfeiler zur Umsetzung des </a:t>
            </a:r>
            <a:r>
              <a:rPr lang="de-AT" u="sng" dirty="0" smtClean="0">
                <a:sym typeface="Wingdings" panose="05000000000000000000" pitchFamily="2" charset="2"/>
              </a:rPr>
              <a:t>Pariser Klimaschutzabkommens </a:t>
            </a:r>
            <a:r>
              <a:rPr lang="de-AT" dirty="0" smtClean="0">
                <a:sym typeface="Wingdings" panose="05000000000000000000" pitchFamily="2" charset="2"/>
              </a:rPr>
              <a:t>2015</a:t>
            </a:r>
          </a:p>
          <a:p>
            <a:r>
              <a:rPr lang="de-AT" u="sng" dirty="0" smtClean="0">
                <a:sym typeface="Wingdings" panose="05000000000000000000" pitchFamily="2" charset="2"/>
              </a:rPr>
              <a:t>stärkt EU </a:t>
            </a:r>
            <a:r>
              <a:rPr lang="de-AT" dirty="0" smtClean="0">
                <a:sym typeface="Wingdings" panose="05000000000000000000" pitchFamily="2" charset="2"/>
              </a:rPr>
              <a:t>als Vorreiterin im Klimaschutz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„Fit </a:t>
            </a:r>
            <a:r>
              <a:rPr lang="de-AT" dirty="0" err="1"/>
              <a:t>for</a:t>
            </a:r>
            <a:r>
              <a:rPr lang="de-AT" dirty="0"/>
              <a:t> 55“ – konkrete Schritte zum Green Deal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4929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AT" dirty="0" smtClean="0"/>
              <a:t>Nationale Ziele in AT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r>
              <a:rPr lang="de-AT" dirty="0" smtClean="0"/>
              <a:t>Treibhausgas-Reduktion als wichtiges Anliegen der Bundesregierung</a:t>
            </a:r>
          </a:p>
          <a:p>
            <a:r>
              <a:rPr lang="de-AT" dirty="0" smtClean="0"/>
              <a:t>AT hat sich national zwei wichtige Ziele gesetzt (gem. Regierungsprogramm):</a:t>
            </a:r>
          </a:p>
          <a:p>
            <a:pPr marL="594900" lvl="1" indent="-342900">
              <a:buFont typeface="+mj-lt"/>
              <a:buAutoNum type="arabicParenBoth"/>
            </a:pPr>
            <a:r>
              <a:rPr lang="de-AT" dirty="0" smtClean="0"/>
              <a:t>Klimaneutralität bis 2040</a:t>
            </a:r>
          </a:p>
          <a:p>
            <a:pPr marL="594900" lvl="1" indent="-342900">
              <a:buFont typeface="+mj-lt"/>
              <a:buAutoNum type="arabicParenBoth"/>
            </a:pPr>
            <a:r>
              <a:rPr lang="de-AT" dirty="0" smtClean="0"/>
              <a:t>100% des heimischen Stromverbrauchs soll (bilanziell) aus Erneuerbaren Energiequellen stammen</a:t>
            </a:r>
          </a:p>
          <a:p>
            <a:r>
              <a:rPr lang="de-AT" dirty="0" smtClean="0"/>
              <a:t>Beide Ziele sind ambitioniert!</a:t>
            </a:r>
          </a:p>
          <a:p>
            <a:r>
              <a:rPr lang="de-AT" dirty="0" smtClean="0"/>
              <a:t>Hebel zur Umsetzung der Ziele: Erneuerbaren Ausbau Gesetz, Ökosoziale Steuerreform inkl. CO</a:t>
            </a:r>
            <a:r>
              <a:rPr lang="de-AT" baseline="-25000" dirty="0" smtClean="0"/>
              <a:t>2</a:t>
            </a:r>
            <a:r>
              <a:rPr lang="de-AT" dirty="0" smtClean="0"/>
              <a:t>-Bepreisung</a:t>
            </a:r>
            <a:r>
              <a:rPr lang="de-AT" dirty="0"/>
              <a:t>, Klimaticket, </a:t>
            </a:r>
            <a:r>
              <a:rPr lang="de-AT" dirty="0" smtClean="0"/>
              <a:t>Erhöhung </a:t>
            </a:r>
            <a:r>
              <a:rPr lang="de-AT" dirty="0"/>
              <a:t>der Umweltförderung</a:t>
            </a:r>
            <a:r>
              <a:rPr lang="de-AT" dirty="0" smtClean="0"/>
              <a:t>, ... 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„Fit </a:t>
            </a:r>
            <a:r>
              <a:rPr lang="de-AT" dirty="0" err="1"/>
              <a:t>for</a:t>
            </a:r>
            <a:r>
              <a:rPr lang="de-AT" dirty="0"/>
              <a:t> 55“ – konkrete Schritte zum Green </a:t>
            </a:r>
            <a:r>
              <a:rPr lang="de-AT" dirty="0" smtClean="0"/>
              <a:t>Deal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2387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AT" dirty="0"/>
              <a:t>S</a:t>
            </a:r>
            <a:r>
              <a:rPr lang="de-AT" dirty="0" smtClean="0"/>
              <a:t>tatus </a:t>
            </a:r>
            <a:r>
              <a:rPr lang="de-AT" dirty="0"/>
              <a:t>Q</a:t>
            </a:r>
            <a:r>
              <a:rPr lang="de-AT" dirty="0" smtClean="0"/>
              <a:t>uo – Fit </a:t>
            </a:r>
            <a:r>
              <a:rPr lang="de-AT" dirty="0" err="1" smtClean="0"/>
              <a:t>for</a:t>
            </a:r>
            <a:r>
              <a:rPr lang="de-AT" dirty="0" smtClean="0"/>
              <a:t> 55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r>
              <a:rPr lang="de-DE" dirty="0" smtClean="0"/>
              <a:t>Derzeit </a:t>
            </a:r>
            <a:r>
              <a:rPr lang="de-AT" dirty="0" smtClean="0"/>
              <a:t>laufende </a:t>
            </a:r>
            <a:r>
              <a:rPr lang="de-AT" dirty="0"/>
              <a:t>Diskussionen zu den Legislativvorschlägen </a:t>
            </a:r>
            <a:r>
              <a:rPr lang="de-AT" dirty="0" smtClean="0"/>
              <a:t>in </a:t>
            </a:r>
            <a:r>
              <a:rPr lang="de-AT" dirty="0"/>
              <a:t>verschiedenen Ratsformationen (u.a. Umwelt, Verkehr, Energie, Wettbewerbsfähigkeit, </a:t>
            </a:r>
            <a:r>
              <a:rPr lang="de-AT" dirty="0" smtClean="0"/>
              <a:t>Landwirtschaft).</a:t>
            </a:r>
            <a:r>
              <a:rPr lang="de-AT" dirty="0"/>
              <a:t>	Bislang </a:t>
            </a:r>
            <a:r>
              <a:rPr lang="de-AT" dirty="0" smtClean="0"/>
              <a:t>Fortschrittsberichte </a:t>
            </a:r>
            <a:r>
              <a:rPr lang="de-AT" dirty="0"/>
              <a:t>sowie politische </a:t>
            </a:r>
            <a:r>
              <a:rPr lang="de-AT" dirty="0" smtClean="0"/>
              <a:t>Debatten. </a:t>
            </a:r>
            <a:endParaRPr lang="de-AT" dirty="0"/>
          </a:p>
          <a:p>
            <a:r>
              <a:rPr lang="de-AT" dirty="0" smtClean="0"/>
              <a:t>Aufgrund </a:t>
            </a:r>
            <a:r>
              <a:rPr lang="de-AT" dirty="0"/>
              <a:t>der notwendigen Ambitionssteigerung innerhalb aller Sektoren sowie der unterschiedlichen Grundsatzpositionen der MS ist von schwierigen Verhandlungen auszugehen. Selbst bei raschem Verhandlungstempo </a:t>
            </a:r>
            <a:r>
              <a:rPr lang="de-AT" dirty="0" err="1" smtClean="0"/>
              <a:t>vsl</a:t>
            </a:r>
            <a:r>
              <a:rPr lang="de-AT" dirty="0" smtClean="0"/>
              <a:t>. </a:t>
            </a:r>
            <a:r>
              <a:rPr lang="de-AT" dirty="0"/>
              <a:t>frühestens unter FR VS im 1. HJ 2022 </a:t>
            </a:r>
            <a:r>
              <a:rPr lang="de-AT" dirty="0" smtClean="0"/>
              <a:t>substanzielle Fortschritte. </a:t>
            </a:r>
          </a:p>
          <a:p>
            <a:r>
              <a:rPr lang="de-AT" dirty="0" smtClean="0"/>
              <a:t>Politisch </a:t>
            </a:r>
            <a:r>
              <a:rPr lang="de-AT" dirty="0"/>
              <a:t>heikle Themen wie z.B. </a:t>
            </a:r>
            <a:r>
              <a:rPr lang="de-AT" dirty="0" smtClean="0"/>
              <a:t>nationale </a:t>
            </a:r>
            <a:r>
              <a:rPr lang="de-AT" dirty="0"/>
              <a:t>Klimaziele </a:t>
            </a:r>
            <a:r>
              <a:rPr lang="de-AT" dirty="0" smtClean="0"/>
              <a:t>(</a:t>
            </a:r>
            <a:r>
              <a:rPr lang="de-AT" dirty="0"/>
              <a:t>AT -48% statt bislang -36% bis 2030) werden möglicherweise nochmals vom ER behandelt werden (ER-SF Mai 2021: ER wird sich „zu gegebener Zeit“ erneut mit dem Paket befassen). </a:t>
            </a:r>
            <a:endParaRPr lang="de-AT" dirty="0" smtClean="0"/>
          </a:p>
          <a:p>
            <a:r>
              <a:rPr lang="de-DE" dirty="0">
                <a:sym typeface="Wingdings" panose="05000000000000000000" pitchFamily="2" charset="2"/>
              </a:rPr>
              <a:t>I</a:t>
            </a:r>
            <a:r>
              <a:rPr lang="de-DE" dirty="0" smtClean="0">
                <a:sym typeface="Wingdings" panose="05000000000000000000" pitchFamily="2" charset="2"/>
              </a:rPr>
              <a:t>n AT: gemeinsame Erarbeitung einer einheitlichen AT Positionierung.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„Fit </a:t>
            </a:r>
            <a:r>
              <a:rPr lang="de-AT" dirty="0" err="1"/>
              <a:t>for</a:t>
            </a:r>
            <a:r>
              <a:rPr lang="de-AT" dirty="0"/>
              <a:t> 55“ – konkrete Schritte zum Green Deal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750" y="2397146"/>
            <a:ext cx="5389200" cy="1117613"/>
          </a:xfrm>
        </p:spPr>
        <p:txBody>
          <a:bodyPr>
            <a:normAutofit/>
          </a:bodyPr>
          <a:lstStyle/>
          <a:p>
            <a:r>
              <a:rPr lang="de-AT" dirty="0" smtClean="0"/>
              <a:t>Danke für Ihre </a:t>
            </a:r>
            <a:br>
              <a:rPr lang="de-AT" dirty="0" smtClean="0"/>
            </a:br>
            <a:r>
              <a:rPr lang="de-AT" dirty="0" smtClean="0"/>
              <a:t>Aufmerksamkeit!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endParaRPr lang="de-DE" dirty="0" smtClean="0"/>
          </a:p>
          <a:p>
            <a:r>
              <a:rPr lang="de-DE" b="1" dirty="0"/>
              <a:t>Sabine Schneeberger</a:t>
            </a:r>
          </a:p>
          <a:p>
            <a:r>
              <a:rPr lang="de-DE" dirty="0"/>
              <a:t>Bundeskanzleramt | Abteilungsleiterin</a:t>
            </a:r>
          </a:p>
          <a:p>
            <a:r>
              <a:rPr lang="de-DE" dirty="0"/>
              <a:t>IV/4 – Umwelt, Klima, Verkehr, </a:t>
            </a:r>
            <a:r>
              <a:rPr lang="de-DE" dirty="0" err="1"/>
              <a:t>AStV</a:t>
            </a:r>
            <a:r>
              <a:rPr lang="de-DE" dirty="0"/>
              <a:t> I, Agenda 2030</a:t>
            </a:r>
          </a:p>
          <a:p>
            <a:r>
              <a:rPr lang="de-DE" dirty="0"/>
              <a:t>Wien, 23. November 2021</a:t>
            </a:r>
          </a:p>
        </p:txBody>
      </p:sp>
    </p:spTree>
    <p:extLst>
      <p:ext uri="{BB962C8B-B14F-4D97-AF65-F5344CB8AC3E}">
        <p14:creationId xmlns:p14="http://schemas.microsoft.com/office/powerpoint/2010/main" val="27591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ublik-PP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KA-PPT-4x3-Calibri" id="{946EDCDA-3375-434A-B972-40E90732B5EE}" vid="{873FC25B-516E-45E0-B220-C68EF4AF632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BKA-PPT-4x3-Calibri (1)</Template>
  <TotalTime>0</TotalTime>
  <Words>600</Words>
  <Application>Microsoft Office PowerPoint</Application>
  <PresentationFormat>Bildschirmpräsentation (4:3)</PresentationFormat>
  <Paragraphs>107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Arial</vt:lpstr>
      <vt:lpstr>Calibri</vt:lpstr>
      <vt:lpstr>Corbel</vt:lpstr>
      <vt:lpstr>Courier New</vt:lpstr>
      <vt:lpstr>Symbol</vt:lpstr>
      <vt:lpstr>Times New Roman</vt:lpstr>
      <vt:lpstr>Wingdings</vt:lpstr>
      <vt:lpstr>Republik-PPT-4x3</vt:lpstr>
      <vt:lpstr>Jahreskonferenz 2021 Green Deal – Wandel als Chance</vt:lpstr>
      <vt:lpstr>PowerPoint-Präsentation</vt:lpstr>
      <vt:lpstr>Wesentliche Aktionsbereiche „Fit for 55“</vt:lpstr>
      <vt:lpstr>Fit for 55-Paket</vt:lpstr>
      <vt:lpstr>Nationale Ziele in AT</vt:lpstr>
      <vt:lpstr>Status Quo – Fit for 55</vt:lpstr>
      <vt:lpstr>Danke für Ihre  Aufmerksamkeit!</vt:lpstr>
    </vt:vector>
  </TitlesOfParts>
  <Company>Bundeskanzleramt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Folienpräsentation maximal zweizeilig</dc:title>
  <dc:creator>POSCH, Barbara;HUBER, Pia Paola</dc:creator>
  <cp:lastModifiedBy>Verena Brandmaier</cp:lastModifiedBy>
  <cp:revision>21</cp:revision>
  <cp:lastPrinted>2018-07-05T18:23:58Z</cp:lastPrinted>
  <dcterms:created xsi:type="dcterms:W3CDTF">2021-11-12T10:17:28Z</dcterms:created>
  <dcterms:modified xsi:type="dcterms:W3CDTF">2021-11-22T15:31:44Z</dcterms:modified>
</cp:coreProperties>
</file>