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66" r:id="rId3"/>
    <p:sldId id="257" r:id="rId4"/>
    <p:sldId id="258" r:id="rId5"/>
    <p:sldId id="268" r:id="rId6"/>
    <p:sldId id="259" r:id="rId7"/>
    <p:sldId id="270" r:id="rId8"/>
    <p:sldId id="272" r:id="rId9"/>
    <p:sldId id="271" r:id="rId10"/>
    <p:sldId id="263" r:id="rId11"/>
    <p:sldId id="273" r:id="rId12"/>
    <p:sldId id="261" r:id="rId13"/>
    <p:sldId id="262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22"/>
  </p:normalViewPr>
  <p:slideViewPr>
    <p:cSldViewPr snapToGrid="0">
      <p:cViewPr>
        <p:scale>
          <a:sx n="78" d="100"/>
          <a:sy n="78" d="100"/>
        </p:scale>
        <p:origin x="-184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05B79A-AB2C-D54D-A909-556E5BF65508}" type="datetimeFigureOut">
              <a:rPr lang="de-DE" smtClean="0"/>
              <a:t>29.10.24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B8FF5D-189B-1944-99CD-A501442B56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8405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spcAft>
                <a:spcPts val="0"/>
              </a:spcAft>
            </a:pPr>
            <a:endParaRPr lang="de-DE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8FF5D-189B-1944-99CD-A501442B56CE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9406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8FF5D-189B-1944-99CD-A501442B56CE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3106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1ster Kunde: Tian</a:t>
            </a:r>
          </a:p>
          <a:p>
            <a:r>
              <a:rPr lang="de-DE" dirty="0"/>
              <a:t>Mundpropaganda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8FF5D-189B-1944-99CD-A501442B56CE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528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Köche kommen auf das Feld! Direkter Austausch alles sehen;</a:t>
            </a:r>
          </a:p>
          <a:p>
            <a:r>
              <a:rPr lang="de-DE" dirty="0" err="1"/>
              <a:t>Filmportät</a:t>
            </a:r>
            <a:r>
              <a:rPr lang="de-DE" dirty="0"/>
              <a:t> Parvin Razavi bei uns am Feld</a:t>
            </a:r>
          </a:p>
          <a:p>
            <a:r>
              <a:rPr lang="de-DE" dirty="0"/>
              <a:t>Ideenwerkstatt (</a:t>
            </a:r>
            <a:r>
              <a:rPr lang="de-DE" dirty="0" err="1"/>
              <a:t>gossip</a:t>
            </a:r>
            <a:r>
              <a:rPr lang="de-DE" dirty="0"/>
              <a:t>), grüne </a:t>
            </a:r>
            <a:r>
              <a:rPr lang="de-DE" dirty="0" err="1"/>
              <a:t>paradeiser</a:t>
            </a:r>
            <a:r>
              <a:rPr lang="de-DE" dirty="0"/>
              <a:t>, Kohlstrunk, Selleriewurzeln, Lauchwurzel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8FF5D-189B-1944-99CD-A501442B56CE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8714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8FF5D-189B-1944-99CD-A501442B56CE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9132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8FF5D-189B-1944-99CD-A501442B56CE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9848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Kommentiertes Menü von Bauer im „das Kraus“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Menü Präsentation vor der Presse im „</a:t>
            </a:r>
            <a:r>
              <a:rPr lang="de-DE" dirty="0" err="1"/>
              <a:t>wildling</a:t>
            </a:r>
            <a:r>
              <a:rPr lang="de-DE" dirty="0"/>
              <a:t>“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8FF5D-189B-1944-99CD-A501442B56CE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9807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Eigene Produktlinie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8FF5D-189B-1944-99CD-A501442B56CE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83160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Wetterbedingungen</a:t>
            </a:r>
          </a:p>
          <a:p>
            <a:r>
              <a:rPr lang="de-DE" dirty="0"/>
              <a:t>Joseph Brot // Rita Bringts</a:t>
            </a:r>
          </a:p>
          <a:p>
            <a:r>
              <a:rPr lang="de-DE" dirty="0"/>
              <a:t>Skalierung</a:t>
            </a:r>
          </a:p>
          <a:p>
            <a:r>
              <a:rPr lang="de-DE" dirty="0"/>
              <a:t>Hohe Fluktuation / Konkurs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8FF5D-189B-1944-99CD-A501442B56CE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3976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CD2C84-E42C-CF0D-6A36-E321E34D7F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F885182-DEF6-3737-31AF-1301C3F666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10465D1-EBCC-A98D-B730-4B4640D89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3F9D9-042D-7345-9A98-68F38E3C2047}" type="datetimeFigureOut">
              <a:rPr lang="de-DE" smtClean="0"/>
              <a:t>29.10.24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B495C71-1941-64BC-D76B-FA23E206B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69B59A9-A652-FC78-FF29-E88F183AE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D409-5A1D-6D4E-A6AC-38924B99FC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8435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FA9F5C-0E3E-6191-B8AC-4CE50E986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4661CD6-64AF-540E-02CA-9F38EC9BE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A19B97F-7801-66C6-75CF-C19CF201E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3F9D9-042D-7345-9A98-68F38E3C2047}" type="datetimeFigureOut">
              <a:rPr lang="de-DE" smtClean="0"/>
              <a:t>29.10.24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95082E5-9DF0-69E9-93F1-CFB1B18F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79F197-6480-4C03-DE7A-15877C25A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D409-5A1D-6D4E-A6AC-38924B99FC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7869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295681C2-C2EE-ADC3-AD63-4FC8293E67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2A4D877-6A0F-4C82-5FB3-8F20A160B0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57825A7-9453-100C-6FE0-2700A85E8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3F9D9-042D-7345-9A98-68F38E3C2047}" type="datetimeFigureOut">
              <a:rPr lang="de-DE" smtClean="0"/>
              <a:t>29.10.24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87B8246-7F67-E770-4096-6F1CA067E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E8FECF9-8FD6-1C72-BC34-4A09248EB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D409-5A1D-6D4E-A6AC-38924B99FC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1453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AA73F3-72F6-4E9F-4173-EBBC61782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DE10CE3-121F-4672-F817-4011AD6E8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E3C7C59-05FB-F5D4-0A28-7456B1BBA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3F9D9-042D-7345-9A98-68F38E3C2047}" type="datetimeFigureOut">
              <a:rPr lang="de-DE" smtClean="0"/>
              <a:t>29.10.24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4EF6259-0DC7-5B9A-F653-03764699C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C5DA713-2530-1445-0192-DB5A63689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D409-5A1D-6D4E-A6AC-38924B99FC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8359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AADBBB-7EC1-95D4-8FD2-0F6082A1F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BF63793-639C-D272-904F-076AD76009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353200-F1E6-F936-EE95-86FBF1D0F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3F9D9-042D-7345-9A98-68F38E3C2047}" type="datetimeFigureOut">
              <a:rPr lang="de-DE" smtClean="0"/>
              <a:t>29.10.24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C5C524-F017-07C9-3991-E86289798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B452B00-F232-FCAD-AC08-C135BA62D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D409-5A1D-6D4E-A6AC-38924B99FC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371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0EAEB0-03EB-C197-4232-F6BEAB3FC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4E828D-05FE-46B2-7944-8E1432800A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232904D-9C83-0E50-AF3A-F8FC4B1600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F6DD4EF-1F6E-F353-8A3C-3062761A1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3F9D9-042D-7345-9A98-68F38E3C2047}" type="datetimeFigureOut">
              <a:rPr lang="de-DE" smtClean="0"/>
              <a:t>29.10.24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10C1E2C-C78E-832C-FA1C-82EFB1CFB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C6146C3-BEFA-13FD-9FCA-498638EFC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D409-5A1D-6D4E-A6AC-38924B99FC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2261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F9DBDC-A4D4-83FD-E3C2-F8B203270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4C86B4B-0431-B9B9-25DD-65138FC2E0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869D80D-395B-A3FF-7C9D-79792FD3A5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3EAF763-ADCA-6667-7A0B-F99DFCC1F9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E86F198-3D7F-022B-9ED2-7D9ADFB008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684665D-46CB-B3AB-8FC7-C018E61FB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3F9D9-042D-7345-9A98-68F38E3C2047}" type="datetimeFigureOut">
              <a:rPr lang="de-DE" smtClean="0"/>
              <a:t>29.10.24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7812BD0-B189-62B7-FBEF-044B1ED58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BD6FD46-29D5-0051-1232-7AC02F4A1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D409-5A1D-6D4E-A6AC-38924B99FC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727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7BB54C-0AD2-7AF3-50EE-9F725F76C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861E913-79B1-249F-A70C-2DF0581B5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3F9D9-042D-7345-9A98-68F38E3C2047}" type="datetimeFigureOut">
              <a:rPr lang="de-DE" smtClean="0"/>
              <a:t>29.10.24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1404496-FE93-5F38-A561-605811411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71FD8DF-D597-466E-A617-FD46994DE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D409-5A1D-6D4E-A6AC-38924B99FC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6023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0047FF9-FF28-0150-CE70-AFFA9BF3D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3F9D9-042D-7345-9A98-68F38E3C2047}" type="datetimeFigureOut">
              <a:rPr lang="de-DE" smtClean="0"/>
              <a:t>29.10.24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8286089-D387-40CA-B6C8-D7C196E4B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94EFEBF-9755-E372-3D5B-38FA1DD55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D409-5A1D-6D4E-A6AC-38924B99FC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2894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340AA9-8D37-A6A6-05B5-54A1D63EA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BDFA83E-5B84-0032-F155-EA7947161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366E640-D823-A4C5-B5A1-2D274BB8B4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AE2CD63-3976-699F-F2B4-ADBBF1B71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3F9D9-042D-7345-9A98-68F38E3C2047}" type="datetimeFigureOut">
              <a:rPr lang="de-DE" smtClean="0"/>
              <a:t>29.10.24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B01255C-B45A-B0AC-6128-70916BE78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A25EB1F-4117-7875-450E-283D37854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D409-5A1D-6D4E-A6AC-38924B99FC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4026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D81E05-9D32-AAF2-9F84-71EB69F57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4FAB797-4DA4-D3A3-5B2D-5CBBE4DDD8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1133B51-0F90-DFDC-C26E-6EDEAEBC21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57E196E-B531-FA69-3641-691614CAA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3F9D9-042D-7345-9A98-68F38E3C2047}" type="datetimeFigureOut">
              <a:rPr lang="de-DE" smtClean="0"/>
              <a:t>29.10.24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89B4BB9-37BB-8D26-7671-847399540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56E3BA4-4D6C-49D9-E25D-ADADC33B8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D409-5A1D-6D4E-A6AC-38924B99FC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8992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947AF5B-2A88-BB17-8E1F-DA1DCB26D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B99F9CE-5A74-45DB-2A25-8C64E3847B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D68658A-CDD8-DDE1-CA75-FF2637454B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483F9D9-042D-7345-9A98-68F38E3C2047}" type="datetimeFigureOut">
              <a:rPr lang="de-DE" smtClean="0"/>
              <a:t>29.10.24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54742D5-9CC6-111A-D562-7C74F581E5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2E41325-1E6E-3F08-6800-13B3F1DF38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5CD409-5A1D-6D4E-A6AC-38924B99FC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0855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4082A5B-F755-4852-AFA8-F9A408B66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F456E5B-C5E0-4CFC-8016-0F3B3A65D3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1600" y="1371600"/>
            <a:ext cx="4076700" cy="41147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AA4243D-8E62-CC4D-40EC-3C872ACA8F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3100" y="1943100"/>
            <a:ext cx="2933700" cy="1627093"/>
          </a:xfrm>
        </p:spPr>
        <p:txBody>
          <a:bodyPr anchor="b">
            <a:normAutofit/>
          </a:bodyPr>
          <a:lstStyle/>
          <a:p>
            <a:r>
              <a:rPr lang="de-DE" sz="2800">
                <a:ln w="22225">
                  <a:solidFill>
                    <a:schemeClr val="tx1"/>
                  </a:solidFill>
                  <a:miter lim="800000"/>
                </a:ln>
                <a:solidFill>
                  <a:srgbClr val="595959"/>
                </a:solidFill>
              </a:rPr>
              <a:t>dirndln am feld</a:t>
            </a:r>
            <a:br>
              <a:rPr lang="de-DE" sz="2800">
                <a:ln w="22225">
                  <a:solidFill>
                    <a:schemeClr val="tx1"/>
                  </a:solidFill>
                  <a:miter lim="800000"/>
                </a:ln>
                <a:solidFill>
                  <a:srgbClr val="595959"/>
                </a:solidFill>
              </a:rPr>
            </a:br>
            <a:r>
              <a:rPr lang="de-DE" sz="2800">
                <a:ln w="22225">
                  <a:solidFill>
                    <a:schemeClr val="tx1"/>
                  </a:solidFill>
                  <a:miter lim="800000"/>
                </a:ln>
                <a:solidFill>
                  <a:srgbClr val="595959"/>
                </a:solidFill>
              </a:rPr>
              <a:t>&amp;</a:t>
            </a:r>
            <a:br>
              <a:rPr lang="de-DE" sz="2800">
                <a:ln w="22225">
                  <a:solidFill>
                    <a:schemeClr val="tx1"/>
                  </a:solidFill>
                  <a:miter lim="800000"/>
                </a:ln>
                <a:solidFill>
                  <a:srgbClr val="595959"/>
                </a:solidFill>
              </a:rPr>
            </a:br>
            <a:r>
              <a:rPr lang="de-DE" sz="2800">
                <a:ln w="22225">
                  <a:solidFill>
                    <a:schemeClr val="tx1"/>
                  </a:solidFill>
                  <a:miter lim="800000"/>
                </a:ln>
                <a:solidFill>
                  <a:srgbClr val="595959"/>
                </a:solidFill>
              </a:rPr>
              <a:t>die Köche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625F4A0-C6C6-D813-AF2E-7E31D63E06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3100" y="4060262"/>
            <a:ext cx="2933700" cy="978464"/>
          </a:xfrm>
        </p:spPr>
        <p:txBody>
          <a:bodyPr anchor="t">
            <a:normAutofit/>
          </a:bodyPr>
          <a:lstStyle/>
          <a:p>
            <a:r>
              <a:rPr lang="de-AT" sz="1200" b="0" i="0" u="none" strike="noStrike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Netzwerk Zukunftsraum Land und Hochschule für Agrar- und Umweltpädagogik</a:t>
            </a:r>
            <a:endParaRPr lang="de-DE" sz="1200">
              <a:solidFill>
                <a:srgbClr val="595959"/>
              </a:solidFill>
            </a:endParaRPr>
          </a:p>
        </p:txBody>
      </p:sp>
      <p:pic>
        <p:nvPicPr>
          <p:cNvPr id="11" name="Inhaltsplatzhalter 4" descr="Ein Bild, das draußen, Gras, Himmel, Wolke enthält.&#10;&#10;Automatisch generierte Beschreibung">
            <a:extLst>
              <a:ext uri="{FF2B5EF4-FFF2-40B4-BE49-F238E27FC236}">
                <a16:creationId xmlns:a16="http://schemas.microsoft.com/office/drawing/2014/main" id="{BD6367E6-1879-FC1F-6C66-A2604F93827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6216" r="-1" b="16586"/>
          <a:stretch/>
        </p:blipFill>
        <p:spPr>
          <a:xfrm>
            <a:off x="6824664" y="998766"/>
            <a:ext cx="4662486" cy="2349800"/>
          </a:xfrm>
          <a:prstGeom prst="rect">
            <a:avLst/>
          </a:prstGeom>
        </p:spPr>
      </p:pic>
      <p:pic>
        <p:nvPicPr>
          <p:cNvPr id="9" name="Grafik 8" descr="Ein Bild, das Text, Schrift, weiß, Grafiken enthält.&#10;&#10;Automatisch generierte Beschreibung">
            <a:extLst>
              <a:ext uri="{FF2B5EF4-FFF2-40B4-BE49-F238E27FC236}">
                <a16:creationId xmlns:a16="http://schemas.microsoft.com/office/drawing/2014/main" id="{EC95802A-1821-612A-8CD0-C7C6AF25EF2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60" r="3" b="162"/>
          <a:stretch/>
        </p:blipFill>
        <p:spPr>
          <a:xfrm>
            <a:off x="6824663" y="3928390"/>
            <a:ext cx="4662487" cy="234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60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0366137-3DBB-4912-98D5-672702020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D28D1CE-5BF4-45B7-8D6D-B31A31980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775791" cy="6857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D1480E7-CEA1-4EAC-8C67-5C060DEC5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526" y="-109409"/>
            <a:ext cx="3228738" cy="1454709"/>
          </a:xfrm>
        </p:spPr>
        <p:txBody>
          <a:bodyPr anchor="b">
            <a:normAutofit/>
          </a:bodyPr>
          <a:lstStyle/>
          <a:p>
            <a:pPr algn="ctr"/>
            <a:r>
              <a:rPr lang="de-DE" sz="2800" b="1" dirty="0">
                <a:solidFill>
                  <a:srgbClr val="595959"/>
                </a:solidFill>
              </a:rPr>
              <a:t>feldbissen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9ED3890-0558-913F-3915-4353F2D0B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526" y="2427382"/>
            <a:ext cx="3228738" cy="3681023"/>
          </a:xfrm>
        </p:spPr>
        <p:txBody>
          <a:bodyPr anchor="t">
            <a:normAutofit/>
          </a:bodyPr>
          <a:lstStyle/>
          <a:p>
            <a:pPr algn="ctr"/>
            <a:endParaRPr lang="en-US" sz="2000">
              <a:solidFill>
                <a:srgbClr val="595959"/>
              </a:solidFill>
            </a:endParaRP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D3EED402-4796-FEFD-C863-21BFEDFF5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829" y="2190897"/>
            <a:ext cx="2938131" cy="391750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272D3F6-F3BD-2201-9A97-F72BB4C190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6526" y="1777052"/>
            <a:ext cx="5926274" cy="330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914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B5A8AFA4-5C32-4100-9C6D-839A47E15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6B5F253-7949-47C2-9DBD-1570ECDA2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799" y="685800"/>
            <a:ext cx="5421703" cy="548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C840FFD-8E79-A9D2-A4AB-2529CF3B4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8426" y="1254763"/>
            <a:ext cx="3444948" cy="248172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200" dirty="0" err="1">
                <a:solidFill>
                  <a:srgbClr val="595959"/>
                </a:solidFill>
              </a:rPr>
              <a:t>Wer</a:t>
            </a:r>
            <a:r>
              <a:rPr lang="en-US" sz="3200" dirty="0">
                <a:solidFill>
                  <a:srgbClr val="595959"/>
                </a:solidFill>
              </a:rPr>
              <a:t> </a:t>
            </a:r>
            <a:r>
              <a:rPr lang="en-US" sz="3200" dirty="0" err="1">
                <a:solidFill>
                  <a:srgbClr val="595959"/>
                </a:solidFill>
              </a:rPr>
              <a:t>steckt</a:t>
            </a:r>
            <a:r>
              <a:rPr lang="en-US" sz="3200" dirty="0">
                <a:solidFill>
                  <a:srgbClr val="595959"/>
                </a:solidFill>
              </a:rPr>
              <a:t> </a:t>
            </a:r>
            <a:r>
              <a:rPr lang="en-US" sz="3200" dirty="0" err="1">
                <a:solidFill>
                  <a:srgbClr val="595959"/>
                </a:solidFill>
              </a:rPr>
              <a:t>dahinter</a:t>
            </a:r>
            <a:r>
              <a:rPr lang="en-US" sz="3200" dirty="0">
                <a:solidFill>
                  <a:srgbClr val="595959"/>
                </a:solidFill>
              </a:rPr>
              <a:t>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1F3CEC8-FF62-B87C-5876-BA366F4FC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9179" y="4046453"/>
            <a:ext cx="3083442" cy="17855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1400" dirty="0" err="1">
                <a:solidFill>
                  <a:srgbClr val="595959"/>
                </a:solidFill>
              </a:rPr>
              <a:t>Produzentenverzeichnis</a:t>
            </a:r>
            <a:endParaRPr lang="en-US" sz="1400" dirty="0">
              <a:solidFill>
                <a:srgbClr val="595959"/>
              </a:solidFill>
            </a:endParaRPr>
          </a:p>
        </p:txBody>
      </p:sp>
      <p:pic>
        <p:nvPicPr>
          <p:cNvPr id="5" name="Grafik 4" descr="Ein Bild, das Person, Kleidung, Fastfood, Geschäft enthält.&#10;&#10;Automatisch generierte Beschreibung">
            <a:extLst>
              <a:ext uri="{FF2B5EF4-FFF2-40B4-BE49-F238E27FC236}">
                <a16:creationId xmlns:a16="http://schemas.microsoft.com/office/drawing/2014/main" id="{5F16452D-2650-094B-D894-1A2D784065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389"/>
          <a:stretch/>
        </p:blipFill>
        <p:spPr>
          <a:xfrm>
            <a:off x="6107503" y="685799"/>
            <a:ext cx="5410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45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6FC42E6-6C25-4922-95D2-B97B1E123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95F874-A8A5-4A14-8CFC-828968DE6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754" y="0"/>
            <a:ext cx="4731782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8951BB5-0A57-7AC9-9484-608995344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716" y="871442"/>
            <a:ext cx="2924843" cy="31723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600" kern="1200" dirty="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Challenge accepted !!!</a:t>
            </a:r>
          </a:p>
        </p:txBody>
      </p:sp>
      <p:pic>
        <p:nvPicPr>
          <p:cNvPr id="5" name="Inhaltsplatzhalter 4" descr="Ein Bild, das draußen, Schnee, Winter, Person enthält.&#10;&#10;Automatisch generierte Beschreibung">
            <a:extLst>
              <a:ext uri="{FF2B5EF4-FFF2-40B4-BE49-F238E27FC236}">
                <a16:creationId xmlns:a16="http://schemas.microsoft.com/office/drawing/2014/main" id="{8E88DDB0-353C-5EBB-0E47-46448C6516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10716" y="749558"/>
            <a:ext cx="6106987" cy="5358881"/>
          </a:xfrm>
          <a:prstGeom prst="rect">
            <a:avLst/>
          </a:prstGeom>
        </p:spPr>
      </p:pic>
      <p:pic>
        <p:nvPicPr>
          <p:cNvPr id="7" name="Grafik 6" descr="Ein Bild, das Gemüse, Karotte, Produkt, Wurzelgemüse enthält.&#10;&#10;Automatisch generierte Beschreibung">
            <a:extLst>
              <a:ext uri="{FF2B5EF4-FFF2-40B4-BE49-F238E27FC236}">
                <a16:creationId xmlns:a16="http://schemas.microsoft.com/office/drawing/2014/main" id="{BB1B9054-83EF-211C-083B-701B7FE39B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6214" y="3838354"/>
            <a:ext cx="1541070" cy="205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351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B299CAB-C506-454B-90FC-406572829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D99311-F254-40F1-8AB5-EE3E7B9B6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17585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D164D4-A1E9-A90D-5AD3-F03F4949F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054" y="1070149"/>
            <a:ext cx="8959893" cy="1004836"/>
          </a:xfrm>
        </p:spPr>
        <p:txBody>
          <a:bodyPr anchor="ctr">
            <a:normAutofit/>
          </a:bodyPr>
          <a:lstStyle/>
          <a:p>
            <a:pPr algn="ctr"/>
            <a:r>
              <a:rPr lang="de-DE" sz="3200" dirty="0">
                <a:solidFill>
                  <a:srgbClr val="595959"/>
                </a:solidFill>
              </a:rPr>
              <a:t>WE ARE NATURE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89E3CB-00ED-4691-9F0F-F23EA35647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016" y="2444376"/>
            <a:ext cx="10824184" cy="3727824"/>
          </a:xfrm>
          <a:prstGeom prst="rect">
            <a:avLst/>
          </a:prstGeom>
          <a:solidFill>
            <a:schemeClr val="accent2">
              <a:lumMod val="20000"/>
              <a:lumOff val="8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nhaltsplatzhalter 10" descr="Ein Bild, das draußen, Himmel, Pflanze, Gras enthält.&#10;&#10;Automatisch generierte Beschreibung">
            <a:extLst>
              <a:ext uri="{FF2B5EF4-FFF2-40B4-BE49-F238E27FC236}">
                <a16:creationId xmlns:a16="http://schemas.microsoft.com/office/drawing/2014/main" id="{29BAF090-1ACB-C1D3-F4AB-3D8CE8B7D9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7362" y="2565960"/>
            <a:ext cx="2613491" cy="3484655"/>
          </a:xfrm>
        </p:spPr>
      </p:pic>
    </p:spTree>
    <p:extLst>
      <p:ext uri="{BB962C8B-B14F-4D97-AF65-F5344CB8AC3E}">
        <p14:creationId xmlns:p14="http://schemas.microsoft.com/office/powerpoint/2010/main" val="3196451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50DF6B93-F3AC-40E0-8651-89582E5E87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8027539-FDC1-4BD7-ABD3-2C9688465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153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746EFA5-E6C7-4867-8011-E729148E8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799" y="685800"/>
            <a:ext cx="6742953" cy="5486400"/>
          </a:xfrm>
          <a:prstGeom prst="rect">
            <a:avLst/>
          </a:pr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5414D8B-2160-F913-2B30-6F49EF3C7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799" y="1158949"/>
            <a:ext cx="5461225" cy="1118087"/>
          </a:xfrm>
        </p:spPr>
        <p:txBody>
          <a:bodyPr anchor="b">
            <a:normAutofit/>
          </a:bodyPr>
          <a:lstStyle/>
          <a:p>
            <a:pPr algn="ctr"/>
            <a:r>
              <a:rPr lang="de-DE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die „</a:t>
            </a:r>
            <a:r>
              <a:rPr lang="de-DE" sz="3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dirndln</a:t>
            </a:r>
            <a:r>
              <a:rPr lang="de-DE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 …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82EACEE-BCD1-73A3-4F4A-F15822EFF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7574" y="2563907"/>
            <a:ext cx="5979401" cy="2976191"/>
          </a:xfrm>
        </p:spPr>
        <p:txBody>
          <a:bodyPr anchor="t">
            <a:norm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Große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Vielfalt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60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Gemüsekulturen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&amp; 300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Sorten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Kleine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Fläche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1,5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Hektar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Biologisches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Handwerk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Ort der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Begegnung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genussvoll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&amp;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langsam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Grafik 7" descr="Ein Bild, das draußen, Kleidung, Gras, Person enthält.&#10;&#10;Automatisch generierte Beschreibung">
            <a:extLst>
              <a:ext uri="{FF2B5EF4-FFF2-40B4-BE49-F238E27FC236}">
                <a16:creationId xmlns:a16="http://schemas.microsoft.com/office/drawing/2014/main" id="{A2C47EDE-CB8B-E534-F6EA-57FACF99647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065" r="6499" b="5"/>
          <a:stretch/>
        </p:blipFill>
        <p:spPr>
          <a:xfrm>
            <a:off x="8779933" y="685798"/>
            <a:ext cx="2726267" cy="2421467"/>
          </a:xfrm>
          <a:prstGeom prst="rect">
            <a:avLst/>
          </a:prstGeom>
        </p:spPr>
      </p:pic>
      <p:pic>
        <p:nvPicPr>
          <p:cNvPr id="5" name="Inhaltsplatzhalter 4" descr="Ein Bild, das draußen, Person, Himmel, Kleidung enthält.&#10;&#10;Automatisch generierte Beschreibung">
            <a:extLst>
              <a:ext uri="{FF2B5EF4-FFF2-40B4-BE49-F238E27FC236}">
                <a16:creationId xmlns:a16="http://schemas.microsoft.com/office/drawing/2014/main" id="{910BCFC9-D52E-88EE-762E-02728126F6B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520" r="21327" b="-2"/>
          <a:stretch/>
        </p:blipFill>
        <p:spPr>
          <a:xfrm>
            <a:off x="8779933" y="3750732"/>
            <a:ext cx="2726267" cy="242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517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53A4DA8-EBC1-410D-94F4-2B6E2C019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8AF3F2D-63F1-4537-ADE7-A62A71AE9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994" y="685800"/>
            <a:ext cx="5410201" cy="54863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CED390A-B4FA-A8DC-EEC4-D90429E87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47" y="2150344"/>
            <a:ext cx="5417697" cy="2275607"/>
          </a:xfrm>
        </p:spPr>
        <p:txBody>
          <a:bodyPr anchor="b">
            <a:normAutofit/>
          </a:bodyPr>
          <a:lstStyle/>
          <a:p>
            <a:pPr algn="ctr"/>
            <a:r>
              <a:rPr lang="de-DE" sz="5000" b="1" dirty="0">
                <a:solidFill>
                  <a:srgbClr val="595959"/>
                </a:solidFill>
              </a:rPr>
              <a:t>BAUER x KOCH</a:t>
            </a:r>
            <a:br>
              <a:rPr lang="de-DE" sz="5000" b="1" dirty="0">
                <a:solidFill>
                  <a:srgbClr val="595959"/>
                </a:solidFill>
              </a:rPr>
            </a:br>
            <a:r>
              <a:rPr lang="de-DE" sz="5000" b="1" dirty="0">
                <a:solidFill>
                  <a:srgbClr val="595959"/>
                </a:solidFill>
              </a:rPr>
              <a:t>= </a:t>
            </a:r>
            <a:br>
              <a:rPr lang="de-DE" sz="5000" b="1" dirty="0">
                <a:solidFill>
                  <a:srgbClr val="595959"/>
                </a:solidFill>
              </a:rPr>
            </a:br>
            <a:r>
              <a:rPr lang="de-DE" sz="5000" b="1" dirty="0">
                <a:solidFill>
                  <a:srgbClr val="595959"/>
                </a:solidFill>
              </a:rPr>
              <a:t>NORMAL 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1685F67-EE8B-2D19-ED9C-FEDB3EBDA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9242" y="2578188"/>
            <a:ext cx="4241013" cy="296016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de-DE" sz="2000" dirty="0">
              <a:solidFill>
                <a:srgbClr val="595959"/>
              </a:solidFill>
            </a:endParaRPr>
          </a:p>
          <a:p>
            <a:pPr marL="0" indent="0">
              <a:buNone/>
            </a:pPr>
            <a:endParaRPr lang="de-DE" sz="2000" dirty="0">
              <a:solidFill>
                <a:srgbClr val="595959"/>
              </a:solidFill>
            </a:endParaRPr>
          </a:p>
        </p:txBody>
      </p:sp>
      <p:pic>
        <p:nvPicPr>
          <p:cNvPr id="5" name="Grafik 4" descr="Ein Bild, das Gemüse, Pflanze, Fenchel, Produkt enthält.&#10;&#10;Automatisch generierte Beschreibung">
            <a:extLst>
              <a:ext uri="{FF2B5EF4-FFF2-40B4-BE49-F238E27FC236}">
                <a16:creationId xmlns:a16="http://schemas.microsoft.com/office/drawing/2014/main" id="{01CA5C28-D6B2-2343-3654-7DD412C4091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669" r="-5" b="-5"/>
          <a:stretch/>
        </p:blipFill>
        <p:spPr>
          <a:xfrm>
            <a:off x="6095999" y="685800"/>
            <a:ext cx="2789748" cy="2743202"/>
          </a:xfrm>
          <a:prstGeom prst="rect">
            <a:avLst/>
          </a:prstGeom>
        </p:spPr>
      </p:pic>
      <p:pic>
        <p:nvPicPr>
          <p:cNvPr id="11" name="Grafik 10" descr="Ein Bild, das Naturkost, Produkt, Lokale Speisen, vegane Ernährung enthält.&#10;&#10;Automatisch generierte Beschreibung">
            <a:extLst>
              <a:ext uri="{FF2B5EF4-FFF2-40B4-BE49-F238E27FC236}">
                <a16:creationId xmlns:a16="http://schemas.microsoft.com/office/drawing/2014/main" id="{AF1CC2E5-010D-7B88-EC95-6F90A128E51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6252" r="-2" b="-2"/>
          <a:stretch/>
        </p:blipFill>
        <p:spPr>
          <a:xfrm>
            <a:off x="6096001" y="3429000"/>
            <a:ext cx="2789748" cy="2743201"/>
          </a:xfrm>
          <a:prstGeom prst="rect">
            <a:avLst/>
          </a:prstGeom>
        </p:spPr>
      </p:pic>
      <p:pic>
        <p:nvPicPr>
          <p:cNvPr id="7" name="Grafik 6" descr="Ein Bild, das Essen, Geschirr, Kochkunst, Mahlzeit enthält.&#10;&#10;Automatisch generierte Beschreibung">
            <a:extLst>
              <a:ext uri="{FF2B5EF4-FFF2-40B4-BE49-F238E27FC236}">
                <a16:creationId xmlns:a16="http://schemas.microsoft.com/office/drawing/2014/main" id="{B40FA987-8C9F-C510-8889-1D10B8A8770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9935" r="16382"/>
          <a:stretch/>
        </p:blipFill>
        <p:spPr>
          <a:xfrm>
            <a:off x="8885750" y="685800"/>
            <a:ext cx="2620453" cy="54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970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6FC42E6-6C25-4922-95D2-B97B1E123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95F874-A8A5-4A14-8CFC-828968DE6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754" y="0"/>
            <a:ext cx="4731782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00D455B-774E-D2D7-FC61-082A20DA5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715" y="1842817"/>
            <a:ext cx="2924843" cy="31723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kern="1200" dirty="0" err="1">
                <a:solidFill>
                  <a:srgbClr val="595959"/>
                </a:solidFill>
                <a:latin typeface="+mj-lt"/>
                <a:ea typeface="+mj-ea"/>
                <a:cs typeface="+mj-cs"/>
              </a:rPr>
              <a:t>Entstehung</a:t>
            </a:r>
            <a:r>
              <a:rPr lang="en-US" sz="2800" kern="1200" dirty="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 der </a:t>
            </a:r>
            <a:r>
              <a:rPr lang="en-US" sz="2800" kern="1200" dirty="0" err="1">
                <a:solidFill>
                  <a:srgbClr val="595959"/>
                </a:solidFill>
                <a:latin typeface="+mj-lt"/>
                <a:ea typeface="+mj-ea"/>
                <a:cs typeface="+mj-cs"/>
              </a:rPr>
              <a:t>Kooperatio</a:t>
            </a:r>
            <a:r>
              <a:rPr lang="en-US" sz="2800" dirty="0" err="1">
                <a:solidFill>
                  <a:srgbClr val="595959"/>
                </a:solidFill>
              </a:rPr>
              <a:t>n</a:t>
            </a:r>
            <a:br>
              <a:rPr lang="en-US" sz="2800" dirty="0">
                <a:solidFill>
                  <a:srgbClr val="595959"/>
                </a:solidFill>
              </a:rPr>
            </a:br>
            <a:br>
              <a:rPr lang="en-US" sz="2800" kern="1200" dirty="0">
                <a:solidFill>
                  <a:srgbClr val="595959"/>
                </a:solidFill>
                <a:latin typeface="+mj-lt"/>
                <a:ea typeface="+mj-ea"/>
                <a:cs typeface="+mj-cs"/>
              </a:rPr>
            </a:br>
            <a:br>
              <a:rPr lang="en-US" sz="2800" kern="1200" dirty="0">
                <a:solidFill>
                  <a:srgbClr val="595959"/>
                </a:solidFill>
                <a:latin typeface="+mj-lt"/>
                <a:ea typeface="+mj-ea"/>
                <a:cs typeface="+mj-cs"/>
              </a:rPr>
            </a:br>
            <a:endParaRPr lang="en-US" sz="2800" kern="1200" dirty="0">
              <a:solidFill>
                <a:srgbClr val="595959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Inhaltsplatzhalter 4" descr="Ein Bild, das Essen, Platte, Tisch, Geschirr enthält.&#10;&#10;Automatisch generierte Beschreibung">
            <a:extLst>
              <a:ext uri="{FF2B5EF4-FFF2-40B4-BE49-F238E27FC236}">
                <a16:creationId xmlns:a16="http://schemas.microsoft.com/office/drawing/2014/main" id="{A919C866-C181-CF97-75C2-FA5A13DC2F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21009" y="685799"/>
            <a:ext cx="5486400" cy="5486400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1ED0B5D9-50C7-4482-A5B1-48B8C6E766C4}"/>
              </a:ext>
            </a:extLst>
          </p:cNvPr>
          <p:cNvSpPr txBox="1">
            <a:spLocks/>
          </p:cNvSpPr>
          <p:nvPr/>
        </p:nvSpPr>
        <p:spPr>
          <a:xfrm>
            <a:off x="903469" y="2999835"/>
            <a:ext cx="2924843" cy="31723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400" dirty="0">
              <a:solidFill>
                <a:srgbClr val="595959"/>
              </a:solidFill>
            </a:endParaRPr>
          </a:p>
          <a:p>
            <a:endParaRPr lang="en-US" sz="1400" dirty="0">
              <a:solidFill>
                <a:srgbClr val="595959"/>
              </a:solidFill>
            </a:endParaRPr>
          </a:p>
          <a:p>
            <a:endParaRPr lang="en-US" sz="1400" dirty="0">
              <a:solidFill>
                <a:srgbClr val="595959"/>
              </a:solidFill>
            </a:endParaRPr>
          </a:p>
          <a:p>
            <a:endParaRPr lang="en-US" sz="1400" dirty="0">
              <a:solidFill>
                <a:srgbClr val="595959"/>
              </a:solidFill>
            </a:endParaRPr>
          </a:p>
          <a:p>
            <a:endParaRPr lang="en-US" sz="1400" dirty="0">
              <a:solidFill>
                <a:srgbClr val="595959"/>
              </a:solidFill>
            </a:endParaRPr>
          </a:p>
          <a:p>
            <a:endParaRPr lang="en-US" sz="1400" dirty="0">
              <a:solidFill>
                <a:srgbClr val="595959"/>
              </a:solidFill>
            </a:endParaRPr>
          </a:p>
          <a:p>
            <a:endParaRPr lang="en-US" sz="1400" dirty="0">
              <a:solidFill>
                <a:srgbClr val="595959"/>
              </a:solidFill>
            </a:endParaRPr>
          </a:p>
          <a:p>
            <a:endParaRPr lang="en-US" sz="1400" dirty="0">
              <a:solidFill>
                <a:srgbClr val="595959"/>
              </a:solidFill>
            </a:endParaRPr>
          </a:p>
          <a:p>
            <a:endParaRPr lang="en-US" sz="1400" dirty="0">
              <a:solidFill>
                <a:srgbClr val="595959"/>
              </a:solidFill>
            </a:endParaRPr>
          </a:p>
          <a:p>
            <a:endParaRPr lang="en-US" sz="1400" dirty="0">
              <a:solidFill>
                <a:srgbClr val="595959"/>
              </a:solidFill>
            </a:endParaRPr>
          </a:p>
          <a:p>
            <a:endParaRPr lang="en-US" sz="1400" dirty="0">
              <a:solidFill>
                <a:srgbClr val="595959"/>
              </a:solidFill>
            </a:endParaRPr>
          </a:p>
          <a:p>
            <a:endParaRPr lang="en-US" sz="1400" dirty="0">
              <a:solidFill>
                <a:srgbClr val="595959"/>
              </a:solidFill>
            </a:endParaRPr>
          </a:p>
          <a:p>
            <a:endParaRPr lang="en-US" sz="1400" dirty="0">
              <a:solidFill>
                <a:srgbClr val="595959"/>
              </a:solidFill>
            </a:endParaRPr>
          </a:p>
          <a:p>
            <a:endParaRPr lang="en-US" sz="1400" dirty="0">
              <a:solidFill>
                <a:srgbClr val="595959"/>
              </a:solidFill>
            </a:endParaRPr>
          </a:p>
          <a:p>
            <a:endParaRPr lang="en-US" sz="1400" dirty="0">
              <a:solidFill>
                <a:srgbClr val="595959"/>
              </a:solidFill>
            </a:endParaRPr>
          </a:p>
          <a:p>
            <a:endParaRPr lang="en-US" sz="1400" dirty="0">
              <a:solidFill>
                <a:srgbClr val="595959"/>
              </a:solidFill>
            </a:endParaRPr>
          </a:p>
          <a:p>
            <a:r>
              <a:rPr lang="en-US" sz="1400" dirty="0" err="1">
                <a:solidFill>
                  <a:srgbClr val="595959"/>
                </a:solidFill>
              </a:rPr>
              <a:t>Im</a:t>
            </a:r>
            <a:r>
              <a:rPr lang="en-US" sz="1400" dirty="0">
                <a:solidFill>
                  <a:srgbClr val="595959"/>
                </a:solidFill>
              </a:rPr>
              <a:t> Bild </a:t>
            </a:r>
            <a:r>
              <a:rPr lang="en-US" sz="1400" dirty="0" err="1">
                <a:solidFill>
                  <a:srgbClr val="595959"/>
                </a:solidFill>
              </a:rPr>
              <a:t>zu</a:t>
            </a:r>
            <a:r>
              <a:rPr lang="en-US" sz="1400" dirty="0">
                <a:solidFill>
                  <a:srgbClr val="595959"/>
                </a:solidFill>
              </a:rPr>
              <a:t> </a:t>
            </a:r>
            <a:r>
              <a:rPr lang="en-US" sz="1400" dirty="0" err="1">
                <a:solidFill>
                  <a:srgbClr val="595959"/>
                </a:solidFill>
              </a:rPr>
              <a:t>sehen</a:t>
            </a:r>
            <a:r>
              <a:rPr lang="en-US" sz="1400" dirty="0">
                <a:solidFill>
                  <a:srgbClr val="595959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595959"/>
                </a:solidFill>
              </a:rPr>
              <a:t>Zuckermelone</a:t>
            </a:r>
            <a:r>
              <a:rPr lang="en-US" sz="1400" dirty="0">
                <a:solidFill>
                  <a:srgbClr val="595959"/>
                </a:solidFill>
              </a:rPr>
              <a:t> (</a:t>
            </a:r>
            <a:r>
              <a:rPr lang="en-US" sz="1400" dirty="0" err="1">
                <a:solidFill>
                  <a:srgbClr val="595959"/>
                </a:solidFill>
              </a:rPr>
              <a:t>Sorte</a:t>
            </a:r>
            <a:r>
              <a:rPr lang="en-US" sz="1400" dirty="0">
                <a:solidFill>
                  <a:srgbClr val="595959"/>
                </a:solidFill>
              </a:rPr>
              <a:t>: </a:t>
            </a:r>
            <a:r>
              <a:rPr lang="en-US" sz="1400" dirty="0" err="1">
                <a:solidFill>
                  <a:srgbClr val="595959"/>
                </a:solidFill>
              </a:rPr>
              <a:t>Murmel</a:t>
            </a:r>
            <a:r>
              <a:rPr lang="en-US" sz="1400" dirty="0">
                <a:solidFill>
                  <a:srgbClr val="595959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595959"/>
                </a:solidFill>
              </a:rPr>
              <a:t>Paradeiservielfalt</a:t>
            </a:r>
            <a:endParaRPr lang="en-US" sz="1400" dirty="0">
              <a:solidFill>
                <a:srgbClr val="59595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595959"/>
                </a:solidFill>
              </a:rPr>
              <a:t>Habanada</a:t>
            </a:r>
            <a:r>
              <a:rPr lang="en-US" sz="1400" dirty="0">
                <a:solidFill>
                  <a:srgbClr val="595959"/>
                </a:solidFill>
              </a:rPr>
              <a:t> (</a:t>
            </a:r>
            <a:r>
              <a:rPr lang="en-US" sz="1400" dirty="0" err="1">
                <a:solidFill>
                  <a:srgbClr val="595959"/>
                </a:solidFill>
              </a:rPr>
              <a:t>nicht</a:t>
            </a:r>
            <a:r>
              <a:rPr lang="en-US" sz="1400" dirty="0">
                <a:solidFill>
                  <a:srgbClr val="595959"/>
                </a:solidFill>
              </a:rPr>
              <a:t> </a:t>
            </a:r>
            <a:r>
              <a:rPr lang="en-US" sz="1400" dirty="0" err="1">
                <a:solidFill>
                  <a:srgbClr val="595959"/>
                </a:solidFill>
              </a:rPr>
              <a:t>scharfe</a:t>
            </a:r>
            <a:r>
              <a:rPr lang="en-US" sz="1400" dirty="0">
                <a:solidFill>
                  <a:srgbClr val="595959"/>
                </a:solidFill>
              </a:rPr>
              <a:t> Habaneros)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595959"/>
                </a:solidFill>
              </a:rPr>
              <a:t>Wassermelonenrettich</a:t>
            </a:r>
            <a:r>
              <a:rPr lang="en-US" sz="1400" dirty="0">
                <a:solidFill>
                  <a:srgbClr val="595959"/>
                </a:solidFill>
              </a:rPr>
              <a:t> (</a:t>
            </a:r>
            <a:r>
              <a:rPr lang="en-US" sz="1400" dirty="0" err="1">
                <a:solidFill>
                  <a:srgbClr val="595959"/>
                </a:solidFill>
              </a:rPr>
              <a:t>innen</a:t>
            </a:r>
            <a:r>
              <a:rPr lang="en-US" sz="1400" dirty="0">
                <a:solidFill>
                  <a:srgbClr val="595959"/>
                </a:solidFill>
              </a:rPr>
              <a:t> pink)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595959"/>
                </a:solidFill>
              </a:rPr>
              <a:t>blauer</a:t>
            </a:r>
            <a:r>
              <a:rPr lang="en-US" sz="1400" dirty="0">
                <a:solidFill>
                  <a:srgbClr val="595959"/>
                </a:solidFill>
              </a:rPr>
              <a:t> Herbst (</a:t>
            </a:r>
            <a:r>
              <a:rPr lang="en-US" sz="1400" dirty="0" err="1">
                <a:solidFill>
                  <a:srgbClr val="595959"/>
                </a:solidFill>
              </a:rPr>
              <a:t>innen</a:t>
            </a:r>
            <a:r>
              <a:rPr lang="en-US" sz="1400" dirty="0">
                <a:solidFill>
                  <a:srgbClr val="595959"/>
                </a:solidFill>
              </a:rPr>
              <a:t> </a:t>
            </a:r>
            <a:r>
              <a:rPr lang="en-US" sz="1400" dirty="0" err="1">
                <a:solidFill>
                  <a:srgbClr val="595959"/>
                </a:solidFill>
              </a:rPr>
              <a:t>weiß</a:t>
            </a:r>
            <a:r>
              <a:rPr lang="en-US" sz="1400" dirty="0">
                <a:solidFill>
                  <a:srgbClr val="595959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45227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50DF6B93-F3AC-40E0-8651-89582E5E87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8027539-FDC1-4BD7-ABD3-2C9688465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153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746EFA5-E6C7-4867-8011-E729148E8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799" y="685800"/>
            <a:ext cx="6742953" cy="5486400"/>
          </a:xfrm>
          <a:prstGeom prst="rect">
            <a:avLst/>
          </a:pr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48F4C5A-BF78-4D48-9F02-DE52C685F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799" y="1158949"/>
            <a:ext cx="5461225" cy="11180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stay in contact &amp; gossip</a:t>
            </a:r>
            <a:endParaRPr lang="en-US" sz="3200" kern="1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3" name="Content Placeholder 32">
            <a:extLst>
              <a:ext uri="{FF2B5EF4-FFF2-40B4-BE49-F238E27FC236}">
                <a16:creationId xmlns:a16="http://schemas.microsoft.com/office/drawing/2014/main" id="{DE597E6A-6E0E-E529-652F-9770619B8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5799" y="2563907"/>
            <a:ext cx="5461225" cy="2976191"/>
          </a:xfrm>
        </p:spPr>
        <p:txBody>
          <a:bodyPr anchor="t">
            <a:normAutofit/>
          </a:bodyPr>
          <a:lstStyle/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Grafik 6" descr="Ein Bild, das Schwarzweiß, Kleidung, Gebäude, Straße enthält.&#10;&#10;Automatisch generierte Beschreibung">
            <a:extLst>
              <a:ext uri="{FF2B5EF4-FFF2-40B4-BE49-F238E27FC236}">
                <a16:creationId xmlns:a16="http://schemas.microsoft.com/office/drawing/2014/main" id="{2F8AE36F-F226-03F0-2358-92F0ADD068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" b="11184"/>
          <a:stretch/>
        </p:blipFill>
        <p:spPr>
          <a:xfrm>
            <a:off x="8779933" y="685798"/>
            <a:ext cx="2726267" cy="2421467"/>
          </a:xfrm>
          <a:prstGeom prst="rect">
            <a:avLst/>
          </a:prstGeom>
        </p:spPr>
      </p:pic>
      <p:pic>
        <p:nvPicPr>
          <p:cNvPr id="5" name="Inhaltsplatzhalter 4" descr="Ein Bild, das Text, Fahrzeug, Landfahrzeug, Van enthält.&#10;&#10;Automatisch generierte Beschreibung">
            <a:extLst>
              <a:ext uri="{FF2B5EF4-FFF2-40B4-BE49-F238E27FC236}">
                <a16:creationId xmlns:a16="http://schemas.microsoft.com/office/drawing/2014/main" id="{7F084944-2217-C2D8-C394-5BB7FC4ECF0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" b="10783"/>
          <a:stretch/>
        </p:blipFill>
        <p:spPr>
          <a:xfrm>
            <a:off x="8779933" y="3750732"/>
            <a:ext cx="2726267" cy="2421467"/>
          </a:xfrm>
          <a:prstGeom prst="rect">
            <a:avLst/>
          </a:prstGeom>
        </p:spPr>
      </p:pic>
      <p:pic>
        <p:nvPicPr>
          <p:cNvPr id="8" name="Inhaltsplatzhalter 4">
            <a:extLst>
              <a:ext uri="{FF2B5EF4-FFF2-40B4-BE49-F238E27FC236}">
                <a16:creationId xmlns:a16="http://schemas.microsoft.com/office/drawing/2014/main" id="{4116EBD3-1002-02AF-049B-930C4AEB4B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1651" y="2877332"/>
            <a:ext cx="1577597" cy="2662766"/>
          </a:xfrm>
          <a:prstGeom prst="rect">
            <a:avLst/>
          </a:prstGeom>
        </p:spPr>
      </p:pic>
      <p:pic>
        <p:nvPicPr>
          <p:cNvPr id="9" name="Grafik 8" descr="Ein Bild, das Schrift, Grafiken, Logo, Text enthält.&#10;&#10;Automatisch generierte Beschreibung">
            <a:extLst>
              <a:ext uri="{FF2B5EF4-FFF2-40B4-BE49-F238E27FC236}">
                <a16:creationId xmlns:a16="http://schemas.microsoft.com/office/drawing/2014/main" id="{788543CF-EBE4-DD8C-777B-5AE25C5ADCE8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</a:blip>
          <a:stretch>
            <a:fillRect/>
          </a:stretch>
        </p:blipFill>
        <p:spPr>
          <a:xfrm>
            <a:off x="1310723" y="3367253"/>
            <a:ext cx="3115839" cy="136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451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D9C414A-A284-4D73-B9C7-54C138F6DC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F0E69BE-A77B-628F-8F11-D8D65F649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698" y="1787439"/>
            <a:ext cx="3200203" cy="328312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RESTLOS.</a:t>
            </a:r>
            <a:br>
              <a:rPr lang="en-US" sz="2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</a:br>
            <a:br>
              <a:rPr lang="en-US" sz="2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2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mini </a:t>
            </a:r>
            <a:r>
              <a:rPr lang="en-US" sz="2800" kern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Gemüse</a:t>
            </a:r>
            <a:r>
              <a:rPr lang="en-US" sz="2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DAD80A-CFC8-4003-858B-671FF2048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5045" y="0"/>
            <a:ext cx="7406956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pic>
        <p:nvPicPr>
          <p:cNvPr id="5" name="Inhaltsplatzhalter 4" descr="Ein Bild, das Person, Nagel, Modeaccessoire, Finger enthält.&#10;&#10;Automatisch generierte Beschreibung">
            <a:extLst>
              <a:ext uri="{FF2B5EF4-FFF2-40B4-BE49-F238E27FC236}">
                <a16:creationId xmlns:a16="http://schemas.microsoft.com/office/drawing/2014/main" id="{3F55B357-9263-10DB-0BA8-B4C829F259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27291" y="680483"/>
            <a:ext cx="4122775" cy="549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53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D9C414A-A284-4D73-B9C7-54C138F6DC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C22B1CE-319B-4BAE-9F83-1BED779EB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862" y="680482"/>
            <a:ext cx="2955852" cy="328312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kern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Ideenwerkstatt</a:t>
            </a:r>
            <a:endParaRPr lang="en-US" sz="2800" kern="1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DAD80A-CFC8-4003-858B-671FF2048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5045" y="0"/>
            <a:ext cx="7406956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pic>
        <p:nvPicPr>
          <p:cNvPr id="5" name="Inhaltsplatzhalter 4" descr="Ein Bild, das Naturkost, Im Haus, Produkt, Lebensmittelgruppe enthält.&#10;&#10;Automatisch generierte Beschreibung">
            <a:extLst>
              <a:ext uri="{FF2B5EF4-FFF2-40B4-BE49-F238E27FC236}">
                <a16:creationId xmlns:a16="http://schemas.microsoft.com/office/drawing/2014/main" id="{1B0610AD-D9FA-1970-937D-E6AE5D1EC1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62674" y="1159496"/>
            <a:ext cx="6052010" cy="4539007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BBDF91D4-2322-C965-897D-973744C38937}"/>
              </a:ext>
            </a:extLst>
          </p:cNvPr>
          <p:cNvSpPr txBox="1">
            <a:spLocks/>
          </p:cNvSpPr>
          <p:nvPr/>
        </p:nvSpPr>
        <p:spPr>
          <a:xfrm>
            <a:off x="966871" y="2600567"/>
            <a:ext cx="2924843" cy="31723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Russenkraut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Feigenblattsirup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Wermut aus </a:t>
            </a:r>
            <a:r>
              <a:rPr lang="de-DE" sz="1400" dirty="0" err="1"/>
              <a:t>Trevisio</a:t>
            </a: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Dirndloliven</a:t>
            </a:r>
          </a:p>
          <a:p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047286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6FC42E6-6C25-4922-95D2-B97B1E123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95F874-A8A5-4A14-8CFC-828968DE6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754" y="0"/>
            <a:ext cx="4731782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05F8188-E8EF-38C5-97D1-5754CBF54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715" y="1842817"/>
            <a:ext cx="2924843" cy="31723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kern="1200" dirty="0" err="1">
                <a:solidFill>
                  <a:srgbClr val="595959"/>
                </a:solidFill>
                <a:latin typeface="+mj-lt"/>
                <a:ea typeface="+mj-ea"/>
                <a:cs typeface="+mj-cs"/>
              </a:rPr>
              <a:t>Gemeinsam</a:t>
            </a:r>
            <a:br>
              <a:rPr lang="en-US" sz="2800" dirty="0">
                <a:solidFill>
                  <a:srgbClr val="595959"/>
                </a:solidFill>
              </a:rPr>
            </a:br>
            <a:r>
              <a:rPr lang="en-US" sz="2800" kern="1200" dirty="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ON TOUR</a:t>
            </a:r>
          </a:p>
        </p:txBody>
      </p:sp>
      <p:pic>
        <p:nvPicPr>
          <p:cNvPr id="5" name="Inhaltsplatzhalter 4" descr="Ein Bild, das Essen, Im Haus, Mahlzeit, Fastfood enthält.&#10;&#10;Automatisch generierte Beschreibung">
            <a:extLst>
              <a:ext uri="{FF2B5EF4-FFF2-40B4-BE49-F238E27FC236}">
                <a16:creationId xmlns:a16="http://schemas.microsoft.com/office/drawing/2014/main" id="{C99BCB00-7762-7DA7-ECD2-3EA0E4FBB8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10716" y="1138879"/>
            <a:ext cx="6106987" cy="4580240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29B11BE5-CF27-4E0C-3493-5D60557778D8}"/>
              </a:ext>
            </a:extLst>
          </p:cNvPr>
          <p:cNvSpPr txBox="1">
            <a:spLocks/>
          </p:cNvSpPr>
          <p:nvPr/>
        </p:nvSpPr>
        <p:spPr>
          <a:xfrm>
            <a:off x="1088503" y="3322931"/>
            <a:ext cx="2924843" cy="31723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400" dirty="0">
              <a:solidFill>
                <a:srgbClr val="595959"/>
              </a:solidFill>
            </a:endParaRPr>
          </a:p>
          <a:p>
            <a:r>
              <a:rPr lang="en-US" sz="1400" dirty="0" err="1">
                <a:solidFill>
                  <a:srgbClr val="595959"/>
                </a:solidFill>
              </a:rPr>
              <a:t>mit</a:t>
            </a:r>
            <a:r>
              <a:rPr lang="en-US" sz="1400" dirty="0">
                <a:solidFill>
                  <a:srgbClr val="595959"/>
                </a:solidFill>
              </a:rPr>
              <a:t> Roland Huber</a:t>
            </a:r>
          </a:p>
          <a:p>
            <a:r>
              <a:rPr lang="en-US" sz="1400" dirty="0" err="1">
                <a:solidFill>
                  <a:srgbClr val="595959"/>
                </a:solidFill>
              </a:rPr>
              <a:t>Weissensee</a:t>
            </a:r>
            <a:r>
              <a:rPr lang="en-US" sz="1400" dirty="0">
                <a:solidFill>
                  <a:srgbClr val="595959"/>
                </a:solidFill>
              </a:rPr>
              <a:t>: “</a:t>
            </a:r>
            <a:r>
              <a:rPr lang="en-US" sz="1400" dirty="0" err="1">
                <a:solidFill>
                  <a:srgbClr val="595959"/>
                </a:solidFill>
              </a:rPr>
              <a:t>Genießerhotel</a:t>
            </a:r>
            <a:r>
              <a:rPr lang="en-US" sz="1400" dirty="0">
                <a:solidFill>
                  <a:srgbClr val="595959"/>
                </a:solidFill>
              </a:rPr>
              <a:t> die Forelle”, </a:t>
            </a:r>
            <a:r>
              <a:rPr lang="en-US" sz="1400" dirty="0" err="1">
                <a:solidFill>
                  <a:srgbClr val="595959"/>
                </a:solidFill>
              </a:rPr>
              <a:t>Erntedankfest</a:t>
            </a:r>
            <a:endParaRPr lang="en-US" sz="14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544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9607B8D-5A6C-4ECB-9047-3836C51C14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84D6C4-24A3-44DC-9607-566CF5A22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70"/>
            <a:ext cx="6096000" cy="68564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F7300B-53A6-4A16-AA84-78597664F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5229" y="685800"/>
            <a:ext cx="4743071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D31A40A-5633-6B1C-7A27-5198E2B6B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1851" y="3478310"/>
            <a:ext cx="3232298" cy="248172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Das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Menü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aus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Sicht des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Produzentens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pic>
        <p:nvPicPr>
          <p:cNvPr id="5" name="Inhaltsplatzhalter 4" descr="Ein Bild, das Platte, Essen, Teller, Geschirr enthält.&#10;&#10;Automatisch generierte Beschreibung">
            <a:extLst>
              <a:ext uri="{FF2B5EF4-FFF2-40B4-BE49-F238E27FC236}">
                <a16:creationId xmlns:a16="http://schemas.microsoft.com/office/drawing/2014/main" id="{2F185410-7014-ECB7-2B99-C01264A28C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3203" b="12442"/>
          <a:stretch/>
        </p:blipFill>
        <p:spPr>
          <a:xfrm>
            <a:off x="6096000" y="1571"/>
            <a:ext cx="6096000" cy="685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441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214</Words>
  <Application>Microsoft Macintosh PowerPoint</Application>
  <PresentationFormat>Breitbild</PresentationFormat>
  <Paragraphs>73</Paragraphs>
  <Slides>13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Office</vt:lpstr>
      <vt:lpstr>dirndln am feld &amp; die Köche</vt:lpstr>
      <vt:lpstr>die „dirndln“ …</vt:lpstr>
      <vt:lpstr>BAUER x KOCH =  NORMAL ?</vt:lpstr>
      <vt:lpstr>Entstehung der Kooperation   </vt:lpstr>
      <vt:lpstr>stay in contact &amp; gossip</vt:lpstr>
      <vt:lpstr>RESTLOS.  mini Gemüse.</vt:lpstr>
      <vt:lpstr>Ideenwerkstatt</vt:lpstr>
      <vt:lpstr>Gemeinsam ON TOUR</vt:lpstr>
      <vt:lpstr>Das Menü aus Sicht des Produzentens.</vt:lpstr>
      <vt:lpstr>feldbissen</vt:lpstr>
      <vt:lpstr>Wer steckt dahinter?</vt:lpstr>
      <vt:lpstr>Challenge accepted !!!</vt:lpstr>
      <vt:lpstr>WE ARE NATURE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Sarah Schmolmüller</dc:creator>
  <cp:lastModifiedBy>Sarah Schmolmüller</cp:lastModifiedBy>
  <cp:revision>8</cp:revision>
  <dcterms:created xsi:type="dcterms:W3CDTF">2024-10-29T18:03:43Z</dcterms:created>
  <dcterms:modified xsi:type="dcterms:W3CDTF">2024-11-04T16:10:05Z</dcterms:modified>
</cp:coreProperties>
</file>