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"/>
  </p:notesMasterIdLst>
  <p:sldIdLst>
    <p:sldId id="289" r:id="rId2"/>
    <p:sldId id="277" r:id="rId3"/>
    <p:sldId id="295" r:id="rId4"/>
    <p:sldId id="297" r:id="rId5"/>
  </p:sldIdLst>
  <p:sldSz cx="12192000" cy="6858000"/>
  <p:notesSz cx="6858000" cy="9144000"/>
  <p:embeddedFontLst>
    <p:embeddedFont>
      <p:font typeface="Roboto Medium" panose="020B0604020202020204" charset="0"/>
      <p:regular r:id="rId7"/>
      <p:italic r:id="rId8"/>
    </p:embeddedFont>
    <p:embeddedFont>
      <p:font typeface="Roboto Light" panose="020B0604020202020204" charset="0"/>
      <p:regular r:id="rId9"/>
      <p:italic r:id="rId10"/>
    </p:embeddedFont>
    <p:embeddedFont>
      <p:font typeface="Roboto Slab" panose="020B0604020202020204" charset="0"/>
      <p:regular r:id="rId11"/>
      <p:bold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9A0BB776-94B2-4059-A8F0-1201772E5FD1}">
          <p14:sldIdLst>
            <p14:sldId id="289"/>
          </p14:sldIdLst>
        </p14:section>
        <p14:section name="Abschnitt ohne Titel" id="{B718D1AE-6E5C-4E30-9CC0-31938DD48F0F}">
          <p14:sldIdLst>
            <p14:sldId id="277"/>
            <p14:sldId id="29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975"/>
    <a:srgbClr val="007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0" autoAdjust="0"/>
    <p:restoredTop sz="71376" autoAdjust="0"/>
  </p:normalViewPr>
  <p:slideViewPr>
    <p:cSldViewPr snapToGrid="0">
      <p:cViewPr varScale="1">
        <p:scale>
          <a:sx n="54" d="100"/>
          <a:sy n="54" d="100"/>
        </p:scale>
        <p:origin x="9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F9073-67F5-437A-B5E5-FC3054E63208}" type="datetimeFigureOut">
              <a:rPr lang="de-AT" smtClean="0"/>
              <a:t>07.10.2025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4BA1A-D683-46D8-B4C1-BBA4BDADFD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894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>
                <a:latin typeface="Roboto-Regular"/>
              </a:rPr>
              <a:t>Unsere Themen umfassen:</a:t>
            </a:r>
          </a:p>
          <a:p>
            <a:r>
              <a:rPr lang="de-AT" dirty="0" smtClean="0">
                <a:latin typeface="Roboto-Regular"/>
              </a:rPr>
              <a:t>• Das Miteinander der Generationen</a:t>
            </a:r>
          </a:p>
          <a:p>
            <a:r>
              <a:rPr lang="de-AT" dirty="0" smtClean="0">
                <a:latin typeface="Roboto-Regular"/>
              </a:rPr>
              <a:t>• Partnerschaft</a:t>
            </a:r>
          </a:p>
          <a:p>
            <a:r>
              <a:rPr lang="de-AT" dirty="0" smtClean="0">
                <a:latin typeface="Roboto-Regular"/>
              </a:rPr>
              <a:t>• Hofübergabe / -übernahme</a:t>
            </a:r>
          </a:p>
          <a:p>
            <a:r>
              <a:rPr lang="de-AT" dirty="0" smtClean="0">
                <a:latin typeface="Roboto-Regular"/>
              </a:rPr>
              <a:t>• Herausfordernde Lebenssituationen</a:t>
            </a:r>
          </a:p>
          <a:p>
            <a:r>
              <a:rPr lang="de-AT" dirty="0" smtClean="0">
                <a:latin typeface="Roboto-Regular"/>
              </a:rPr>
              <a:t>• Körperliche / psychische Überlastung</a:t>
            </a:r>
          </a:p>
          <a:p>
            <a:r>
              <a:rPr lang="de-AT" dirty="0" smtClean="0">
                <a:latin typeface="Roboto-Regular"/>
              </a:rPr>
              <a:t>• Abhängigkeiten</a:t>
            </a:r>
          </a:p>
          <a:p>
            <a:r>
              <a:rPr lang="de-AT" dirty="0" smtClean="0">
                <a:latin typeface="Roboto-Regular"/>
              </a:rPr>
              <a:t>• Konflikte</a:t>
            </a:r>
          </a:p>
          <a:p>
            <a:r>
              <a:rPr lang="de-AT" dirty="0" smtClean="0">
                <a:latin typeface="Roboto-Regular"/>
              </a:rPr>
              <a:t>• Zukunftsperspektiven</a:t>
            </a:r>
          </a:p>
          <a:p>
            <a:r>
              <a:rPr lang="de-AT" dirty="0" smtClean="0">
                <a:latin typeface="Roboto-Regular"/>
              </a:rPr>
              <a:t>• Sonstige persönliche Anliegen</a:t>
            </a:r>
          </a:p>
          <a:p>
            <a:endParaRPr lang="de-DE" dirty="0" smtClean="0">
              <a:latin typeface="Roboto-Regular"/>
            </a:endParaRPr>
          </a:p>
          <a:p>
            <a:r>
              <a:rPr lang="de-AT" dirty="0" smtClean="0">
                <a:latin typeface="Roboto-Regular"/>
              </a:rPr>
              <a:t>Besonderheit: Alle </a:t>
            </a:r>
            <a:r>
              <a:rPr lang="de-AT" dirty="0" err="1" smtClean="0">
                <a:latin typeface="Roboto-Regular"/>
              </a:rPr>
              <a:t>Berater:innen</a:t>
            </a:r>
            <a:r>
              <a:rPr lang="de-AT" dirty="0" smtClean="0">
                <a:latin typeface="Roboto-Regular"/>
              </a:rPr>
              <a:t> haben eine psychosoziale Ausbildung und einen landwirtschaftlichen Hintergrund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4BA1A-D683-46D8-B4C1-BBA4BDADFDA0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673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="0" dirty="0" smtClean="0"/>
              <a:t>Video und Folder gestaltet für unterschiedlichen Zielgruppen mit passenden Hilfsangeboten.</a:t>
            </a:r>
            <a:endParaRPr lang="de-DE" kern="100" dirty="0" smtClean="0">
              <a:ea typeface="Aptos" panose="020B00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4BA1A-D683-46D8-B4C1-BBA4BDADFDA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42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F3B6A78-FCC2-467F-93BE-B4DD16693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089" y="5976000"/>
            <a:ext cx="1489911" cy="8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09059FD-5565-4557-91F7-EDB850FE19D2}"/>
              </a:ext>
            </a:extLst>
          </p:cNvPr>
          <p:cNvSpPr txBox="1">
            <a:spLocks/>
          </p:cNvSpPr>
          <p:nvPr userDrawn="1"/>
        </p:nvSpPr>
        <p:spPr>
          <a:xfrm>
            <a:off x="604740" y="534631"/>
            <a:ext cx="2880000" cy="407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de-DE" sz="1400" dirty="0">
                <a:solidFill>
                  <a:srgbClr val="007A3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Ihr W</a:t>
            </a:r>
            <a:r>
              <a:rPr lang="de-DE" sz="1400" b="1" dirty="0">
                <a:solidFill>
                  <a:srgbClr val="007A3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de-DE" sz="1400" dirty="0">
                <a:solidFill>
                  <a:srgbClr val="007A3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sen wächst.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de-DE" sz="1200" dirty="0">
                <a:solidFill>
                  <a:srgbClr val="007A3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LFI Österreich | </a:t>
            </a:r>
            <a:r>
              <a:rPr lang="de-DE" sz="1200" dirty="0" err="1">
                <a:solidFill>
                  <a:srgbClr val="007A3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lfi.at</a:t>
            </a:r>
            <a:endParaRPr lang="de-DE" sz="1200" dirty="0">
              <a:solidFill>
                <a:srgbClr val="007A3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Grafik 7" descr="Logo Ländliches Fortbildungsinstitut LFI">
            <a:extLst>
              <a:ext uri="{FF2B5EF4-FFF2-40B4-BE49-F238E27FC236}">
                <a16:creationId xmlns:a16="http://schemas.microsoft.com/office/drawing/2014/main" id="{30F7A69C-F8A8-4965-BEFB-72BBA8E8B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660" y="397664"/>
            <a:ext cx="1772818" cy="553817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4920B3F6-7830-4CDC-862A-1EBB9DE8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1447200"/>
            <a:ext cx="10981678" cy="853200"/>
          </a:xfrm>
        </p:spPr>
        <p:txBody>
          <a:bodyPr lIns="0" tIns="0" rIns="0" bIns="0" anchor="t" anchorCtr="0">
            <a:noAutofit/>
          </a:bodyPr>
          <a:lstStyle>
            <a:lvl1pPr>
              <a:defRPr sz="5800" b="1">
                <a:latin typeface="Roboto Slab" panose="020B0604020202020204" charset="0"/>
                <a:ea typeface="Roboto Slab" panose="020B060402020202020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cxnSp>
        <p:nvCxnSpPr>
          <p:cNvPr id="11" name="Gerade Verbindung 9">
            <a:extLst>
              <a:ext uri="{FF2B5EF4-FFF2-40B4-BE49-F238E27FC236}">
                <a16:creationId xmlns:a16="http://schemas.microsoft.com/office/drawing/2014/main" id="{A8A3E421-65AF-43BA-9F08-0F3EEADBC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413910"/>
            <a:ext cx="2158383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DFFE8D6E-64B1-4061-8ED5-02A936DA9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00" y="2602800"/>
            <a:ext cx="7509600" cy="457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3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7F9BAB0-C95F-4973-BA1B-3C016D00D3F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-248400" y="3528000"/>
            <a:ext cx="4752000" cy="4752000"/>
          </a:xfrm>
          <a:prstGeom prst="flowChartConnector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1BE0766-3D46-4E03-80AF-CCF9FC2A9D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 rot="16200000">
            <a:off x="-583200" y="5857834"/>
            <a:ext cx="1584000" cy="9233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D49FC956-AF3A-4372-8C11-247BA5271D7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291200" y="3243600"/>
            <a:ext cx="2138400" cy="2138400"/>
          </a:xfrm>
          <a:prstGeom prst="flowChartConnector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None/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1"/>
            <a:endParaRPr lang="de-AT" dirty="0"/>
          </a:p>
        </p:txBody>
      </p:sp>
      <p:sp>
        <p:nvSpPr>
          <p:cNvPr id="21" name="Inhaltsplatzhalter 17">
            <a:extLst>
              <a:ext uri="{FF2B5EF4-FFF2-40B4-BE49-F238E27FC236}">
                <a16:creationId xmlns:a16="http://schemas.microsoft.com/office/drawing/2014/main" id="{DBA4C724-7C63-4AE2-B0A2-D51E45AA80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4093200" y="4216867"/>
            <a:ext cx="720000" cy="18466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501FB2-0295-4B45-BF2C-D813EDB4C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13600" y="4417200"/>
            <a:ext cx="1771200" cy="7452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 b="1">
                <a:latin typeface="Roboto Slab" panose="020B0604020202020204" charset="0"/>
                <a:ea typeface="Roboto Slab" panose="020B060402020202020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cxnSp>
        <p:nvCxnSpPr>
          <p:cNvPr id="13" name="Gerade Verbindung 29">
            <a:extLst>
              <a:ext uri="{FF2B5EF4-FFF2-40B4-BE49-F238E27FC236}">
                <a16:creationId xmlns:a16="http://schemas.microsoft.com/office/drawing/2014/main" id="{6DD721FB-A5BA-46EB-9DB9-C01197A42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13660" y="5378400"/>
            <a:ext cx="237834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Inhaltsplatzhalter 5" descr="Logoleiste">
            <a:extLst>
              <a:ext uri="{FF2B5EF4-FFF2-40B4-BE49-F238E27FC236}">
                <a16:creationId xmlns:a16="http://schemas.microsoft.com/office/drawing/2014/main" id="{CB61143F-C761-40FD-B0B7-48AF70D38048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5391150" y="5594400"/>
            <a:ext cx="6193650" cy="1134000"/>
          </a:xfrm>
          <a:prstGeom prst="flowChartProcess">
            <a:avLst/>
          </a:prstGeom>
          <a:noFill/>
        </p:spPr>
        <p:txBody>
          <a:bodyPr>
            <a:normAutofit/>
          </a:bodyPr>
          <a:lstStyle>
            <a:lvl1pPr algn="r">
              <a:tabLst/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Logoleiste einfügen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00" y="4718752"/>
            <a:ext cx="1950182" cy="4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_Titel-2-Zeilen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6967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7EB2B92-9F61-4486-9E05-2E877FF5588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1976400"/>
            <a:ext cx="70632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1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2822400"/>
            <a:ext cx="10537606" cy="30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01145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_Titel-2-Zeilen_Untertitel_Diagramme-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6967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7EB2B92-9F61-4486-9E05-2E877FF5588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1976400"/>
            <a:ext cx="70632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1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C38664E-06A2-48D7-85C3-615CAA47BC0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04800" y="2822400"/>
            <a:ext cx="10537200" cy="3063600"/>
          </a:xfrm>
          <a:prstGeom prst="flowChartProcess">
            <a:avLst/>
          </a:prstGeom>
          <a:noFill/>
        </p:spPr>
        <p:txBody>
          <a:bodyPr>
            <a:no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e-AT" dirty="0"/>
              <a:t>Diagramm oder Tabelle einfügen</a:t>
            </a:r>
          </a:p>
        </p:txBody>
      </p:sp>
    </p:spTree>
    <p:extLst>
      <p:ext uri="{BB962C8B-B14F-4D97-AF65-F5344CB8AC3E}">
        <p14:creationId xmlns:p14="http://schemas.microsoft.com/office/powerpoint/2010/main" val="302741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wischentitel_Titel-2-Zeilen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1728000"/>
            <a:ext cx="10530232" cy="1584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Zwischenfolie: </a:t>
            </a:r>
            <a:br>
              <a:rPr lang="de-DE" dirty="0"/>
            </a:br>
            <a:r>
              <a:rPr lang="de-DE" dirty="0"/>
              <a:t>Titel 2-zeilig einfügen</a:t>
            </a:r>
            <a:endParaRPr lang="de-AT" dirty="0"/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7C9B1854-E4E2-4EA1-8417-DA0F879FC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435979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7EB2B92-9F61-4486-9E05-2E877FF5588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3662023"/>
            <a:ext cx="105300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3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512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wischentitel_Titel-2-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1728000"/>
            <a:ext cx="10530232" cy="1584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Zwischenfolie: </a:t>
            </a:r>
            <a:br>
              <a:rPr lang="de-DE" dirty="0"/>
            </a:br>
            <a:r>
              <a:rPr lang="de-DE" dirty="0"/>
              <a:t>Titel 2-zeilig einfügen</a:t>
            </a:r>
            <a:endParaRPr lang="de-AT" dirty="0"/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7C9B1854-E4E2-4EA1-8417-DA0F879FC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435979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9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wischentitel_Titel-2-Zeilen_Untertite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453600"/>
            <a:ext cx="7654297" cy="1584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Zwischenfolie: </a:t>
            </a:r>
            <a:br>
              <a:rPr lang="de-DE" dirty="0"/>
            </a:br>
            <a:r>
              <a:rPr lang="de-DE" dirty="0"/>
              <a:t>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208535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7EB2B92-9F61-4486-9E05-2E877FF5588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2498574"/>
            <a:ext cx="70632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3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8000" y="1652400"/>
            <a:ext cx="4424400" cy="44244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D0931272-6869-4F91-9CC2-1EAAC813A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11250000" y="3802817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199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Kontakt_Titel_2-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1728000"/>
            <a:ext cx="10530232" cy="1584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Vielen Dank </a:t>
            </a:r>
            <a:br>
              <a:rPr lang="de-DE" dirty="0"/>
            </a:br>
            <a:r>
              <a:rPr lang="de-DE" dirty="0"/>
              <a:t>für Ihre Aufmerksamkeit!</a:t>
            </a:r>
            <a:endParaRPr lang="de-AT" dirty="0"/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7C9B1854-E4E2-4EA1-8417-DA0F879FC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3435979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9FF5D-DFCB-4354-B8AA-6E9C18AEBE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799" y="3662189"/>
            <a:ext cx="7654297" cy="15843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pPr lvl="0"/>
            <a:r>
              <a:rPr lang="de-DE" dirty="0"/>
              <a:t>Kontaktdaten einfügen</a:t>
            </a:r>
            <a:br>
              <a:rPr lang="de-DE" dirty="0"/>
            </a:br>
            <a:r>
              <a:rPr lang="de-DE" dirty="0"/>
              <a:t>Vorname Nachname</a:t>
            </a:r>
            <a:br>
              <a:rPr lang="de-DE" dirty="0"/>
            </a:br>
            <a:r>
              <a:rPr lang="de-DE" dirty="0"/>
              <a:t>name@mailadresse.at</a:t>
            </a:r>
            <a:br>
              <a:rPr lang="de-DE" dirty="0"/>
            </a:br>
            <a:r>
              <a:rPr lang="de-DE" dirty="0"/>
              <a:t>Tel.: 02752/123 45 67</a:t>
            </a:r>
          </a:p>
        </p:txBody>
      </p:sp>
    </p:spTree>
    <p:extLst>
      <p:ext uri="{BB962C8B-B14F-4D97-AF65-F5344CB8AC3E}">
        <p14:creationId xmlns:p14="http://schemas.microsoft.com/office/powerpoint/2010/main" val="279046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Kontakt_Titel_2-Zeilen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453600"/>
            <a:ext cx="7654297" cy="1584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Vielen Dank </a:t>
            </a:r>
            <a:br>
              <a:rPr lang="de-DE" dirty="0"/>
            </a:br>
            <a:r>
              <a:rPr lang="de-DE" dirty="0"/>
              <a:t>für Ihre Aufmerksamkeit!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208535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FCEDA7F-787B-4A1D-B635-E1E6985C6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00" y="2493809"/>
            <a:ext cx="6933684" cy="15843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pPr lvl="0"/>
            <a:r>
              <a:rPr lang="de-DE" dirty="0"/>
              <a:t>Kontaktdaten einfügen</a:t>
            </a:r>
            <a:br>
              <a:rPr lang="de-DE" dirty="0"/>
            </a:br>
            <a:r>
              <a:rPr lang="de-DE" dirty="0"/>
              <a:t>Vorname Nachname</a:t>
            </a:r>
            <a:br>
              <a:rPr lang="de-DE" dirty="0"/>
            </a:br>
            <a:r>
              <a:rPr lang="de-DE" dirty="0"/>
              <a:t>name@mailadresse.at</a:t>
            </a:r>
            <a:br>
              <a:rPr lang="de-DE" dirty="0"/>
            </a:br>
            <a:r>
              <a:rPr lang="de-DE" dirty="0"/>
              <a:t>Tel.: 02752/123 45 67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8000" y="1652400"/>
            <a:ext cx="4424400" cy="44244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D0931272-6869-4F91-9CC2-1EAAC813A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11250000" y="3802817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352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 Titelfolie gesa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Blau, Screenshot, Electric Blue (Farbe), Himmel enthält.&#10;&#10;Automatisch generierte Beschreibung">
            <a:extLst>
              <a:ext uri="{FF2B5EF4-FFF2-40B4-BE49-F238E27FC236}">
                <a16:creationId xmlns:a16="http://schemas.microsoft.com/office/drawing/2014/main" id="{9F188F68-06F5-F2DF-E063-159ECF1B0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8"/>
          <a:stretch/>
        </p:blipFill>
        <p:spPr>
          <a:xfrm>
            <a:off x="-1" y="-1"/>
            <a:ext cx="12192001" cy="6026047"/>
          </a:xfrm>
          <a:prstGeom prst="rect">
            <a:avLst/>
          </a:prstGeom>
        </p:spPr>
      </p:pic>
      <p:pic>
        <p:nvPicPr>
          <p:cNvPr id="8" name="Grafik 7" descr="Ein Bild, das Text, Grafiken, Schrift, Design enthält.&#10;&#10;Automatisch generierte Beschreibung">
            <a:extLst>
              <a:ext uri="{FF2B5EF4-FFF2-40B4-BE49-F238E27FC236}">
                <a16:creationId xmlns:a16="http://schemas.microsoft.com/office/drawing/2014/main" id="{2B395737-4CE5-668A-45B1-5D5225760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7" y="485474"/>
            <a:ext cx="9024079" cy="53597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419EC8-F41D-E3F0-54AF-7DBA5405C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3" b="19124"/>
          <a:stretch/>
        </p:blipFill>
        <p:spPr>
          <a:xfrm>
            <a:off x="0" y="6086006"/>
            <a:ext cx="11977141" cy="697993"/>
          </a:xfrm>
          <a:prstGeom prst="rect">
            <a:avLst/>
          </a:prstGeom>
        </p:spPr>
      </p:pic>
      <p:pic>
        <p:nvPicPr>
          <p:cNvPr id="10" name="Grafik 9" descr="Ein Bild, das Kreis, Schrift, Text, gelb enthält.&#10;&#10;Automatisch generierte Beschreibung">
            <a:extLst>
              <a:ext uri="{FF2B5EF4-FFF2-40B4-BE49-F238E27FC236}">
                <a16:creationId xmlns:a16="http://schemas.microsoft.com/office/drawing/2014/main" id="{E8DB1E5D-667C-CC19-006F-44A539D078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2" y="3099696"/>
            <a:ext cx="2151596" cy="21515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84" y="6086006"/>
            <a:ext cx="3233916" cy="6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 Inhalt gesa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2A37281-C46A-0A52-5A36-A7EB47A02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b="22471"/>
          <a:stretch/>
        </p:blipFill>
        <p:spPr>
          <a:xfrm>
            <a:off x="1727661" y="6378771"/>
            <a:ext cx="8736677" cy="413135"/>
          </a:xfrm>
          <a:prstGeom prst="rect">
            <a:avLst/>
          </a:prstGeom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BCEBE6-22AF-E802-595E-9201B57ED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004" y="6362154"/>
            <a:ext cx="703766" cy="3337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AT" sz="800" b="0" i="0" kern="1200" smtClean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1538617B-FB48-4FFD-AE1A-BF63E0AE2F2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Rechteck 1"/>
          <p:cNvSpPr/>
          <p:nvPr userDrawn="1"/>
        </p:nvSpPr>
        <p:spPr>
          <a:xfrm>
            <a:off x="186170" y="6378772"/>
            <a:ext cx="1712577" cy="317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BA36D15-E175-561F-6903-923D9C9BA3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45832"/>
            <a:ext cx="11207570" cy="0"/>
          </a:xfrm>
          <a:prstGeom prst="line">
            <a:avLst/>
          </a:prstGeom>
          <a:ln w="6350">
            <a:solidFill>
              <a:srgbClr val="CAD4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Kreis, Schrift, Text, Grafiken enthält.&#10;&#10;Automatisch generierte Beschreibung">
            <a:extLst>
              <a:ext uri="{FF2B5EF4-FFF2-40B4-BE49-F238E27FC236}">
                <a16:creationId xmlns:a16="http://schemas.microsoft.com/office/drawing/2014/main" id="{515EC772-5F87-30D5-48E4-4E6C2CC509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9" y="5903004"/>
            <a:ext cx="899032" cy="89903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795B07E7-7A23-2102-0AF2-D263DCEFB193}"/>
              </a:ext>
            </a:extLst>
          </p:cNvPr>
          <p:cNvSpPr/>
          <p:nvPr userDrawn="1"/>
        </p:nvSpPr>
        <p:spPr>
          <a:xfrm>
            <a:off x="-15870" y="0"/>
            <a:ext cx="12207870" cy="1061213"/>
          </a:xfrm>
          <a:prstGeom prst="rect">
            <a:avLst/>
          </a:prstGeom>
          <a:solidFill>
            <a:srgbClr val="848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n>
                <a:noFill/>
              </a:ln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B726956-929A-2C84-4BB3-E345ED8438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8344" y="183058"/>
            <a:ext cx="1429485" cy="849035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21B75C0-7E5D-2C1E-A19F-194B6591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27" y="1405731"/>
            <a:ext cx="11617309" cy="4351338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33776814-9924-1A6F-45F7-FF2BF009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28" y="171409"/>
            <a:ext cx="8827094" cy="835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63" y="6380397"/>
            <a:ext cx="2247981" cy="4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Bild-rechts_Titel-2-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7200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2397600"/>
            <a:ext cx="7063200" cy="348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einfügen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8000" y="1652400"/>
            <a:ext cx="4424400" cy="44244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CD5EA1FE-8AFE-4C20-BEFC-2CB2B96609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11250000" y="3802817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791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Bild-rechts_Titel-2-Zeilen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6967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7EB2B92-9F61-4486-9E05-2E877FF5588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1976400"/>
            <a:ext cx="70632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1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2822400"/>
            <a:ext cx="7063200" cy="30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einfügen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8000" y="1652400"/>
            <a:ext cx="4424400" cy="44244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D0931272-6869-4F91-9CC2-1EAAC813A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11250000" y="3802817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47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fzählung_Bild-rechts_Titel-2-Zeilen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6967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7EB2B92-9F61-4486-9E05-2E877FF5588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1976400"/>
            <a:ext cx="70632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1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2822400"/>
            <a:ext cx="7063200" cy="30636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DE" dirty="0"/>
              <a:t>Aufzählung mit Listenfunktion einfügen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8000" y="1652400"/>
            <a:ext cx="4424400" cy="44244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F53FB74D-2120-4B3A-95A5-BEB26B664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11250000" y="3802817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27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fzählung_Bild-rechts_Titel-1-Zeil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972000"/>
            <a:ext cx="8376967" cy="6119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1-zeilig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7EB2B92-9F61-4486-9E05-2E877FF5588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1976400"/>
            <a:ext cx="70632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1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2822400"/>
            <a:ext cx="7063200" cy="30636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DE" dirty="0"/>
              <a:t>Aufzählung mit Listenfunktion einfügen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8000" y="1652400"/>
            <a:ext cx="4424400" cy="44244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F53FB74D-2120-4B3A-95A5-BEB26B664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11250000" y="3802817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78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ufzählung_Bild-rechts_Titel-1-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972000"/>
            <a:ext cx="8376967" cy="6119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1-zeilig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2397600"/>
            <a:ext cx="7063200" cy="3492000"/>
          </a:xfr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DE" dirty="0"/>
              <a:t>Aufzählung mit Listenfunktion einfügen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8000" y="1652400"/>
            <a:ext cx="4424400" cy="44244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8" name="Inhaltsplatzhalter 17">
            <a:extLst>
              <a:ext uri="{FF2B5EF4-FFF2-40B4-BE49-F238E27FC236}">
                <a16:creationId xmlns:a16="http://schemas.microsoft.com/office/drawing/2014/main" id="{F53FB74D-2120-4B3A-95A5-BEB26B664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11250000" y="3802817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950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ld-links_Titel-2-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7200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62800" y="2397600"/>
            <a:ext cx="7272000" cy="348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einfügen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86000" y="2397600"/>
            <a:ext cx="3747600" cy="37476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CD5EA1FE-8AFE-4C20-BEFC-2CB2B96609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-630000" y="4626000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236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_Bild-links_Titel-2-Zeilen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7200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Untertitel 2">
            <a:extLst>
              <a:ext uri="{FF2B5EF4-FFF2-40B4-BE49-F238E27FC236}">
                <a16:creationId xmlns:a16="http://schemas.microsoft.com/office/drawing/2014/main" id="{B14D0746-EFD1-4A15-BF6F-1A0858DC1678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4800" y="1976400"/>
            <a:ext cx="7063200" cy="4572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1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1-zeilig einfügen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5200" y="3063600"/>
            <a:ext cx="7787206" cy="28283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einfügen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DBE8314-241A-4601-B8F0-9B430C90ACC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86000" y="2822400"/>
            <a:ext cx="3322800" cy="3322800"/>
          </a:xfrm>
          <a:prstGeom prst="flowChartConnector">
            <a:avLst/>
          </a:prstGeom>
          <a:noFill/>
        </p:spPr>
        <p:txBody>
          <a:bodyPr>
            <a:normAutofit/>
          </a:bodyPr>
          <a:lstStyle>
            <a:lvl1pPr>
              <a:defRPr sz="15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CD5EA1FE-8AFE-4C20-BEFC-2CB2B96609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6200000">
            <a:off x="-630000" y="4626000"/>
            <a:ext cx="1584000" cy="100800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923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_Titel-2-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790DB-8E4C-4A3B-A6DF-6513EC73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800" y="313200"/>
            <a:ext cx="8377200" cy="127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Inhaltsfolie: Titel 2-zeilig einfügen</a:t>
            </a:r>
            <a:endParaRPr lang="de-AT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76F68F5C-BF1A-41E6-930B-E60F15DB71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58710"/>
            <a:ext cx="1656920" cy="0"/>
          </a:xfrm>
          <a:prstGeom prst="line">
            <a:avLst/>
          </a:prstGeom>
          <a:ln w="76200">
            <a:solidFill>
              <a:srgbClr val="007A3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CA37C-609C-40C1-8739-267F4C57C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2397600"/>
            <a:ext cx="10537606" cy="348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Fließtext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06772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B0E797-DCB3-4BC1-A77B-7D5ED2B4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313200"/>
            <a:ext cx="10981677" cy="1270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0390E2-5D03-4671-BD1B-D61476387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00" y="2397600"/>
            <a:ext cx="10983600" cy="348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EC551BA-866C-45AF-A1CA-2D8B4F70B157}"/>
              </a:ext>
            </a:extLst>
          </p:cNvPr>
          <p:cNvSpPr txBox="1">
            <a:spLocks/>
          </p:cNvSpPr>
          <p:nvPr userDrawn="1"/>
        </p:nvSpPr>
        <p:spPr>
          <a:xfrm>
            <a:off x="604740" y="6457704"/>
            <a:ext cx="5040000" cy="126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000" dirty="0">
                <a:solidFill>
                  <a:srgbClr val="007A3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Ihr W</a:t>
            </a:r>
            <a:r>
              <a:rPr lang="de-DE" sz="1000" b="1" dirty="0">
                <a:solidFill>
                  <a:srgbClr val="007A3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de-DE" sz="1000" dirty="0">
                <a:solidFill>
                  <a:srgbClr val="007A3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sen wächst. | </a:t>
            </a:r>
            <a:r>
              <a:rPr lang="de-DE" sz="1000" dirty="0">
                <a:solidFill>
                  <a:srgbClr val="007A3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LFI Österreich | lfi.at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de-DE" sz="1000" dirty="0">
              <a:solidFill>
                <a:srgbClr val="007A3E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2" r:id="rId14"/>
    <p:sldLayoutId id="2147483681" r:id="rId15"/>
    <p:sldLayoutId id="2147483680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/>
          </a:solidFill>
          <a:latin typeface="Roboto Slab" panose="020B0604020202020204" charset="0"/>
          <a:ea typeface="Roboto Slab" panose="020B060402020202020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ts val="246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amhof.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0"/>
          <a:stretch/>
        </p:blipFill>
        <p:spPr>
          <a:xfrm>
            <a:off x="3111379" y="88268"/>
            <a:ext cx="4825415" cy="158946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87216" y="5729893"/>
            <a:ext cx="6571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latin typeface="Roboto-Regular"/>
              </a:rPr>
              <a:t>Alle </a:t>
            </a:r>
            <a:r>
              <a:rPr lang="de-AT" dirty="0" err="1">
                <a:latin typeface="Roboto-Regular"/>
              </a:rPr>
              <a:t>B</a:t>
            </a:r>
            <a:r>
              <a:rPr lang="de-AT" dirty="0" err="1" smtClean="0">
                <a:latin typeface="Roboto-Regular"/>
              </a:rPr>
              <a:t>erater:innen</a:t>
            </a:r>
            <a:r>
              <a:rPr lang="de-AT" dirty="0" smtClean="0">
                <a:latin typeface="Roboto-Regular"/>
              </a:rPr>
              <a:t> </a:t>
            </a:r>
            <a:r>
              <a:rPr lang="de-AT" dirty="0">
                <a:latin typeface="Roboto-Regular"/>
              </a:rPr>
              <a:t>haben eine psychosoziale Ausbildung und einen landwirtschaftlichen </a:t>
            </a:r>
            <a:r>
              <a:rPr lang="de-AT" dirty="0" smtClean="0">
                <a:latin typeface="Roboto-Regular"/>
              </a:rPr>
              <a:t>Hintergrund.</a:t>
            </a:r>
            <a:endParaRPr lang="de-AT" dirty="0">
              <a:latin typeface="Roboto-Regular"/>
            </a:endParaRPr>
          </a:p>
          <a:p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2" r="65241" b="21651"/>
          <a:stretch/>
        </p:blipFill>
        <p:spPr>
          <a:xfrm>
            <a:off x="1696122" y="1572257"/>
            <a:ext cx="3133053" cy="418914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31811" r="32137" b="21333"/>
          <a:stretch/>
        </p:blipFill>
        <p:spPr>
          <a:xfrm>
            <a:off x="4706622" y="1626153"/>
            <a:ext cx="2842375" cy="401853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0" t="32445" b="22223"/>
          <a:stretch/>
        </p:blipFill>
        <p:spPr>
          <a:xfrm>
            <a:off x="7372130" y="1659408"/>
            <a:ext cx="2880878" cy="39289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/>
          <a:srcRect l="64419"/>
          <a:stretch/>
        </p:blipFill>
        <p:spPr>
          <a:xfrm>
            <a:off x="10178931" y="4408848"/>
            <a:ext cx="1957706" cy="7354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61" y="452163"/>
            <a:ext cx="1417138" cy="4791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1" y="5588334"/>
            <a:ext cx="4786899" cy="103318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67705" r="58775"/>
          <a:stretch/>
        </p:blipFill>
        <p:spPr>
          <a:xfrm>
            <a:off x="16412" y="4211629"/>
            <a:ext cx="2343150" cy="225576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37498" r="50450" b="39377"/>
          <a:stretch/>
        </p:blipFill>
        <p:spPr>
          <a:xfrm>
            <a:off x="-485775" y="1911738"/>
            <a:ext cx="3314700" cy="15859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2" t="7568" r="12465" b="61183"/>
          <a:stretch/>
        </p:blipFill>
        <p:spPr>
          <a:xfrm>
            <a:off x="9832605" y="1677737"/>
            <a:ext cx="2028825" cy="214312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12" b="66113"/>
          <a:stretch/>
        </p:blipFill>
        <p:spPr>
          <a:xfrm>
            <a:off x="1809434" y="-497033"/>
            <a:ext cx="2207475" cy="232397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3" t="38123" r="14618" b="31252"/>
          <a:stretch/>
        </p:blipFill>
        <p:spPr>
          <a:xfrm>
            <a:off x="8133079" y="-385178"/>
            <a:ext cx="2400301" cy="2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5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B3F9D-5154-A2A0-33D8-6B2CC9CFD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323871" y="6041923"/>
            <a:ext cx="1799303" cy="816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E138D6-ED98-B174-7F52-A2A8DB57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47" y="1140598"/>
            <a:ext cx="1052939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Zusammenarbeitsprojekt: </a:t>
            </a:r>
            <a:r>
              <a:rPr lang="de-AT" b="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„Gesund </a:t>
            </a:r>
            <a:r>
              <a:rPr lang="de-AT" b="0" kern="100" dirty="0">
                <a:ea typeface="Aptos" panose="020B0004020202020204" pitchFamily="34" charset="0"/>
                <a:cs typeface="Times New Roman" panose="02020603050405020304" pitchFamily="18" charset="0"/>
              </a:rPr>
              <a:t>bleiben - Physische und psychische Prävention für österreichische </a:t>
            </a:r>
            <a:r>
              <a:rPr lang="de-AT" b="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Landwirt*innen“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0" dirty="0" smtClean="0"/>
              <a:t>Projektpartner </a:t>
            </a:r>
            <a:r>
              <a:rPr lang="de-AT" b="0" dirty="0"/>
              <a:t>sind </a:t>
            </a:r>
            <a:endParaRPr lang="de-AT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dirty="0" smtClean="0"/>
              <a:t>Projektlaufzeit: 2024 bis </a:t>
            </a:r>
            <a:r>
              <a:rPr lang="de-AT" sz="1800" b="0" dirty="0"/>
              <a:t>Ende 2027, die Projektleitung liegt beim Maschinenring Österreich. </a:t>
            </a:r>
            <a:endParaRPr lang="de-AT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0" dirty="0" smtClean="0"/>
              <a:t>Bündelung der Angebote, Bewusstseinsbildung, Schulungen für </a:t>
            </a:r>
            <a:r>
              <a:rPr lang="de-AT" b="0" dirty="0" err="1" smtClean="0"/>
              <a:t>Betriebshelfer:innen</a:t>
            </a:r>
            <a:r>
              <a:rPr lang="de-AT" b="0" dirty="0" smtClean="0"/>
              <a:t> und Vernetzung innerhalb agrarischer Organisationen und mit </a:t>
            </a:r>
            <a:r>
              <a:rPr lang="de-AT" b="0" dirty="0" err="1" smtClean="0"/>
              <a:t>Mulitplikator:innen</a:t>
            </a:r>
            <a:endParaRPr lang="de-AT" sz="1800" b="0" dirty="0"/>
          </a:p>
          <a:p>
            <a:r>
              <a:rPr lang="de-DE" kern="100" dirty="0">
                <a:ea typeface="Aptos" panose="020B0004020202020204" pitchFamily="34" charset="0"/>
              </a:rPr>
              <a:t>Gemeinsamer Auftritt unter Slogan: „Happy am Hof“ </a:t>
            </a:r>
            <a:r>
              <a:rPr lang="de-DE" kern="100" dirty="0" smtClean="0">
                <a:ea typeface="Aptos" panose="020B0004020202020204" pitchFamily="34" charset="0"/>
              </a:rPr>
              <a:t>mit dem </a:t>
            </a:r>
            <a:r>
              <a:rPr lang="de-DE" kern="100" dirty="0">
                <a:ea typeface="Aptos" panose="020B0004020202020204" pitchFamily="34" charset="0"/>
              </a:rPr>
              <a:t>Ziel: Landwirtinnen und Landwirte möglichst niederschwellig zu erreichen</a:t>
            </a:r>
            <a:r>
              <a:rPr lang="de-DE" kern="100" dirty="0" smtClean="0">
                <a:ea typeface="Aptos" panose="020B0004020202020204" pitchFamily="34" charset="0"/>
              </a:rPr>
              <a:t>.</a:t>
            </a:r>
          </a:p>
          <a:p>
            <a:r>
              <a:rPr lang="de-AT" dirty="0" smtClean="0">
                <a:solidFill>
                  <a:srgbClr val="7030A0"/>
                </a:solidFill>
                <a:hlinkClick r:id="rId3"/>
              </a:rPr>
              <a:t>www.happyamhof.at</a:t>
            </a:r>
            <a:r>
              <a:rPr lang="de-AT" dirty="0" smtClean="0">
                <a:solidFill>
                  <a:srgbClr val="7030A0"/>
                </a:solidFill>
              </a:rPr>
              <a:t> </a:t>
            </a:r>
            <a:endParaRPr lang="de-AT" b="0" dirty="0"/>
          </a:p>
          <a:p>
            <a:endParaRPr lang="de-DE" b="0" kern="100" dirty="0"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de-AT" sz="1800" b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A253DE-4113-D5D6-7A1C-1A78C618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 „Gesund bleiben“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A37281-C46A-0A52-5A36-A7EB47A029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24152" b="24741"/>
          <a:stretch/>
        </p:blipFill>
        <p:spPr>
          <a:xfrm>
            <a:off x="522317" y="2291681"/>
            <a:ext cx="9272848" cy="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Film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7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I Folienmaster 2024">
  <a:themeElements>
    <a:clrScheme name="LFI Designfarbe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3E"/>
      </a:accent1>
      <a:accent2>
        <a:srgbClr val="007A3E"/>
      </a:accent2>
      <a:accent3>
        <a:srgbClr val="007A3E"/>
      </a:accent3>
      <a:accent4>
        <a:srgbClr val="007A3E"/>
      </a:accent4>
      <a:accent5>
        <a:srgbClr val="007A3E"/>
      </a:accent5>
      <a:accent6>
        <a:srgbClr val="007A3E"/>
      </a:accent6>
      <a:hlink>
        <a:srgbClr val="007A3E"/>
      </a:hlink>
      <a:folHlink>
        <a:srgbClr val="007A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Breitbild</PresentationFormat>
  <Paragraphs>25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Roboto-Regular</vt:lpstr>
      <vt:lpstr>Roboto Medium</vt:lpstr>
      <vt:lpstr>Times New Roman</vt:lpstr>
      <vt:lpstr>Aptos</vt:lpstr>
      <vt:lpstr>Arial</vt:lpstr>
      <vt:lpstr>Roboto Light</vt:lpstr>
      <vt:lpstr>Roboto Slab</vt:lpstr>
      <vt:lpstr>Roboto</vt:lpstr>
      <vt:lpstr>Calibri</vt:lpstr>
      <vt:lpstr>LFI Folienmaster 2024</vt:lpstr>
      <vt:lpstr>PowerPoint-Präsentation</vt:lpstr>
      <vt:lpstr>PowerPoint-Präsentation</vt:lpstr>
      <vt:lpstr>Projekt „Gesund bleiben“</vt:lpstr>
      <vt:lpstr>Film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LFI Folienmaster 2024</dc:title>
  <dc:subject/>
  <dc:creator>guglerMarkenSinn@gugler.at</dc:creator>
  <cp:keywords/>
  <dc:description/>
  <cp:lastModifiedBy>Jernej Ines (LFI Österreich)</cp:lastModifiedBy>
  <cp:revision>241</cp:revision>
  <dcterms:created xsi:type="dcterms:W3CDTF">2024-11-14T16:03:01Z</dcterms:created>
  <dcterms:modified xsi:type="dcterms:W3CDTF">2025-10-07T07:44:58Z</dcterms:modified>
  <cp:category/>
</cp:coreProperties>
</file>