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75" r:id="rId4"/>
    <p:sldId id="272" r:id="rId5"/>
    <p:sldId id="297" r:id="rId6"/>
    <p:sldId id="279" r:id="rId7"/>
    <p:sldId id="301" r:id="rId8"/>
    <p:sldId id="300" r:id="rId9"/>
    <p:sldId id="299" r:id="rId10"/>
    <p:sldId id="283" r:id="rId11"/>
    <p:sldId id="285" r:id="rId12"/>
    <p:sldId id="291" r:id="rId13"/>
    <p:sldId id="302" r:id="rId14"/>
    <p:sldId id="287" r:id="rId15"/>
    <p:sldId id="277" r:id="rId16"/>
    <p:sldId id="286" r:id="rId17"/>
    <p:sldId id="281" r:id="rId18"/>
    <p:sldId id="289" r:id="rId19"/>
    <p:sldId id="288" r:id="rId20"/>
    <p:sldId id="293" r:id="rId21"/>
    <p:sldId id="271" r:id="rId22"/>
    <p:sldId id="274" r:id="rId2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4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44892-5F70-414D-8173-A8C7E0D613A7}" type="doc">
      <dgm:prSet loTypeId="urn:microsoft.com/office/officeart/2005/8/layout/arrow6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de-DE"/>
        </a:p>
      </dgm:t>
    </dgm:pt>
    <dgm:pt modelId="{62A398F4-3C7A-4C61-9553-D22F3F3B7EE4}">
      <dgm:prSet phldrT="[Text]"/>
      <dgm:spPr/>
      <dgm:t>
        <a:bodyPr/>
        <a:lstStyle/>
        <a:p>
          <a:r>
            <a:rPr lang="de-DE" b="1" dirty="0" smtClean="0">
              <a:solidFill>
                <a:srgbClr val="002060"/>
              </a:solidFill>
            </a:rPr>
            <a:t>Privatpersonen  </a:t>
          </a:r>
        </a:p>
      </dgm:t>
    </dgm:pt>
    <dgm:pt modelId="{10C435D0-A808-431D-8E1E-B0CC0DBF8EA2}" type="parTrans" cxnId="{6418F46E-B889-4F5A-A588-927582D9A78B}">
      <dgm:prSet/>
      <dgm:spPr/>
      <dgm:t>
        <a:bodyPr/>
        <a:lstStyle/>
        <a:p>
          <a:endParaRPr lang="de-DE"/>
        </a:p>
      </dgm:t>
    </dgm:pt>
    <dgm:pt modelId="{468622E3-3BD8-48ED-A0EC-C961E5A679F6}" type="sibTrans" cxnId="{6418F46E-B889-4F5A-A588-927582D9A78B}">
      <dgm:prSet/>
      <dgm:spPr/>
      <dgm:t>
        <a:bodyPr/>
        <a:lstStyle/>
        <a:p>
          <a:endParaRPr lang="de-DE"/>
        </a:p>
      </dgm:t>
    </dgm:pt>
    <dgm:pt modelId="{2550440B-276D-4320-B075-8BB4AFBF2DCD}">
      <dgm:prSet phldrT="[Text]"/>
      <dgm:spPr/>
      <dgm:t>
        <a:bodyPr/>
        <a:lstStyle/>
        <a:p>
          <a:r>
            <a:rPr lang="de-DE" b="1" dirty="0" smtClean="0">
              <a:solidFill>
                <a:srgbClr val="002060"/>
              </a:solidFill>
            </a:rPr>
            <a:t>Berufliche Veranstaltungen</a:t>
          </a:r>
          <a:endParaRPr lang="de-DE" b="1" dirty="0">
            <a:solidFill>
              <a:srgbClr val="002060"/>
            </a:solidFill>
          </a:endParaRPr>
        </a:p>
      </dgm:t>
    </dgm:pt>
    <dgm:pt modelId="{CC7EDAC2-F4E6-4719-9203-D0456D20F81E}" type="parTrans" cxnId="{FE89440D-6387-47BB-8082-44B786CFB6B2}">
      <dgm:prSet/>
      <dgm:spPr/>
      <dgm:t>
        <a:bodyPr/>
        <a:lstStyle/>
        <a:p>
          <a:endParaRPr lang="de-DE"/>
        </a:p>
      </dgm:t>
    </dgm:pt>
    <dgm:pt modelId="{2AB83B84-506B-45B3-9CA7-DB2FC4375732}" type="sibTrans" cxnId="{FE89440D-6387-47BB-8082-44B786CFB6B2}">
      <dgm:prSet/>
      <dgm:spPr/>
      <dgm:t>
        <a:bodyPr/>
        <a:lstStyle/>
        <a:p>
          <a:endParaRPr lang="de-DE"/>
        </a:p>
      </dgm:t>
    </dgm:pt>
    <dgm:pt modelId="{E3BBF4A6-4DE2-4A38-A0B3-9FD988A13012}" type="pres">
      <dgm:prSet presAssocID="{C2D44892-5F70-414D-8173-A8C7E0D613A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0F9A57C-CAEF-4A3B-B58C-0B19E9C11903}" type="pres">
      <dgm:prSet presAssocID="{C2D44892-5F70-414D-8173-A8C7E0D613A7}" presName="ribbon" presStyleLbl="node1" presStyleIdx="0" presStyleCnt="1" custScaleX="202541" custLinFactNeighborX="-933"/>
      <dgm:spPr/>
    </dgm:pt>
    <dgm:pt modelId="{F1782E62-F173-4874-9CC9-F59C00D254CD}" type="pres">
      <dgm:prSet presAssocID="{C2D44892-5F70-414D-8173-A8C7E0D613A7}" presName="leftArrowText" presStyleLbl="node1" presStyleIdx="0" presStyleCnt="1" custScaleX="140843" custLinFactNeighborX="-91041" custLinFactNeighborY="-22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30350F-5BE4-4C13-BD88-8237E0CB85F8}" type="pres">
      <dgm:prSet presAssocID="{C2D44892-5F70-414D-8173-A8C7E0D613A7}" presName="rightArrowText" presStyleLbl="node1" presStyleIdx="0" presStyleCnt="1" custScaleX="157611" custLinFactNeighborX="62945" custLinFactNeighborY="22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E89440D-6387-47BB-8082-44B786CFB6B2}" srcId="{C2D44892-5F70-414D-8173-A8C7E0D613A7}" destId="{2550440B-276D-4320-B075-8BB4AFBF2DCD}" srcOrd="1" destOrd="0" parTransId="{CC7EDAC2-F4E6-4719-9203-D0456D20F81E}" sibTransId="{2AB83B84-506B-45B3-9CA7-DB2FC4375732}"/>
    <dgm:cxn modelId="{6418F46E-B889-4F5A-A588-927582D9A78B}" srcId="{C2D44892-5F70-414D-8173-A8C7E0D613A7}" destId="{62A398F4-3C7A-4C61-9553-D22F3F3B7EE4}" srcOrd="0" destOrd="0" parTransId="{10C435D0-A808-431D-8E1E-B0CC0DBF8EA2}" sibTransId="{468622E3-3BD8-48ED-A0EC-C961E5A679F6}"/>
    <dgm:cxn modelId="{3AADC43C-92FB-4ECC-AB24-04DBB04628B9}" type="presOf" srcId="{62A398F4-3C7A-4C61-9553-D22F3F3B7EE4}" destId="{F1782E62-F173-4874-9CC9-F59C00D254CD}" srcOrd="0" destOrd="0" presId="urn:microsoft.com/office/officeart/2005/8/layout/arrow6"/>
    <dgm:cxn modelId="{8EF613A7-D1C2-472A-99ED-5AE52AE57782}" type="presOf" srcId="{2550440B-276D-4320-B075-8BB4AFBF2DCD}" destId="{B230350F-5BE4-4C13-BD88-8237E0CB85F8}" srcOrd="0" destOrd="0" presId="urn:microsoft.com/office/officeart/2005/8/layout/arrow6"/>
    <dgm:cxn modelId="{5748FDE5-2125-490F-8F43-59D3AA5AF001}" type="presOf" srcId="{C2D44892-5F70-414D-8173-A8C7E0D613A7}" destId="{E3BBF4A6-4DE2-4A38-A0B3-9FD988A13012}" srcOrd="0" destOrd="0" presId="urn:microsoft.com/office/officeart/2005/8/layout/arrow6"/>
    <dgm:cxn modelId="{15AF9E81-2F52-487D-9D89-E65FD6C76A89}" type="presParOf" srcId="{E3BBF4A6-4DE2-4A38-A0B3-9FD988A13012}" destId="{50F9A57C-CAEF-4A3B-B58C-0B19E9C11903}" srcOrd="0" destOrd="0" presId="urn:microsoft.com/office/officeart/2005/8/layout/arrow6"/>
    <dgm:cxn modelId="{17473E33-4264-48FC-BBDF-65A1A0D3B822}" type="presParOf" srcId="{E3BBF4A6-4DE2-4A38-A0B3-9FD988A13012}" destId="{F1782E62-F173-4874-9CC9-F59C00D254CD}" srcOrd="1" destOrd="0" presId="urn:microsoft.com/office/officeart/2005/8/layout/arrow6"/>
    <dgm:cxn modelId="{25944983-F449-4A50-B691-1701F3B63C15}" type="presParOf" srcId="{E3BBF4A6-4DE2-4A38-A0B3-9FD988A13012}" destId="{B230350F-5BE4-4C13-BD88-8237E0CB85F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9A57C-CAEF-4A3B-B58C-0B19E9C11903}">
      <dsp:nvSpPr>
        <dsp:cNvPr id="0" name=""/>
        <dsp:cNvSpPr/>
      </dsp:nvSpPr>
      <dsp:spPr>
        <a:xfrm>
          <a:off x="182357" y="0"/>
          <a:ext cx="8386129" cy="1656184"/>
        </a:xfrm>
        <a:prstGeom prst="leftRightRibb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82E62-F173-4874-9CC9-F59C00D254CD}">
      <dsp:nvSpPr>
        <dsp:cNvPr id="0" name=""/>
        <dsp:cNvSpPr/>
      </dsp:nvSpPr>
      <dsp:spPr>
        <a:xfrm>
          <a:off x="1317707" y="288030"/>
          <a:ext cx="1924410" cy="8115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solidFill>
                <a:srgbClr val="002060"/>
              </a:solidFill>
            </a:rPr>
            <a:t>Privatpersonen  </a:t>
          </a:r>
        </a:p>
      </dsp:txBody>
      <dsp:txXfrm>
        <a:off x="1317707" y="288030"/>
        <a:ext cx="1924410" cy="811530"/>
      </dsp:txXfrm>
    </dsp:sp>
    <dsp:sp modelId="{B230350F-5BE4-4C13-BD88-8237E0CB85F8}">
      <dsp:nvSpPr>
        <dsp:cNvPr id="0" name=""/>
        <dsp:cNvSpPr/>
      </dsp:nvSpPr>
      <dsp:spPr>
        <a:xfrm>
          <a:off x="4965330" y="556623"/>
          <a:ext cx="2545069" cy="8115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>
              <a:solidFill>
                <a:srgbClr val="002060"/>
              </a:solidFill>
            </a:rPr>
            <a:t>Berufliche Veranstaltungen</a:t>
          </a:r>
          <a:endParaRPr lang="de-DE" sz="2100" b="1" kern="1200" dirty="0">
            <a:solidFill>
              <a:srgbClr val="002060"/>
            </a:solidFill>
          </a:endParaRPr>
        </a:p>
      </dsp:txBody>
      <dsp:txXfrm>
        <a:off x="4965330" y="556623"/>
        <a:ext cx="2545069" cy="811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03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80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9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34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01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2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92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41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58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23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35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05CA-479B-4A09-B7ED-B66EAA471F1A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A84D-BF10-45A7-B641-964040B35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0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395536" y="3723878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Manfred König</a:t>
            </a:r>
          </a:p>
          <a:p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Dipl. Lebens- und Sozialberater</a:t>
            </a:r>
          </a:p>
          <a:p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Dipl. Shiatsu Praktiker</a:t>
            </a:r>
          </a:p>
          <a:p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Trainer / Supervisor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81272"/>
            <a:ext cx="2381051" cy="79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367644" y="1658873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/>
              <a:t>Warum nicht reden? </a:t>
            </a:r>
            <a:r>
              <a:rPr lang="de-DE" sz="3600" b="1" dirty="0" smtClean="0"/>
              <a:t> </a:t>
            </a:r>
          </a:p>
          <a:p>
            <a:pPr algn="ctr"/>
            <a:endParaRPr lang="de-DE" sz="1050" b="1" dirty="0" smtClean="0"/>
          </a:p>
          <a:p>
            <a:pPr algn="ctr"/>
            <a:r>
              <a:rPr lang="de-DE" sz="2000" b="1" dirty="0" smtClean="0"/>
              <a:t>Über </a:t>
            </a:r>
            <a:r>
              <a:rPr lang="de-DE" sz="2000" b="1" dirty="0"/>
              <a:t>Tabus, Hemmschwellen und den Zugang zu Männern</a:t>
            </a:r>
          </a:p>
        </p:txBody>
      </p:sp>
    </p:spTree>
    <p:extLst>
      <p:ext uri="{BB962C8B-B14F-4D97-AF65-F5344CB8AC3E}">
        <p14:creationId xmlns:p14="http://schemas.microsoft.com/office/powerpoint/2010/main" val="40577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hat „MAN(N)“ zu sein?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10" y="659449"/>
            <a:ext cx="2501980" cy="39285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1131590"/>
            <a:ext cx="25202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erfolgreich</a:t>
            </a:r>
          </a:p>
          <a:p>
            <a:endParaRPr lang="de-DE" sz="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s</a:t>
            </a:r>
            <a:r>
              <a:rPr lang="de-DE" sz="1600" b="1" dirty="0" smtClean="0"/>
              <a:t>portlich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sich durchsetzen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Lösungen finden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der Ernährer &amp; Beschützer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keine Schwächen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Karriere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1628676"/>
            <a:ext cx="252028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Zeit für die Familie</a:t>
            </a:r>
          </a:p>
          <a:p>
            <a:endParaRPr lang="de-DE" sz="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Verständnis haben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einfühlsam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liebevoll</a:t>
            </a:r>
          </a:p>
        </p:txBody>
      </p:sp>
    </p:spTree>
    <p:extLst>
      <p:ext uri="{BB962C8B-B14F-4D97-AF65-F5344CB8AC3E}">
        <p14:creationId xmlns:p14="http://schemas.microsoft.com/office/powerpoint/2010/main" val="25146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hat „MAN(N)“ zu sein?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403649" y="944597"/>
            <a:ext cx="71287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Herb Goldberg bringt </a:t>
            </a:r>
            <a:r>
              <a:rPr lang="de-DE" dirty="0" smtClean="0"/>
              <a:t>es </a:t>
            </a:r>
            <a:r>
              <a:rPr lang="de-DE" dirty="0"/>
              <a:t>in </a:t>
            </a:r>
            <a:endParaRPr lang="de-DE" dirty="0" smtClean="0"/>
          </a:p>
          <a:p>
            <a:pPr algn="ctr"/>
            <a:r>
              <a:rPr lang="de-DE" dirty="0" smtClean="0"/>
              <a:t>den </a:t>
            </a:r>
            <a:r>
              <a:rPr lang="de-DE" dirty="0"/>
              <a:t>„sieben maskulinen Imperativen“ auf den Punkt</a:t>
            </a:r>
            <a:r>
              <a:rPr lang="de-DE" dirty="0" smtClean="0"/>
              <a:t>:</a:t>
            </a:r>
            <a:endParaRPr lang="de-DE" dirty="0"/>
          </a:p>
          <a:p>
            <a:pPr algn="ctr"/>
            <a:r>
              <a:rPr lang="de-DE" dirty="0"/>
              <a:t> </a:t>
            </a:r>
          </a:p>
          <a:p>
            <a:pPr algn="ctr"/>
            <a:r>
              <a:rPr lang="de-DE" b="1" dirty="0" smtClean="0"/>
              <a:t>„Je </a:t>
            </a:r>
            <a:r>
              <a:rPr lang="de-DE" b="1" dirty="0"/>
              <a:t>weniger Schlaf ich benötige,</a:t>
            </a:r>
          </a:p>
          <a:p>
            <a:pPr algn="ctr"/>
            <a:r>
              <a:rPr lang="de-DE" b="1" dirty="0"/>
              <a:t>je mehr Schmerzen ich ertragen kann,</a:t>
            </a:r>
          </a:p>
          <a:p>
            <a:pPr algn="ctr"/>
            <a:r>
              <a:rPr lang="de-DE" b="1" dirty="0"/>
              <a:t>je mehr Alkohol ich vertrage,</a:t>
            </a:r>
          </a:p>
          <a:p>
            <a:pPr algn="ctr"/>
            <a:r>
              <a:rPr lang="de-DE" b="1" dirty="0"/>
              <a:t>je weniger ich mich darum kümmere, was ich esse,</a:t>
            </a:r>
          </a:p>
          <a:p>
            <a:pPr algn="ctr"/>
            <a:r>
              <a:rPr lang="de-DE" b="1" dirty="0"/>
              <a:t>je weniger ich jemanden um Hilfe bitte und von jemanden abhängig bin,</a:t>
            </a:r>
          </a:p>
          <a:p>
            <a:pPr algn="ctr"/>
            <a:r>
              <a:rPr lang="de-DE" b="1" dirty="0"/>
              <a:t>je mehr ich meine Gefühle kontrolliere und unterdrücke,</a:t>
            </a:r>
          </a:p>
          <a:p>
            <a:pPr algn="ctr"/>
            <a:r>
              <a:rPr lang="de-DE" b="1" dirty="0"/>
              <a:t>je weniger ich auf meinen Körper achte, </a:t>
            </a:r>
          </a:p>
          <a:p>
            <a:pPr algn="ctr"/>
            <a:r>
              <a:rPr lang="de-DE" b="1" dirty="0"/>
              <a:t>desto männlicher bin ich.“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1" y="699542"/>
            <a:ext cx="1714561" cy="23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hindert uns über Tabus zu sprechen?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98757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SCHAM</a:t>
            </a:r>
          </a:p>
        </p:txBody>
      </p:sp>
      <p:sp>
        <p:nvSpPr>
          <p:cNvPr id="14" name="Textfeld 13"/>
          <p:cNvSpPr txBox="1"/>
          <p:nvPr/>
        </p:nvSpPr>
        <p:spPr>
          <a:xfrm rot="21199427">
            <a:off x="924829" y="2357296"/>
            <a:ext cx="258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Angst</a:t>
            </a:r>
          </a:p>
        </p:txBody>
      </p:sp>
      <p:sp>
        <p:nvSpPr>
          <p:cNvPr id="15" name="Textfeld 14"/>
          <p:cNvSpPr txBox="1"/>
          <p:nvPr/>
        </p:nvSpPr>
        <p:spPr>
          <a:xfrm rot="21007615">
            <a:off x="2582439" y="2839171"/>
            <a:ext cx="316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Unbehagen</a:t>
            </a:r>
          </a:p>
        </p:txBody>
      </p:sp>
      <p:sp>
        <p:nvSpPr>
          <p:cNvPr id="16" name="Textfeld 15"/>
          <p:cNvSpPr txBox="1"/>
          <p:nvPr/>
        </p:nvSpPr>
        <p:spPr>
          <a:xfrm rot="711244">
            <a:off x="699715" y="3683873"/>
            <a:ext cx="316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Hilflosigkeit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44" y="605316"/>
            <a:ext cx="2658781" cy="39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44" y="605316"/>
            <a:ext cx="2658781" cy="3932867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hindert uns über Tabus zu sprechen?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98757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 smtClean="0">
                <a:solidFill>
                  <a:srgbClr val="DDDDD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SCHAM</a:t>
            </a:r>
          </a:p>
        </p:txBody>
      </p:sp>
      <p:sp>
        <p:nvSpPr>
          <p:cNvPr id="14" name="Textfeld 13"/>
          <p:cNvSpPr txBox="1"/>
          <p:nvPr/>
        </p:nvSpPr>
        <p:spPr>
          <a:xfrm rot="21199427">
            <a:off x="924829" y="2357296"/>
            <a:ext cx="258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DDDDD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Angst</a:t>
            </a:r>
          </a:p>
        </p:txBody>
      </p:sp>
      <p:sp>
        <p:nvSpPr>
          <p:cNvPr id="15" name="Textfeld 14"/>
          <p:cNvSpPr txBox="1"/>
          <p:nvPr/>
        </p:nvSpPr>
        <p:spPr>
          <a:xfrm rot="21007615">
            <a:off x="2582439" y="2839171"/>
            <a:ext cx="316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DDDDD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Unbehagen</a:t>
            </a:r>
          </a:p>
        </p:txBody>
      </p:sp>
      <p:sp>
        <p:nvSpPr>
          <p:cNvPr id="16" name="Textfeld 15"/>
          <p:cNvSpPr txBox="1"/>
          <p:nvPr/>
        </p:nvSpPr>
        <p:spPr>
          <a:xfrm rot="711244">
            <a:off x="699715" y="3683873"/>
            <a:ext cx="316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DDDDD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Hilflosigkeit</a:t>
            </a:r>
          </a:p>
        </p:txBody>
      </p:sp>
      <p:sp>
        <p:nvSpPr>
          <p:cNvPr id="12" name="Textfeld 11"/>
          <p:cNvSpPr txBox="1"/>
          <p:nvPr/>
        </p:nvSpPr>
        <p:spPr>
          <a:xfrm rot="711244">
            <a:off x="1525359" y="2026344"/>
            <a:ext cx="7094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de-DE" sz="6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erletzlichkeit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9552" y="352062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= angreifbar</a:t>
            </a:r>
            <a:endParaRPr lang="de-DE" sz="4000" b="1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Vermeidungsstrategien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493912" y="771550"/>
            <a:ext cx="6390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Ablenken </a:t>
            </a:r>
            <a:br>
              <a:rPr lang="de-DE" b="1" dirty="0" smtClean="0"/>
            </a:br>
            <a:r>
              <a:rPr lang="de-DE" sz="1400" dirty="0" smtClean="0"/>
              <a:t>Thema sofort wechseln, Witze machen, übertrieben entspannt wirken</a:t>
            </a:r>
            <a:br>
              <a:rPr lang="de-DE" sz="1400" dirty="0" smtClean="0"/>
            </a:br>
            <a:endParaRPr lang="de-D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Verharmlosen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dirty="0" smtClean="0"/>
              <a:t>„Ist doch nicht so schlimm.“ „Alle haben Stress.“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Schuldverschiebung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Schuld bei anderen oder äußeren Umständen suchen</a:t>
            </a:r>
            <a:r>
              <a:rPr lang="de-DE" sz="1400" dirty="0" smtClean="0"/>
              <a:t>.</a:t>
            </a:r>
            <a:br>
              <a:rPr lang="de-DE" sz="1400" dirty="0" smtClean="0"/>
            </a:br>
            <a:endParaRPr lang="de-D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Verteidigungsmodus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sz="1400" dirty="0" smtClean="0"/>
              <a:t>Burnout gibt es nicht.“ „Es erwischt nur die Schwachen.“</a:t>
            </a:r>
            <a:br>
              <a:rPr lang="de-DE" sz="1400" dirty="0" smtClean="0"/>
            </a:br>
            <a:endParaRPr lang="de-D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Generalisieren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dirty="0" smtClean="0"/>
              <a:t>„Immer / Nie“ –Denken, als ob die Situation dauerhaft ist.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 smtClean="0"/>
          </a:p>
        </p:txBody>
      </p:sp>
    </p:spTree>
    <p:extLst>
      <p:ext uri="{BB962C8B-B14F-4D97-AF65-F5344CB8AC3E}">
        <p14:creationId xmlns:p14="http://schemas.microsoft.com/office/powerpoint/2010/main" val="38709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99542"/>
            <a:ext cx="2479633" cy="3507854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Ausweg aus dem Tabu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5576" y="587459"/>
            <a:ext cx="74168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2400" dirty="0"/>
              <a:t>Der einzige Ausweg aus einem Tabu ist die </a:t>
            </a:r>
            <a:r>
              <a:rPr lang="de-DE" sz="2400" b="1" dirty="0"/>
              <a:t>Offenheit</a:t>
            </a:r>
            <a:r>
              <a:rPr lang="de-DE" sz="2400" dirty="0"/>
              <a:t>. </a:t>
            </a:r>
            <a:endParaRPr lang="de-DE" sz="2400" dirty="0" smtClean="0"/>
          </a:p>
          <a:p>
            <a:pPr fontAlgn="base"/>
            <a:endParaRPr lang="de-DE" dirty="0"/>
          </a:p>
          <a:p>
            <a:pPr fontAlgn="base"/>
            <a:r>
              <a:rPr lang="de-DE" dirty="0" smtClean="0"/>
              <a:t>Ein </a:t>
            </a:r>
            <a:r>
              <a:rPr lang="de-DE" dirty="0"/>
              <a:t>Tabu lebt davon, dass es totgeschwiegen, ignoriert und aus der Aufmerksamkeit verbannt wird. </a:t>
            </a:r>
            <a:endParaRPr lang="de-DE" dirty="0" smtClean="0"/>
          </a:p>
          <a:p>
            <a:pPr fontAlgn="base"/>
            <a:endParaRPr lang="de-DE" sz="2000" dirty="0"/>
          </a:p>
          <a:p>
            <a:pPr fontAlgn="base"/>
            <a:r>
              <a:rPr lang="de-DE" dirty="0" smtClean="0"/>
              <a:t>Wenn </a:t>
            </a:r>
            <a:r>
              <a:rPr lang="de-DE" dirty="0"/>
              <a:t>wir jedoch beginnen, über Tabus zu sprechen,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dann </a:t>
            </a:r>
            <a:r>
              <a:rPr lang="de-DE" dirty="0"/>
              <a:t>werden </a:t>
            </a:r>
            <a:r>
              <a:rPr lang="de-DE" dirty="0" smtClean="0"/>
              <a:t>ein paar </a:t>
            </a:r>
            <a:r>
              <a:rPr lang="de-DE" dirty="0"/>
              <a:t>Dinge klar</a:t>
            </a:r>
            <a:r>
              <a:rPr lang="de-DE" dirty="0" smtClean="0"/>
              <a:t>:</a:t>
            </a:r>
          </a:p>
          <a:p>
            <a:pPr fontAlgn="base"/>
            <a:endParaRPr lang="de-DE" sz="1200" b="1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/>
              <a:t>Die Scham </a:t>
            </a:r>
            <a:r>
              <a:rPr lang="de-DE" b="1" dirty="0" smtClean="0"/>
              <a:t>reduziert sich!</a:t>
            </a:r>
            <a:br>
              <a:rPr lang="de-DE" b="1" dirty="0" smtClean="0"/>
            </a:br>
            <a:r>
              <a:rPr lang="de-DE" sz="1600" dirty="0" smtClean="0"/>
              <a:t>Wer </a:t>
            </a:r>
            <a:r>
              <a:rPr lang="de-DE" sz="1600" dirty="0"/>
              <a:t>mutig über seine eigene Geschichte </a:t>
            </a:r>
            <a:r>
              <a:rPr lang="de-DE" sz="1600" dirty="0" smtClean="0"/>
              <a:t>erzählt, </a:t>
            </a:r>
            <a:br>
              <a:rPr lang="de-DE" sz="1600" dirty="0" smtClean="0"/>
            </a:br>
            <a:r>
              <a:rPr lang="de-DE" sz="1600" dirty="0" smtClean="0"/>
              <a:t>ermutigt andere, </a:t>
            </a:r>
            <a:r>
              <a:rPr lang="de-DE" sz="1600" dirty="0"/>
              <a:t>sich </a:t>
            </a:r>
            <a:r>
              <a:rPr lang="de-DE" sz="1600" dirty="0" smtClean="0"/>
              <a:t>ebenfalls zu </a:t>
            </a:r>
            <a:r>
              <a:rPr lang="de-DE" sz="1600" dirty="0"/>
              <a:t>öffnen. </a:t>
            </a:r>
            <a:endParaRPr lang="de-DE" sz="1600" dirty="0" smtClean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de-DE" sz="1600" b="1" dirty="0" smtClean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/>
              <a:t>Niemand ist alleine </a:t>
            </a:r>
            <a:r>
              <a:rPr lang="de-DE" b="1" dirty="0" smtClean="0"/>
              <a:t>mit seiner </a:t>
            </a:r>
            <a:r>
              <a:rPr lang="de-DE" b="1" dirty="0" smtClean="0"/>
              <a:t>Geschichte!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1600" dirty="0"/>
              <a:t>Der kollektive Handlungsbedarf wird deutlich</a:t>
            </a:r>
            <a:r>
              <a:rPr lang="de-DE" sz="1600" dirty="0" smtClean="0"/>
              <a:t>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301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Zugang zu Männern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2345561"/>
            <a:ext cx="460800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/>
              <a:t>I</a:t>
            </a:r>
            <a:r>
              <a:rPr lang="de-DE" sz="1600" dirty="0" smtClean="0"/>
              <a:t>m direkten und persönlichen Gespräch</a:t>
            </a:r>
          </a:p>
          <a:p>
            <a:pPr algn="ctr"/>
            <a:r>
              <a:rPr lang="de-DE" sz="1600" dirty="0" smtClean="0"/>
              <a:t>Angebote von Infoabenden, Interaktionstag, Workshop und Seminare</a:t>
            </a:r>
            <a:endParaRPr lang="de-DE" sz="1600" dirty="0"/>
          </a:p>
          <a:p>
            <a:pPr algn="ctr"/>
            <a:endParaRPr lang="de-DE" sz="1600" dirty="0" smtClean="0"/>
          </a:p>
          <a:p>
            <a:pPr algn="ctr"/>
            <a:r>
              <a:rPr lang="de-DE" sz="1600" dirty="0" smtClean="0"/>
              <a:t>Bedarf wird nicht erkannt</a:t>
            </a:r>
            <a:br>
              <a:rPr lang="de-DE" sz="1600" dirty="0" smtClean="0"/>
            </a:br>
            <a:r>
              <a:rPr lang="de-DE" sz="1600" dirty="0" smtClean="0"/>
              <a:t>Konfrontation mit unangenehmen Gefühlen</a:t>
            </a:r>
            <a:br>
              <a:rPr lang="de-DE" sz="1600" dirty="0" smtClean="0"/>
            </a:br>
            <a:r>
              <a:rPr lang="de-DE" sz="1600" dirty="0" smtClean="0"/>
              <a:t>Angst vor Veränderung </a:t>
            </a:r>
            <a:br>
              <a:rPr lang="de-DE" sz="1600" dirty="0" smtClean="0"/>
            </a:br>
            <a:r>
              <a:rPr lang="de-DE" sz="1600" dirty="0" smtClean="0"/>
              <a:t>Zeit- und Geldaufwand</a:t>
            </a:r>
            <a:br>
              <a:rPr lang="de-DE" sz="1600" dirty="0" smtClean="0"/>
            </a:br>
            <a:endParaRPr lang="de-DE" sz="900" dirty="0" smtClean="0"/>
          </a:p>
        </p:txBody>
      </p:sp>
      <p:sp>
        <p:nvSpPr>
          <p:cNvPr id="9" name="Rechteck 8"/>
          <p:cNvSpPr/>
          <p:nvPr/>
        </p:nvSpPr>
        <p:spPr>
          <a:xfrm>
            <a:off x="4283968" y="2355726"/>
            <a:ext cx="43743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/>
              <a:t>I</a:t>
            </a:r>
            <a:r>
              <a:rPr lang="de-DE" sz="1600" dirty="0" smtClean="0"/>
              <a:t>n Unternehmen</a:t>
            </a:r>
          </a:p>
          <a:p>
            <a:pPr algn="ctr"/>
            <a:r>
              <a:rPr lang="de-DE" sz="1600" dirty="0"/>
              <a:t>M</a:t>
            </a:r>
            <a:r>
              <a:rPr lang="de-DE" sz="1600" dirty="0" smtClean="0"/>
              <a:t>eist freiwillig, manchmal auch Pflicht</a:t>
            </a:r>
          </a:p>
          <a:p>
            <a:pPr algn="ctr"/>
            <a:endParaRPr lang="de-DE" sz="1600" dirty="0" smtClean="0"/>
          </a:p>
          <a:p>
            <a:pPr algn="ctr"/>
            <a:r>
              <a:rPr lang="de-DE" sz="1600" dirty="0" smtClean="0"/>
              <a:t>Zeit ist Arbeitszeit</a:t>
            </a:r>
          </a:p>
          <a:p>
            <a:pPr algn="ctr"/>
            <a:r>
              <a:rPr lang="de-DE" sz="1600" dirty="0" smtClean="0"/>
              <a:t>Seminarkosten werden von Firma getragen</a:t>
            </a:r>
          </a:p>
          <a:p>
            <a:pPr algn="ctr"/>
            <a:r>
              <a:rPr lang="de-DE" sz="1600" dirty="0"/>
              <a:t>Mehr Männer können erreicht </a:t>
            </a:r>
            <a:r>
              <a:rPr lang="de-DE" sz="1600" dirty="0" smtClean="0"/>
              <a:t>werden</a:t>
            </a:r>
          </a:p>
          <a:p>
            <a:pPr algn="ctr"/>
            <a:r>
              <a:rPr lang="de-DE" sz="1600" dirty="0" smtClean="0"/>
              <a:t>Möglichkeit einer offenen Diskussion</a:t>
            </a:r>
          </a:p>
          <a:p>
            <a:pPr algn="ctr"/>
            <a:r>
              <a:rPr lang="de-DE" sz="1600" dirty="0" smtClean="0"/>
              <a:t>Risiko Ablehnung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337167224"/>
              </p:ext>
            </p:extLst>
          </p:nvPr>
        </p:nvGraphicFramePr>
        <p:xfrm>
          <a:off x="157948" y="699542"/>
          <a:ext cx="882810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14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Zugang zu Männern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44" y="188506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Jeder 10. </a:t>
            </a:r>
            <a:r>
              <a:rPr lang="de-DE" dirty="0" err="1" smtClean="0"/>
              <a:t>Krankenstandstag</a:t>
            </a:r>
            <a:r>
              <a:rPr lang="de-DE" dirty="0" smtClean="0"/>
              <a:t> ist auf eine psychische Erkrankung zurückzuführen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Die häufigste Ursache für eine Frühpensionierung sind psychische Erkrankungen</a:t>
            </a:r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80% der Suizide werden in Österreich von Männern verübt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116185" y="1059582"/>
            <a:ext cx="6911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Männer brauchen meist Zahlen, Daten und </a:t>
            </a:r>
            <a:r>
              <a:rPr lang="de-DE" sz="2400" b="1" dirty="0" smtClean="0"/>
              <a:t>Fakten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373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Zugang zu Männern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43608" y="987574"/>
            <a:ext cx="696158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Den Männern klar machen: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endParaRPr lang="de-D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Es handelt sich um </a:t>
            </a:r>
            <a:r>
              <a:rPr lang="de-DE" sz="2000" b="1" dirty="0" smtClean="0">
                <a:solidFill>
                  <a:srgbClr val="C00000"/>
                </a:solidFill>
              </a:rPr>
              <a:t>Prävention!!!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Es geht um ihre Gesundheit und </a:t>
            </a:r>
            <a:r>
              <a:rPr lang="de-DE" sz="2000" dirty="0" smtClean="0"/>
              <a:t>das allgemeine Wohlbefinden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Man(n) lernt Sich selbst und andere besser verstehen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Erlernen neuer Fähigkeiten (Selbstregulation)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Höhere Lebensqualität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863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Zugang zu Männern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08" y="771550"/>
            <a:ext cx="5639785" cy="37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bedeutet „TABU“?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1107197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„</a:t>
            </a:r>
            <a:r>
              <a:rPr lang="de-DE" sz="2400" b="1" dirty="0"/>
              <a:t>Die Tabuverbote entbehren jeder Begründung, </a:t>
            </a:r>
            <a:endParaRPr lang="de-DE" sz="2400" b="1" dirty="0" smtClean="0"/>
          </a:p>
          <a:p>
            <a:pPr algn="ctr"/>
            <a:r>
              <a:rPr lang="de-DE" sz="2400" b="1" dirty="0" smtClean="0"/>
              <a:t>sie </a:t>
            </a:r>
            <a:r>
              <a:rPr lang="de-DE" sz="2400" b="1" dirty="0"/>
              <a:t>sind unbekannter Herkunft; </a:t>
            </a:r>
            <a:r>
              <a:rPr lang="de-DE" sz="2400" b="1" dirty="0" smtClean="0"/>
              <a:t>für </a:t>
            </a:r>
            <a:r>
              <a:rPr lang="de-DE" sz="2400" b="1" dirty="0"/>
              <a:t>uns unverständlich, </a:t>
            </a:r>
            <a:endParaRPr lang="de-DE" sz="2400" b="1" dirty="0" smtClean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smtClean="0"/>
              <a:t>erscheinen </a:t>
            </a:r>
            <a:r>
              <a:rPr lang="de-DE" sz="2400" b="1" dirty="0"/>
              <a:t>sie jenen selbstverständlich, </a:t>
            </a:r>
            <a:endParaRPr lang="de-DE" sz="2400" b="1" dirty="0" smtClean="0"/>
          </a:p>
          <a:p>
            <a:pPr algn="ctr"/>
            <a:r>
              <a:rPr lang="de-DE" sz="2400" b="1" dirty="0" smtClean="0"/>
              <a:t>die </a:t>
            </a:r>
            <a:r>
              <a:rPr lang="de-DE" sz="2400" b="1" dirty="0"/>
              <a:t>unter ihrer Herrschaft leben</a:t>
            </a:r>
            <a:r>
              <a:rPr lang="de-DE" sz="2400" b="1" dirty="0" smtClean="0"/>
              <a:t>.“</a:t>
            </a:r>
            <a:endParaRPr lang="de-DE" sz="2400" b="1" dirty="0"/>
          </a:p>
        </p:txBody>
      </p:sp>
      <p:sp>
        <p:nvSpPr>
          <p:cNvPr id="3" name="Rechteck 2"/>
          <p:cNvSpPr/>
          <p:nvPr/>
        </p:nvSpPr>
        <p:spPr>
          <a:xfrm>
            <a:off x="1628800" y="3416101"/>
            <a:ext cx="5526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/>
              <a:t>- Sigmund </a:t>
            </a:r>
            <a:r>
              <a:rPr lang="de-DE" sz="1400" dirty="0"/>
              <a:t>Freud in seinem Buch „Totem und Tabu</a:t>
            </a:r>
            <a:r>
              <a:rPr lang="de-DE" sz="1400" dirty="0" smtClean="0"/>
              <a:t>“ -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66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Zugang zu Männern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03648" y="912659"/>
            <a:ext cx="58739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LFI &amp; Lebensqualität Bauernhof</a:t>
            </a:r>
          </a:p>
          <a:p>
            <a:endParaRPr lang="de-DE" sz="800" b="1" dirty="0" smtClean="0"/>
          </a:p>
          <a:p>
            <a:r>
              <a:rPr lang="de-DE" sz="2800" b="1" dirty="0" smtClean="0"/>
              <a:t>Online Schulungen</a:t>
            </a:r>
          </a:p>
          <a:p>
            <a:endParaRPr lang="de-DE" sz="800" b="1" dirty="0" smtClean="0"/>
          </a:p>
          <a:p>
            <a:r>
              <a:rPr lang="de-DE" sz="2800" b="1" dirty="0" smtClean="0"/>
              <a:t>Landwirtschaftsschulen</a:t>
            </a:r>
          </a:p>
          <a:p>
            <a:endParaRPr lang="de-DE" sz="800" b="1" dirty="0" smtClean="0"/>
          </a:p>
          <a:p>
            <a:r>
              <a:rPr lang="de-DE" sz="2800" b="1" dirty="0" smtClean="0"/>
              <a:t>Bezirks- Bauernkammertage</a:t>
            </a:r>
          </a:p>
          <a:p>
            <a:endParaRPr lang="de-DE" sz="800" b="1" dirty="0" smtClean="0"/>
          </a:p>
          <a:p>
            <a:r>
              <a:rPr lang="de-DE" sz="2800" b="1" dirty="0" smtClean="0"/>
              <a:t>Anreize durch die SVS</a:t>
            </a:r>
          </a:p>
        </p:txBody>
      </p:sp>
    </p:spTree>
    <p:extLst>
      <p:ext uri="{BB962C8B-B14F-4D97-AF65-F5344CB8AC3E}">
        <p14:creationId xmlns:p14="http://schemas.microsoft.com/office/powerpoint/2010/main" val="34210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hindert uns über Tabus zu sprechen?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71600" y="1059582"/>
            <a:ext cx="6047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400" b="1" dirty="0"/>
          </a:p>
          <a:p>
            <a:pPr algn="ctr"/>
            <a:r>
              <a:rPr lang="de-DE" sz="2400" b="1" dirty="0" smtClean="0"/>
              <a:t>„Wer </a:t>
            </a:r>
            <a:r>
              <a:rPr lang="de-DE" sz="2400" b="1" dirty="0"/>
              <a:t>ein Tabu übertreten hat, </a:t>
            </a:r>
            <a:endParaRPr lang="de-DE" sz="2400" b="1" dirty="0" smtClean="0"/>
          </a:p>
          <a:p>
            <a:pPr algn="ctr"/>
            <a:r>
              <a:rPr lang="de-DE" sz="2400" b="1" dirty="0" smtClean="0"/>
              <a:t>der </a:t>
            </a:r>
            <a:r>
              <a:rPr lang="de-DE" sz="2400" b="1" dirty="0"/>
              <a:t>ist dadurch selbst tabu geworden </a:t>
            </a:r>
            <a:r>
              <a:rPr lang="de-DE" sz="2400" b="1" dirty="0" smtClean="0"/>
              <a:t>…“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– Sigmund </a:t>
            </a:r>
            <a:r>
              <a:rPr lang="de-DE" dirty="0" smtClean="0"/>
              <a:t>Freud – 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726">
            <a:off x="5940152" y="2493735"/>
            <a:ext cx="2536404" cy="18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bedeutet „TABU“?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72666" y="1279088"/>
            <a:ext cx="7598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„Im Kern deutet Tabu auf etwas Unaussprechliches hin – </a:t>
            </a:r>
          </a:p>
          <a:p>
            <a:pPr algn="ctr"/>
            <a:r>
              <a:rPr lang="de-DE" sz="2400" b="1" dirty="0" smtClean="0"/>
              <a:t>etwas, das aus instinktiven, vorrationalen Haltungen </a:t>
            </a:r>
          </a:p>
          <a:p>
            <a:pPr algn="ctr"/>
            <a:r>
              <a:rPr lang="de-DE" sz="2400" b="1" dirty="0" smtClean="0"/>
              <a:t>des Ekels oder auch der Ehrfurcht hervorgeht.“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61231" y="3147814"/>
            <a:ext cx="722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prstClr val="black"/>
                </a:solidFill>
              </a:rPr>
              <a:t>- Raphael M. </a:t>
            </a:r>
            <a:r>
              <a:rPr lang="de-DE" sz="1400" dirty="0" err="1" smtClean="0">
                <a:solidFill>
                  <a:prstClr val="black"/>
                </a:solidFill>
              </a:rPr>
              <a:t>Bonelli</a:t>
            </a:r>
            <a:r>
              <a:rPr lang="de-DE" sz="1400" dirty="0" smtClean="0">
                <a:solidFill>
                  <a:prstClr val="black"/>
                </a:solidFill>
              </a:rPr>
              <a:t> in seinem Buch </a:t>
            </a:r>
            <a:r>
              <a:rPr lang="de-DE" sz="1400" dirty="0">
                <a:solidFill>
                  <a:prstClr val="black"/>
                </a:solidFill>
              </a:rPr>
              <a:t>„Tabu: Was wir nicht denken dürfen und warum.“ </a:t>
            </a:r>
          </a:p>
        </p:txBody>
      </p:sp>
    </p:spTree>
    <p:extLst>
      <p:ext uri="{BB962C8B-B14F-4D97-AF65-F5344CB8AC3E}">
        <p14:creationId xmlns:p14="http://schemas.microsoft.com/office/powerpoint/2010/main" val="27545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bedeutet „TABU“?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5536" y="2139702"/>
            <a:ext cx="871775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Tabus sind völlig irrational!   </a:t>
            </a:r>
            <a:br>
              <a:rPr lang="de-DE" sz="2000" b="1" dirty="0" smtClean="0"/>
            </a:br>
            <a:r>
              <a:rPr lang="de-DE" sz="2000" b="1" dirty="0" smtClean="0">
                <a:sym typeface="Wingdings" panose="05000000000000000000" pitchFamily="2" charset="2"/>
              </a:rPr>
              <a:t></a:t>
            </a:r>
            <a:r>
              <a:rPr lang="de-DE" sz="2000" b="1" dirty="0" smtClean="0"/>
              <a:t> </a:t>
            </a:r>
            <a:r>
              <a:rPr lang="de-DE" sz="2000" dirty="0" smtClean="0"/>
              <a:t>Sie werden nicht rational, sondern emotional gebildet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Beim genauen Betrachten völlig unverständlich und nutzlos</a:t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/>
              <a:t>Sie sind so tief in uns verankert, dass es uns nicht einmal bewusst ist</a:t>
            </a:r>
            <a:r>
              <a:rPr lang="de-DE" sz="2000" dirty="0" smtClean="0"/>
              <a:t>!</a:t>
            </a:r>
          </a:p>
          <a:p>
            <a:endParaRPr lang="de-DE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Wenn sie nicht hinterfragt werden, wirken sie trotzdem!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2000" b="1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Sie bestimmen unbewusst, </a:t>
            </a:r>
            <a:r>
              <a:rPr lang="de-DE" sz="2000" dirty="0"/>
              <a:t>was wir sagen, wie wir handeln und sogar, </a:t>
            </a:r>
            <a:br>
              <a:rPr lang="de-DE" sz="2000" dirty="0"/>
            </a:br>
            <a:r>
              <a:rPr lang="de-DE" sz="2000" dirty="0" smtClean="0"/>
              <a:t>     was </a:t>
            </a:r>
            <a:r>
              <a:rPr lang="de-DE" sz="2000" dirty="0"/>
              <a:t>wir denken oder fühlen „dürfen“ und was nicht. 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50" y="760468"/>
            <a:ext cx="2635708" cy="13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Einige Tabus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14291" y="1128683"/>
            <a:ext cx="34222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</a:rPr>
              <a:t>Probleme in der </a:t>
            </a:r>
            <a:r>
              <a:rPr lang="de-DE" sz="2000" dirty="0" smtClean="0">
                <a:solidFill>
                  <a:prstClr val="black"/>
                </a:solidFill>
              </a:rPr>
              <a:t>Familie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finanzielle Verhältnisse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Sexualität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Spiritualität</a:t>
            </a:r>
          </a:p>
          <a:p>
            <a:endParaRPr lang="de-DE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Sterben und Tod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Krankheit </a:t>
            </a:r>
            <a:br>
              <a:rPr lang="de-DE" sz="2000" b="1" dirty="0" smtClean="0"/>
            </a:br>
            <a:r>
              <a:rPr lang="de-DE" sz="1600" dirty="0" smtClean="0"/>
              <a:t>vor allem psychische Erkrankungen</a:t>
            </a:r>
            <a:endParaRPr lang="de-DE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6" y="1131590"/>
            <a:ext cx="47585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und wann entstehen Tabus?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7912" y="843558"/>
            <a:ext cx="80681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Vor allem in </a:t>
            </a:r>
            <a:r>
              <a:rPr lang="de-AT" b="1" dirty="0"/>
              <a:t>den ersten Jahren unserer Kindheit </a:t>
            </a:r>
            <a:endParaRPr lang="de-AT" b="1" dirty="0" smtClean="0"/>
          </a:p>
          <a:p>
            <a:r>
              <a:rPr lang="de-AT" b="1" dirty="0" smtClean="0"/>
              <a:t>werden Tabus aus den Reaktionen der Bezugspersonen abgeleitet. </a:t>
            </a:r>
          </a:p>
          <a:p>
            <a:endParaRPr lang="de-AT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„Darüber spricht man nicht“</a:t>
            </a:r>
            <a:b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endParaRPr lang="de-DE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Wir </a:t>
            </a:r>
            <a:r>
              <a:rPr lang="de-DE" sz="1600" dirty="0">
                <a:solidFill>
                  <a:prstClr val="black"/>
                </a:solidFill>
                <a:cs typeface="Times New Roman" panose="02020603050405020304" pitchFamily="18" charset="0"/>
              </a:rPr>
              <a:t>erstellen sie nicht </a:t>
            </a:r>
            <a:r>
              <a:rPr lang="de-DE" b="1" dirty="0">
                <a:solidFill>
                  <a:prstClr val="black"/>
                </a:solidFill>
                <a:cs typeface="Times New Roman" panose="02020603050405020304" pitchFamily="18" charset="0"/>
              </a:rPr>
              <a:t>rational</a:t>
            </a:r>
            <a:r>
              <a:rPr lang="de-DE" sz="16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br>
              <a:rPr lang="de-DE" sz="1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sondern </a:t>
            </a:r>
            <a:r>
              <a:rPr lang="de-DE" sz="1600" dirty="0">
                <a:solidFill>
                  <a:prstClr val="black"/>
                </a:solidFill>
                <a:cs typeface="Times New Roman" panose="02020603050405020304" pitchFamily="18" charset="0"/>
              </a:rPr>
              <a:t>auf Grundlage unseres </a:t>
            </a:r>
            <a:r>
              <a:rPr lang="de-DE" b="1" dirty="0">
                <a:solidFill>
                  <a:prstClr val="black"/>
                </a:solidFill>
                <a:cs typeface="Times New Roman" panose="02020603050405020304" pitchFamily="18" charset="0"/>
              </a:rPr>
              <a:t>Erlebens</a:t>
            </a:r>
            <a:r>
              <a:rPr lang="de-DE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und </a:t>
            </a:r>
            <a: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den </a:t>
            </a:r>
            <a:r>
              <a:rPr lang="de-DE" sz="1600" dirty="0">
                <a:solidFill>
                  <a:prstClr val="black"/>
                </a:solidFill>
                <a:cs typeface="Times New Roman" panose="02020603050405020304" pitchFamily="18" charset="0"/>
              </a:rPr>
              <a:t>damit </a:t>
            </a:r>
            <a:r>
              <a:rPr lang="de-DE" b="1" dirty="0">
                <a:solidFill>
                  <a:prstClr val="black"/>
                </a:solidFill>
                <a:cs typeface="Times New Roman" panose="02020603050405020304" pitchFamily="18" charset="0"/>
              </a:rPr>
              <a:t>verbundenen Gefühlen</a:t>
            </a:r>
            <a:r>
              <a:rPr lang="de-DE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de-DE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Sie basieren auf den </a:t>
            </a:r>
            <a:r>
              <a:rPr lang="de-DE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Grundbedürfnissen</a:t>
            </a:r>
            <a: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b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  </a:t>
            </a:r>
            <a:r>
              <a:rPr lang="de-DE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Bedürfnis nach </a:t>
            </a:r>
            <a:r>
              <a:rPr lang="de-DE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Unlustvermeidung</a:t>
            </a:r>
            <a:br>
              <a:rPr lang="de-DE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de-DE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</a:t>
            </a:r>
            <a:r>
              <a:rPr lang="de-DE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de-DE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Bedürfnis nach </a:t>
            </a:r>
            <a:r>
              <a:rPr lang="de-DE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Kontrolle</a:t>
            </a:r>
            <a:r>
              <a:rPr lang="de-DE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br>
              <a:rPr lang="de-DE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de-DE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  Bedürfnis nach </a:t>
            </a:r>
            <a:r>
              <a:rPr lang="de-DE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Zugehörigkeit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de-DE" sz="16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6" y="1555018"/>
            <a:ext cx="2311152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Gefühle des Tabus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98757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SCHAM</a:t>
            </a:r>
          </a:p>
        </p:txBody>
      </p:sp>
      <p:sp>
        <p:nvSpPr>
          <p:cNvPr id="14" name="Textfeld 13"/>
          <p:cNvSpPr txBox="1"/>
          <p:nvPr/>
        </p:nvSpPr>
        <p:spPr>
          <a:xfrm rot="21199427">
            <a:off x="924829" y="2357296"/>
            <a:ext cx="258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Angst</a:t>
            </a:r>
          </a:p>
        </p:txBody>
      </p:sp>
      <p:sp>
        <p:nvSpPr>
          <p:cNvPr id="15" name="Textfeld 14"/>
          <p:cNvSpPr txBox="1"/>
          <p:nvPr/>
        </p:nvSpPr>
        <p:spPr>
          <a:xfrm rot="21007615">
            <a:off x="2582439" y="2839171"/>
            <a:ext cx="316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Unbehagen</a:t>
            </a:r>
          </a:p>
        </p:txBody>
      </p:sp>
      <p:sp>
        <p:nvSpPr>
          <p:cNvPr id="16" name="Textfeld 15"/>
          <p:cNvSpPr txBox="1"/>
          <p:nvPr/>
        </p:nvSpPr>
        <p:spPr>
          <a:xfrm rot="711244">
            <a:off x="699715" y="3683873"/>
            <a:ext cx="316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Hilflosigkeit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70974"/>
            <a:ext cx="2787774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wie entsteht das Bild von „Männlichkeit“?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09" y="727115"/>
            <a:ext cx="2658781" cy="39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wie </a:t>
            </a:r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entsteht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Bild von „Männlichkeit“?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 rot="592657">
            <a:off x="604321" y="3646636"/>
            <a:ext cx="1665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„Halte durch!“ </a:t>
            </a:r>
          </a:p>
        </p:txBody>
      </p:sp>
      <p:sp>
        <p:nvSpPr>
          <p:cNvPr id="5" name="Rechteck 4"/>
          <p:cNvSpPr/>
          <p:nvPr/>
        </p:nvSpPr>
        <p:spPr>
          <a:xfrm rot="545448">
            <a:off x="3838555" y="1180954"/>
            <a:ext cx="3609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„Ein Indianer kennt keinen Schmerz“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99" y="1804248"/>
            <a:ext cx="3942134" cy="180270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 rot="20699014">
            <a:off x="355668" y="1093094"/>
            <a:ext cx="323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„Reiß dich gefälligst zusammen“ </a:t>
            </a:r>
          </a:p>
        </p:txBody>
      </p:sp>
      <p:sp>
        <p:nvSpPr>
          <p:cNvPr id="12" name="Rechteck 11"/>
          <p:cNvSpPr/>
          <p:nvPr/>
        </p:nvSpPr>
        <p:spPr>
          <a:xfrm rot="20739511">
            <a:off x="151269" y="2293959"/>
            <a:ext cx="2346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„Stell dich nicht so an“ </a:t>
            </a:r>
          </a:p>
        </p:txBody>
      </p:sp>
      <p:sp>
        <p:nvSpPr>
          <p:cNvPr id="13" name="Rechteck 12"/>
          <p:cNvSpPr/>
          <p:nvPr/>
        </p:nvSpPr>
        <p:spPr>
          <a:xfrm rot="20622296">
            <a:off x="6702457" y="2520934"/>
            <a:ext cx="1915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„Jammer nicht so“</a:t>
            </a:r>
          </a:p>
        </p:txBody>
      </p:sp>
      <p:sp>
        <p:nvSpPr>
          <p:cNvPr id="14" name="Rechteck 13"/>
          <p:cNvSpPr/>
          <p:nvPr/>
        </p:nvSpPr>
        <p:spPr>
          <a:xfrm rot="21269928">
            <a:off x="3347864" y="3874421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„Was dich nicht umbringt, macht dich nur härter!“</a:t>
            </a:r>
          </a:p>
        </p:txBody>
      </p:sp>
      <p:sp>
        <p:nvSpPr>
          <p:cNvPr id="16" name="Rechteck 15"/>
          <p:cNvSpPr/>
          <p:nvPr/>
        </p:nvSpPr>
        <p:spPr>
          <a:xfrm rot="1424085">
            <a:off x="6399872" y="1021030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„Männer weinen nicht“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0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95536" y="483518"/>
            <a:ext cx="842493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95536" y="5147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wie </a:t>
            </a:r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entsteht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Bild von „Männlichkeit“?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9" y="4587974"/>
            <a:ext cx="1374076" cy="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1170" y="4587974"/>
            <a:ext cx="42868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4D2403"/>
                </a:solidFill>
                <a:cs typeface="Times New Roman" panose="02020603050405020304" pitchFamily="18" charset="0"/>
              </a:rPr>
              <a:t>Manfred </a:t>
            </a:r>
            <a:r>
              <a:rPr lang="de-DE" sz="14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König</a:t>
            </a:r>
          </a:p>
          <a:p>
            <a:r>
              <a:rPr lang="de-DE" sz="1000" b="1" dirty="0" smtClean="0">
                <a:solidFill>
                  <a:srgbClr val="4D2403"/>
                </a:solidFill>
                <a:cs typeface="Times New Roman" panose="02020603050405020304" pitchFamily="18" charset="0"/>
              </a:rPr>
              <a:t>Lebens- und Sozialberatung I Supervision I Seminare I Shiatsu</a:t>
            </a:r>
            <a:endParaRPr lang="de-DE" sz="900" b="1" dirty="0">
              <a:solidFill>
                <a:srgbClr val="4D2403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427984" y="933564"/>
            <a:ext cx="46085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„Ich </a:t>
            </a:r>
            <a:r>
              <a:rPr lang="de-DE" sz="2000" dirty="0"/>
              <a:t>darf </a:t>
            </a:r>
            <a:r>
              <a:rPr lang="de-DE" sz="2000" dirty="0" smtClean="0"/>
              <a:t>keine Gefühle zeigen!“</a:t>
            </a:r>
          </a:p>
          <a:p>
            <a:endParaRPr lang="de-DE" sz="800" dirty="0" smtClean="0"/>
          </a:p>
          <a:p>
            <a:r>
              <a:rPr lang="de-DE" sz="2000" dirty="0" smtClean="0"/>
              <a:t>„Ich muss alles im Griff haben!“</a:t>
            </a:r>
          </a:p>
          <a:p>
            <a:endParaRPr lang="de-DE" sz="800" dirty="0" smtClean="0"/>
          </a:p>
          <a:p>
            <a:r>
              <a:rPr lang="de-DE" sz="2000" dirty="0" smtClean="0"/>
              <a:t>„Ich darf Schmerzen nicht zeigen!“</a:t>
            </a:r>
          </a:p>
          <a:p>
            <a:endParaRPr lang="de-DE" sz="800" dirty="0" smtClean="0"/>
          </a:p>
          <a:p>
            <a:r>
              <a:rPr lang="de-DE" sz="2000" dirty="0" smtClean="0"/>
              <a:t>„</a:t>
            </a:r>
            <a:r>
              <a:rPr lang="de-DE" sz="2000" dirty="0"/>
              <a:t>Ich darf keine Schwäche </a:t>
            </a:r>
            <a:r>
              <a:rPr lang="de-DE" sz="2000" dirty="0" smtClean="0"/>
              <a:t>zeigen!“ </a:t>
            </a:r>
          </a:p>
          <a:p>
            <a:endParaRPr lang="de-DE" sz="800" dirty="0" smtClean="0"/>
          </a:p>
          <a:p>
            <a:r>
              <a:rPr lang="de-DE" sz="2000" dirty="0" smtClean="0"/>
              <a:t>„Ein Mann muss sich durchsetzen  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und Probleme alleine bewältigen!“</a:t>
            </a:r>
          </a:p>
          <a:p>
            <a:endParaRPr lang="de-DE" sz="800" dirty="0"/>
          </a:p>
          <a:p>
            <a:r>
              <a:rPr lang="de-DE" sz="2000" dirty="0"/>
              <a:t>„Hilfe suchen ist Schwäche</a:t>
            </a:r>
            <a:r>
              <a:rPr lang="de-DE" sz="2000" dirty="0" smtClean="0"/>
              <a:t>!“</a:t>
            </a:r>
          </a:p>
          <a:p>
            <a:endParaRPr lang="de-DE" sz="800" dirty="0"/>
          </a:p>
          <a:p>
            <a:r>
              <a:rPr lang="de-DE" sz="2000" dirty="0" smtClean="0"/>
              <a:t>„Ich bin nur etwas wert, wenn ich leiste!“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5606"/>
            <a:ext cx="342557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Bildschirmpräsentation (16:9)</PresentationFormat>
  <Paragraphs>226</Paragraphs>
  <Slides>22</Slides>
  <Notes>0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</dc:creator>
  <cp:lastModifiedBy>Manfred</cp:lastModifiedBy>
  <cp:revision>92</cp:revision>
  <dcterms:created xsi:type="dcterms:W3CDTF">2019-06-25T17:31:32Z</dcterms:created>
  <dcterms:modified xsi:type="dcterms:W3CDTF">2025-10-03T13:37:28Z</dcterms:modified>
</cp:coreProperties>
</file>