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204D"/>
    <a:srgbClr val="1C1C1C"/>
    <a:srgbClr val="4A4A4A"/>
    <a:srgbClr val="333333"/>
    <a:srgbClr val="8DB334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76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E330E-F99B-4377-9ED2-9A08473245FE}" type="datetimeFigureOut">
              <a:rPr lang="de-DE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30.09.2025</a:t>
            </a:fld>
            <a:endParaRPr lang="de-DE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4C374-645B-4F31-8172-A69C2B948568}" type="slidenum">
              <a:rPr lang="de-DE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‹Nr.›</a:t>
            </a:fld>
            <a:endParaRPr lang="de-DE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2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F0E68DBB-5206-469F-9818-CC89F71D6676}" type="datetimeFigureOut">
              <a:rPr lang="de-DE" smtClean="0"/>
              <a:pPr/>
              <a:t>30.09.2025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EA3C1B8F-EA73-4F62-853D-2D83BF018E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01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,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31736" y="406401"/>
            <a:ext cx="10408175" cy="341794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&lt;Thema&gt;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1737" y="748196"/>
            <a:ext cx="10408174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&lt;Überschrift&gt;</a:t>
            </a:r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31738" y="1466538"/>
            <a:ext cx="11238684" cy="4722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&lt;Fließtext&gt;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1531" y="6260192"/>
            <a:ext cx="1306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737" y="6260192"/>
            <a:ext cx="9979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&lt;Ort, Datum eingeben über MENÜ EINFÜGEN KOPF-FUSSZEILE / Ihr Text / Für alle übernehmen&gt;</a:t>
            </a:r>
          </a:p>
        </p:txBody>
      </p:sp>
    </p:spTree>
    <p:extLst>
      <p:ext uri="{BB962C8B-B14F-4D97-AF65-F5344CB8AC3E}">
        <p14:creationId xmlns:p14="http://schemas.microsoft.com/office/powerpoint/2010/main" val="41575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ließtext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31736" y="1466538"/>
            <a:ext cx="11238686" cy="323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&lt;Fließtext&gt;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737" y="1872939"/>
            <a:ext cx="11238686" cy="4315923"/>
          </a:xfrm>
          <a:prstGeom prst="rect">
            <a:avLst/>
          </a:prstGeom>
        </p:spPr>
        <p:txBody>
          <a:bodyPr/>
          <a:lstStyle>
            <a:lvl1pPr marL="324000" indent="-324000">
              <a:buClr>
                <a:srgbClr val="8DB334"/>
              </a:buClr>
              <a:buFont typeface="Wingdings" panose="05000000000000000000" pitchFamily="2" charset="2"/>
              <a:buChar char="§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48000" indent="-324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72000" indent="-324000">
              <a:buClr>
                <a:srgbClr val="8DB334"/>
              </a:buClr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296000" indent="-324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620000" indent="-324000">
              <a:buClr>
                <a:srgbClr val="8DB334"/>
              </a:buClr>
              <a:buFont typeface="Arial" panose="020B0604020202020204" pitchFamily="34" charset="0"/>
              <a:buChar char="»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&lt;Aufzählung Erste Ebene&gt;</a:t>
            </a:r>
          </a:p>
          <a:p>
            <a:pPr lvl="1"/>
            <a:r>
              <a:rPr lang="de-DE" dirty="0"/>
              <a:t>&lt;Zweite Ebene&gt;</a:t>
            </a:r>
          </a:p>
          <a:p>
            <a:pPr lvl="2"/>
            <a:r>
              <a:rPr lang="de-DE" dirty="0"/>
              <a:t>&lt;Dritte Ebene&gt;</a:t>
            </a:r>
          </a:p>
          <a:p>
            <a:pPr lvl="3"/>
            <a:r>
              <a:rPr lang="de-DE" dirty="0"/>
              <a:t>&lt;Vierte Ebene&gt;</a:t>
            </a:r>
          </a:p>
          <a:p>
            <a:pPr lvl="4"/>
            <a:r>
              <a:rPr lang="de-DE" dirty="0"/>
              <a:t>&lt;Fünfte Ebene&gt;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1531" y="6260192"/>
            <a:ext cx="1306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737" y="6260192"/>
            <a:ext cx="9979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&lt;Ort, Datum eingeben über MENÜ EINFÜGEN KOPF-FUSSZEILE / Ihr Text / Für alle übernehmen&gt;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631736" y="406401"/>
            <a:ext cx="10408175" cy="341794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&lt;Thema&gt;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1737" y="748196"/>
            <a:ext cx="10408174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&lt;Überschrift&gt;</a:t>
            </a:r>
          </a:p>
        </p:txBody>
      </p:sp>
    </p:spTree>
    <p:extLst>
      <p:ext uri="{BB962C8B-B14F-4D97-AF65-F5344CB8AC3E}">
        <p14:creationId xmlns:p14="http://schemas.microsoft.com/office/powerpoint/2010/main" val="1397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ließtext, 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" hasCustomPrompt="1"/>
          </p:nvPr>
        </p:nvSpPr>
        <p:spPr>
          <a:xfrm>
            <a:off x="631736" y="1872939"/>
            <a:ext cx="11238686" cy="4315924"/>
          </a:xfrm>
          <a:prstGeom prst="rect">
            <a:avLst/>
          </a:prstGeom>
        </p:spPr>
        <p:txBody>
          <a:bodyPr/>
          <a:lstStyle>
            <a:lvl1pPr marL="324000" indent="-324000">
              <a:buClr>
                <a:srgbClr val="8DB334"/>
              </a:buClr>
              <a:buFont typeface="+mj-lt"/>
              <a:buAutoNum type="arabicPeriod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48000" indent="-324000">
              <a:buClr>
                <a:srgbClr val="8DB334"/>
              </a:buClr>
              <a:buFont typeface="+mj-lt"/>
              <a:buAutoNum type="arabicParenR"/>
              <a:defRPr sz="1800" baseline="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72000" indent="-324000">
              <a:buClr>
                <a:srgbClr val="8DB334"/>
              </a:buClr>
              <a:buFont typeface="+mj-lt"/>
              <a:buAutoNum type="alphaLcPeriod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296000" indent="-324000">
              <a:buClr>
                <a:srgbClr val="8DB334"/>
              </a:buClr>
              <a:buFont typeface="+mj-lt"/>
              <a:buAutoNum type="alphaLcParenR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620000" indent="-324000">
              <a:buClr>
                <a:srgbClr val="8DB334"/>
              </a:buClr>
              <a:buFont typeface="+mj-lt"/>
              <a:buAutoNum type="romanUcPeriod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&lt;Numerierung Erste Ebene&gt;</a:t>
            </a:r>
          </a:p>
          <a:p>
            <a:pPr lvl="1"/>
            <a:r>
              <a:rPr lang="de-DE" dirty="0"/>
              <a:t>&lt;Zweite Ebene&gt;</a:t>
            </a:r>
          </a:p>
          <a:p>
            <a:pPr lvl="2"/>
            <a:r>
              <a:rPr lang="de-DE" dirty="0"/>
              <a:t>&lt;Dritte Ebene&gt;</a:t>
            </a:r>
          </a:p>
          <a:p>
            <a:pPr lvl="3"/>
            <a:r>
              <a:rPr lang="de-DE" dirty="0"/>
              <a:t>&lt;Vierte Ebene&gt;</a:t>
            </a:r>
          </a:p>
          <a:p>
            <a:pPr lvl="4"/>
            <a:r>
              <a:rPr lang="de-DE" dirty="0"/>
              <a:t>&lt;Fünfte Ebene&gt;</a:t>
            </a:r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31736" y="1466115"/>
            <a:ext cx="11238686" cy="323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&lt;Fließtext&gt;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1531" y="6260192"/>
            <a:ext cx="1306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737" y="6260192"/>
            <a:ext cx="9979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&lt;Ort, Datum eingeben über MENÜ EINFÜGEN KOPF-FUSSZEILE / Ihr Text / Für alle übernehmen&gt;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631736" y="406401"/>
            <a:ext cx="10408175" cy="341794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&lt;Thema&gt;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1737" y="748196"/>
            <a:ext cx="10408174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&lt;Überschrift&gt;</a:t>
            </a:r>
          </a:p>
        </p:txBody>
      </p:sp>
    </p:spTree>
    <p:extLst>
      <p:ext uri="{BB962C8B-B14F-4D97-AF65-F5344CB8AC3E}">
        <p14:creationId xmlns:p14="http://schemas.microsoft.com/office/powerpoint/2010/main" val="414708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Fließtext,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31736" y="1466502"/>
            <a:ext cx="11238686" cy="323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&lt;Fließtext&gt;</a:t>
            </a:r>
          </a:p>
        </p:txBody>
      </p:sp>
      <p:sp>
        <p:nvSpPr>
          <p:cNvPr id="16" name="Tabellenplatzhalter 9"/>
          <p:cNvSpPr>
            <a:spLocks noGrp="1"/>
          </p:cNvSpPr>
          <p:nvPr>
            <p:ph type="tbl" sz="quarter" idx="13" hasCustomPrompt="1"/>
          </p:nvPr>
        </p:nvSpPr>
        <p:spPr>
          <a:xfrm>
            <a:off x="736021" y="1872939"/>
            <a:ext cx="11134401" cy="4315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&lt;Tabelle&gt;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1531" y="6260192"/>
            <a:ext cx="1306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737" y="6260192"/>
            <a:ext cx="9979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&lt;Ort, Datum eingeben über MENÜ EINFÜGEN KOPF-FUSSZEILE / Ihr Text / Für alle übernehmen&gt;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31736" y="406401"/>
            <a:ext cx="10408175" cy="341794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&lt;Thema&gt;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1737" y="748196"/>
            <a:ext cx="10408174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&lt;Überschrift&gt;</a:t>
            </a:r>
          </a:p>
        </p:txBody>
      </p:sp>
    </p:spTree>
    <p:extLst>
      <p:ext uri="{BB962C8B-B14F-4D97-AF65-F5344CB8AC3E}">
        <p14:creationId xmlns:p14="http://schemas.microsoft.com/office/powerpoint/2010/main" val="318257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1531" y="6260192"/>
            <a:ext cx="1306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737" y="6260192"/>
            <a:ext cx="9979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&lt;Ort, Datum eingeben über MENÜ EINFÜGEN KOPF-FUSSZEILE / Ihr Text / Für alle übernehmen&gt;</a:t>
            </a:r>
          </a:p>
        </p:txBody>
      </p:sp>
    </p:spTree>
    <p:extLst>
      <p:ext uri="{BB962C8B-B14F-4D97-AF65-F5344CB8AC3E}">
        <p14:creationId xmlns:p14="http://schemas.microsoft.com/office/powerpoint/2010/main" val="14770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format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02672" y="0"/>
            <a:ext cx="1178932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62061" y="262890"/>
            <a:ext cx="11443248" cy="632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1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93160" y="2776755"/>
            <a:ext cx="7861383" cy="3419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&lt;Vielen Dank</a:t>
            </a:r>
            <a:br>
              <a:rPr lang="de-DE" dirty="0"/>
            </a:br>
            <a:r>
              <a:rPr lang="de-DE" dirty="0"/>
              <a:t>für Ihre</a:t>
            </a:r>
            <a:br>
              <a:rPr lang="de-DE" dirty="0"/>
            </a:br>
            <a:r>
              <a:rPr lang="de-DE" dirty="0"/>
              <a:t>Aufmerksamkeit&gt;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1531" y="6260192"/>
            <a:ext cx="1306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737" y="6260192"/>
            <a:ext cx="9979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&lt;Ort, Datum eingeben über MENÜ EINFÜGEN KOPF-FUSSZEILE / Ihr Text / Für alle übernehmen&gt;</a:t>
            </a:r>
          </a:p>
        </p:txBody>
      </p:sp>
    </p:spTree>
    <p:extLst>
      <p:ext uri="{BB962C8B-B14F-4D97-AF65-F5344CB8AC3E}">
        <p14:creationId xmlns:p14="http://schemas.microsoft.com/office/powerpoint/2010/main" val="5757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3526" cy="68571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1531" y="6260192"/>
            <a:ext cx="1306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737" y="6260192"/>
            <a:ext cx="9979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&lt;Ort, Datum eingeben über MENÜ EINFÜGEN KOPF-FUSSZEILE / Ihr Text / Für alle übernehmen&gt;</a:t>
            </a:r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570926" y="6333565"/>
            <a:ext cx="11434807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3" r:id="rId2"/>
    <p:sldLayoutId id="2147483694" r:id="rId3"/>
    <p:sldLayoutId id="2147483692" r:id="rId4"/>
    <p:sldLayoutId id="2147483695" r:id="rId5"/>
    <p:sldLayoutId id="2147483698" r:id="rId6"/>
    <p:sldLayoutId id="2147483696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2E44E0B-82FC-D6A7-57F1-DAAA13B0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20" t="3878" r="5396" b="10385"/>
          <a:stretch/>
        </p:blipFill>
        <p:spPr>
          <a:xfrm>
            <a:off x="7341859" y="5346959"/>
            <a:ext cx="869291" cy="8490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180" y="195891"/>
            <a:ext cx="10408175" cy="341794"/>
          </a:xfrm>
        </p:spPr>
        <p:txBody>
          <a:bodyPr/>
          <a:lstStyle/>
          <a:p>
            <a:r>
              <a:rPr lang="de-DE" dirty="0"/>
              <a:t>Sozialversicherung für Landwirtschaft, Forsten und Gartenbau - Deutschland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6074AC0-18FE-1C76-C1AA-B9559B40A12F}"/>
              </a:ext>
            </a:extLst>
          </p:cNvPr>
          <p:cNvGrpSpPr/>
          <p:nvPr/>
        </p:nvGrpSpPr>
        <p:grpSpPr>
          <a:xfrm>
            <a:off x="448327" y="1374620"/>
            <a:ext cx="5773043" cy="4741129"/>
            <a:chOff x="2937251" y="1262242"/>
            <a:chExt cx="5774567" cy="4741129"/>
          </a:xfrm>
        </p:grpSpPr>
        <p:pic>
          <p:nvPicPr>
            <p:cNvPr id="5" name="Grafik 4" descr="\\lsv.de\dfs\usr\hdir\u131036\Desktop\GET.ON Flyer v. Heber\Depression und Diabetes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1" r="12135"/>
            <a:stretch/>
          </p:blipFill>
          <p:spPr bwMode="auto">
            <a:xfrm>
              <a:off x="2937251" y="1262242"/>
              <a:ext cx="5774567" cy="474112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" name="Wolkenförmige Legende 5"/>
            <p:cNvSpPr/>
            <p:nvPr/>
          </p:nvSpPr>
          <p:spPr>
            <a:xfrm>
              <a:off x="5928030" y="1352039"/>
              <a:ext cx="1790838" cy="981200"/>
            </a:xfrm>
            <a:prstGeom prst="cloudCallout">
              <a:avLst>
                <a:gd name="adj1" fmla="val -44749"/>
                <a:gd name="adj2" fmla="val 8904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Familiäre Konflikte</a:t>
              </a:r>
            </a:p>
          </p:txBody>
        </p:sp>
        <p:sp>
          <p:nvSpPr>
            <p:cNvPr id="7" name="Wolkenförmige Legende 6"/>
            <p:cNvSpPr/>
            <p:nvPr/>
          </p:nvSpPr>
          <p:spPr>
            <a:xfrm>
              <a:off x="6166065" y="2423036"/>
              <a:ext cx="2545753" cy="981200"/>
            </a:xfrm>
            <a:prstGeom prst="cloudCallout">
              <a:avLst>
                <a:gd name="adj1" fmla="val -63115"/>
                <a:gd name="adj2" fmla="val 258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Marktsituation</a:t>
              </a:r>
            </a:p>
          </p:txBody>
        </p:sp>
        <p:sp>
          <p:nvSpPr>
            <p:cNvPr id="15" name="Wolkenförmige Legende 7">
              <a:extLst>
                <a:ext uri="{FF2B5EF4-FFF2-40B4-BE49-F238E27FC236}">
                  <a16:creationId xmlns:a16="http://schemas.microsoft.com/office/drawing/2014/main" id="{CEC9B284-911E-B5E1-0DC7-652F7A652E4C}"/>
                </a:ext>
              </a:extLst>
            </p:cNvPr>
            <p:cNvSpPr/>
            <p:nvPr/>
          </p:nvSpPr>
          <p:spPr>
            <a:xfrm>
              <a:off x="6535860" y="3453415"/>
              <a:ext cx="1806165" cy="981200"/>
            </a:xfrm>
            <a:prstGeom prst="cloudCallout">
              <a:avLst>
                <a:gd name="adj1" fmla="val -90352"/>
                <a:gd name="adj2" fmla="val -8657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Pflegefall</a:t>
              </a:r>
            </a:p>
          </p:txBody>
        </p:sp>
        <p:sp>
          <p:nvSpPr>
            <p:cNvPr id="16" name="Wolkenförmige Legende 8">
              <a:extLst>
                <a:ext uri="{FF2B5EF4-FFF2-40B4-BE49-F238E27FC236}">
                  <a16:creationId xmlns:a16="http://schemas.microsoft.com/office/drawing/2014/main" id="{7A6BBCA5-369D-114E-716E-B9E074B0C0EF}"/>
                </a:ext>
              </a:extLst>
            </p:cNvPr>
            <p:cNvSpPr/>
            <p:nvPr/>
          </p:nvSpPr>
          <p:spPr>
            <a:xfrm>
              <a:off x="4079588" y="4369705"/>
              <a:ext cx="3121242" cy="981200"/>
            </a:xfrm>
            <a:prstGeom prst="cloudCallout">
              <a:avLst>
                <a:gd name="adj1" fmla="val 354"/>
                <a:gd name="adj2" fmla="val -19223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Betriebsnachfolge</a:t>
              </a:r>
            </a:p>
          </p:txBody>
        </p:sp>
        <p:sp>
          <p:nvSpPr>
            <p:cNvPr id="17" name="Wolkenförmige Legende 9">
              <a:extLst>
                <a:ext uri="{FF2B5EF4-FFF2-40B4-BE49-F238E27FC236}">
                  <a16:creationId xmlns:a16="http://schemas.microsoft.com/office/drawing/2014/main" id="{52B67E2D-1830-2D65-88BD-49325BF47555}"/>
                </a:ext>
              </a:extLst>
            </p:cNvPr>
            <p:cNvSpPr/>
            <p:nvPr/>
          </p:nvSpPr>
          <p:spPr>
            <a:xfrm>
              <a:off x="3179223" y="1379767"/>
              <a:ext cx="2176840" cy="981200"/>
            </a:xfrm>
            <a:prstGeom prst="cloudCallout">
              <a:avLst>
                <a:gd name="adj1" fmla="val 47484"/>
                <a:gd name="adj2" fmla="val 8850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Finanzielle Belastung</a:t>
              </a:r>
            </a:p>
          </p:txBody>
        </p:sp>
        <p:sp>
          <p:nvSpPr>
            <p:cNvPr id="18" name="Wolkenförmige Legende 10">
              <a:extLst>
                <a:ext uri="{FF2B5EF4-FFF2-40B4-BE49-F238E27FC236}">
                  <a16:creationId xmlns:a16="http://schemas.microsoft.com/office/drawing/2014/main" id="{B474A4C9-483A-8EEB-60D2-6BF96FAF30A5}"/>
                </a:ext>
              </a:extLst>
            </p:cNvPr>
            <p:cNvSpPr/>
            <p:nvPr/>
          </p:nvSpPr>
          <p:spPr>
            <a:xfrm>
              <a:off x="2998498" y="2536726"/>
              <a:ext cx="1935145" cy="981200"/>
            </a:xfrm>
            <a:prstGeom prst="cloudCallout">
              <a:avLst>
                <a:gd name="adj1" fmla="val 87275"/>
                <a:gd name="adj2" fmla="val -504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Bürokratie</a:t>
              </a:r>
            </a:p>
          </p:txBody>
        </p:sp>
        <p:sp>
          <p:nvSpPr>
            <p:cNvPr id="19" name="Wolkenförmige Legende 12">
              <a:extLst>
                <a:ext uri="{FF2B5EF4-FFF2-40B4-BE49-F238E27FC236}">
                  <a16:creationId xmlns:a16="http://schemas.microsoft.com/office/drawing/2014/main" id="{4CAD42FD-E719-A1AE-8275-321AEEFA026C}"/>
                </a:ext>
              </a:extLst>
            </p:cNvPr>
            <p:cNvSpPr/>
            <p:nvPr/>
          </p:nvSpPr>
          <p:spPr>
            <a:xfrm>
              <a:off x="3037639" y="3570940"/>
              <a:ext cx="1806164" cy="981200"/>
            </a:xfrm>
            <a:prstGeom prst="cloudCallout">
              <a:avLst>
                <a:gd name="adj1" fmla="val 94428"/>
                <a:gd name="adj2" fmla="val -11015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Image Probleme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8B932048-75EF-C4A3-34FC-B3327C12EA24}"/>
              </a:ext>
            </a:extLst>
          </p:cNvPr>
          <p:cNvSpPr txBox="1"/>
          <p:nvPr/>
        </p:nvSpPr>
        <p:spPr>
          <a:xfrm>
            <a:off x="597180" y="558438"/>
            <a:ext cx="985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1C1C1C"/>
                </a:solidFill>
                <a:latin typeface="+mj-lt"/>
              </a:rPr>
              <a:t>Angebote zur seelischen Gesundheit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3A7DBD6-A04F-C8A3-6446-CF098261B971}"/>
              </a:ext>
            </a:extLst>
          </p:cNvPr>
          <p:cNvSpPr txBox="1"/>
          <p:nvPr/>
        </p:nvSpPr>
        <p:spPr>
          <a:xfrm>
            <a:off x="8105654" y="1464416"/>
            <a:ext cx="3960719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151"/>
              </a:spcAft>
            </a:pPr>
            <a:r>
              <a:rPr lang="de-DE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Print- &amp; Online-Informationsangebote </a:t>
            </a:r>
          </a:p>
          <a:p>
            <a:pPr>
              <a:spcAft>
                <a:spcPts val="3151"/>
              </a:spcAft>
            </a:pPr>
            <a:r>
              <a:rPr lang="de-DE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Online-Angebote</a:t>
            </a:r>
          </a:p>
          <a:p>
            <a:pPr>
              <a:spcAft>
                <a:spcPts val="3151"/>
              </a:spcAft>
            </a:pPr>
            <a:r>
              <a:rPr lang="de-DE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Telefon-Angebote</a:t>
            </a:r>
          </a:p>
          <a:p>
            <a:pPr>
              <a:spcAft>
                <a:spcPts val="3151"/>
              </a:spcAft>
            </a:pPr>
            <a:r>
              <a:rPr lang="de-DE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Aufsuchende Hilfe</a:t>
            </a:r>
          </a:p>
          <a:p>
            <a:pPr>
              <a:spcAft>
                <a:spcPts val="3151"/>
              </a:spcAft>
            </a:pPr>
            <a:r>
              <a:rPr lang="de-DE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Gruppenangebote 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FA00E96-1A18-AA14-F174-918F0F8D2153}"/>
              </a:ext>
            </a:extLst>
          </p:cNvPr>
          <p:cNvGrpSpPr/>
          <p:nvPr/>
        </p:nvGrpSpPr>
        <p:grpSpPr>
          <a:xfrm>
            <a:off x="7053857" y="1528934"/>
            <a:ext cx="1364007" cy="3601670"/>
            <a:chOff x="6830255" y="1817637"/>
            <a:chExt cx="1271451" cy="3568534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11D2680-D8C1-DDEF-7535-A4B6B69A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7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57072" y="1817637"/>
              <a:ext cx="617823" cy="679607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332FAAE-D572-D997-0C35-EECA8E959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785" y="4760007"/>
              <a:ext cx="626164" cy="626164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66A032F-0387-0408-6E73-D385F3879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786" y="3420140"/>
              <a:ext cx="550391" cy="550391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D8E512BE-70AB-21B5-6171-BDB636115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255" y="2452702"/>
              <a:ext cx="1271451" cy="1225215"/>
            </a:xfrm>
            <a:prstGeom prst="rect">
              <a:avLst/>
            </a:prstGeom>
          </p:spPr>
        </p:pic>
        <p:sp>
          <p:nvSpPr>
            <p:cNvPr id="27" name="Ovale Legende 4">
              <a:extLst>
                <a:ext uri="{FF2B5EF4-FFF2-40B4-BE49-F238E27FC236}">
                  <a16:creationId xmlns:a16="http://schemas.microsoft.com/office/drawing/2014/main" id="{0E4A0F1C-10BC-1C32-2987-F1A43CA75D13}"/>
                </a:ext>
              </a:extLst>
            </p:cNvPr>
            <p:cNvSpPr/>
            <p:nvPr/>
          </p:nvSpPr>
          <p:spPr>
            <a:xfrm>
              <a:off x="7158876" y="4098161"/>
              <a:ext cx="616019" cy="429640"/>
            </a:xfrm>
            <a:prstGeom prst="wedgeEllipseCallou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D06422B9-9D12-CA5D-B33B-4D312B588E29}"/>
              </a:ext>
            </a:extLst>
          </p:cNvPr>
          <p:cNvSpPr/>
          <p:nvPr/>
        </p:nvSpPr>
        <p:spPr>
          <a:xfrm>
            <a:off x="7188868" y="1374620"/>
            <a:ext cx="4791008" cy="380286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BA485C8-8422-1022-1577-E5C391D4CA8A}"/>
              </a:ext>
            </a:extLst>
          </p:cNvPr>
          <p:cNvSpPr/>
          <p:nvPr/>
        </p:nvSpPr>
        <p:spPr>
          <a:xfrm>
            <a:off x="7188868" y="5344418"/>
            <a:ext cx="4791008" cy="8758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8BC250D-C066-B8D5-4759-ED18269B1AA1}"/>
              </a:ext>
            </a:extLst>
          </p:cNvPr>
          <p:cNvSpPr txBox="1"/>
          <p:nvPr/>
        </p:nvSpPr>
        <p:spPr>
          <a:xfrm>
            <a:off x="8112378" y="5483380"/>
            <a:ext cx="386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Arbeitsgruppe Suizidprävention in der Grünen Branche</a:t>
            </a:r>
          </a:p>
          <a:p>
            <a:endParaRPr lang="de-DE" dirty="0"/>
          </a:p>
        </p:txBody>
      </p:sp>
      <p:cxnSp>
        <p:nvCxnSpPr>
          <p:cNvPr id="38" name="Verbinder: gewinkelt 37">
            <a:extLst>
              <a:ext uri="{FF2B5EF4-FFF2-40B4-BE49-F238E27FC236}">
                <a16:creationId xmlns:a16="http://schemas.microsoft.com/office/drawing/2014/main" id="{226C6024-6942-C3D1-6856-F4409035A93E}"/>
              </a:ext>
            </a:extLst>
          </p:cNvPr>
          <p:cNvCxnSpPr>
            <a:cxnSpLocks/>
          </p:cNvCxnSpPr>
          <p:nvPr/>
        </p:nvCxnSpPr>
        <p:spPr>
          <a:xfrm>
            <a:off x="6225768" y="2689117"/>
            <a:ext cx="916786" cy="914400"/>
          </a:xfrm>
          <a:prstGeom prst="bentConnector3">
            <a:avLst>
              <a:gd name="adj1" fmla="val 47305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1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animBg="1"/>
      <p:bldP spid="13" grpId="0" animBg="1"/>
      <p:bldP spid="29" grpId="0"/>
    </p:bldLst>
  </p:timing>
</p:sld>
</file>

<file path=ppt/theme/theme1.xml><?xml version="1.0" encoding="utf-8"?>
<a:theme xmlns:a="http://schemas.openxmlformats.org/drawingml/2006/main" name="SVLFG_2017">
  <a:themeElements>
    <a:clrScheme name="SVLFG">
      <a:dk1>
        <a:srgbClr val="7F7F7F"/>
      </a:dk1>
      <a:lt1>
        <a:srgbClr val="FFFFFF"/>
      </a:lt1>
      <a:dk2>
        <a:srgbClr val="3F3F3F"/>
      </a:dk2>
      <a:lt2>
        <a:srgbClr val="D8D8D8"/>
      </a:lt2>
      <a:accent1>
        <a:srgbClr val="92D050"/>
      </a:accent1>
      <a:accent2>
        <a:srgbClr val="008000"/>
      </a:accent2>
      <a:accent3>
        <a:srgbClr val="FFFFFF"/>
      </a:accent3>
      <a:accent4>
        <a:srgbClr val="7F7F7F"/>
      </a:accent4>
      <a:accent5>
        <a:srgbClr val="CCFF66"/>
      </a:accent5>
      <a:accent6>
        <a:srgbClr val="729900"/>
      </a:accent6>
      <a:hlink>
        <a:srgbClr val="006600"/>
      </a:hlink>
      <a:folHlink>
        <a:srgbClr val="92D050"/>
      </a:folHlink>
    </a:clrScheme>
    <a:fontScheme name="SVLF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_svlfg_2019_16zu9_rgb.potx" id="{826C2552-2022-4D01-AD4D-AF8362C4385D}" vid="{4157F35C-5AD0-4394-9955-519749E93CEA}"/>
    </a:ext>
  </a:extLst>
</a:theme>
</file>

<file path=ppt/theme/theme2.xml><?xml version="1.0" encoding="utf-8"?>
<a:theme xmlns:a="http://schemas.openxmlformats.org/drawingml/2006/main" name="Office Theme">
  <a:themeElements>
    <a:clrScheme name="SVLFG">
      <a:dk1>
        <a:srgbClr val="7F7F7F"/>
      </a:dk1>
      <a:lt1>
        <a:srgbClr val="FFFFFF"/>
      </a:lt1>
      <a:dk2>
        <a:srgbClr val="3F3F3F"/>
      </a:dk2>
      <a:lt2>
        <a:srgbClr val="D8D8D8"/>
      </a:lt2>
      <a:accent1>
        <a:srgbClr val="92D050"/>
      </a:accent1>
      <a:accent2>
        <a:srgbClr val="008000"/>
      </a:accent2>
      <a:accent3>
        <a:srgbClr val="FFFFFF"/>
      </a:accent3>
      <a:accent4>
        <a:srgbClr val="7F7F7F"/>
      </a:accent4>
      <a:accent5>
        <a:srgbClr val="CCFF66"/>
      </a:accent5>
      <a:accent6>
        <a:srgbClr val="729900"/>
      </a:accent6>
      <a:hlink>
        <a:srgbClr val="006600"/>
      </a:hlink>
      <a:folHlink>
        <a:srgbClr val="92D050"/>
      </a:folHlink>
    </a:clrScheme>
    <a:fontScheme name="SVLF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VLFG">
      <a:dk1>
        <a:srgbClr val="7F7F7F"/>
      </a:dk1>
      <a:lt1>
        <a:srgbClr val="FFFFFF"/>
      </a:lt1>
      <a:dk2>
        <a:srgbClr val="3F3F3F"/>
      </a:dk2>
      <a:lt2>
        <a:srgbClr val="D8D8D8"/>
      </a:lt2>
      <a:accent1>
        <a:srgbClr val="92D050"/>
      </a:accent1>
      <a:accent2>
        <a:srgbClr val="008000"/>
      </a:accent2>
      <a:accent3>
        <a:srgbClr val="FFFFFF"/>
      </a:accent3>
      <a:accent4>
        <a:srgbClr val="7F7F7F"/>
      </a:accent4>
      <a:accent5>
        <a:srgbClr val="CCFF66"/>
      </a:accent5>
      <a:accent6>
        <a:srgbClr val="729900"/>
      </a:accent6>
      <a:hlink>
        <a:srgbClr val="006600"/>
      </a:hlink>
      <a:folHlink>
        <a:srgbClr val="92D050"/>
      </a:folHlink>
    </a:clrScheme>
    <a:fontScheme name="SVLF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praesentation_svlfg_16zu9 (3)</Template>
  <TotalTime>0</TotalTime>
  <Words>37</Words>
  <Application>Microsoft Office PowerPoint</Application>
  <PresentationFormat>Breitbild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Roboto</vt:lpstr>
      <vt:lpstr>Roboto Condensed</vt:lpstr>
      <vt:lpstr>Roboto Slab</vt:lpstr>
      <vt:lpstr>Wingdings</vt:lpstr>
      <vt:lpstr>SVLFG_2017</vt:lpstr>
      <vt:lpstr>Sozialversicherung für Landwirtschaft, Forsten und Gartenbau - Deutschland</vt:lpstr>
    </vt:vector>
  </TitlesOfParts>
  <Company>SVLFG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Ebbrecht, Laura</dc:creator>
  <cp:lastModifiedBy>Fischer, Veronika</cp:lastModifiedBy>
  <cp:revision>33</cp:revision>
  <cp:lastPrinted>2025-09-29T12:21:12Z</cp:lastPrinted>
  <dcterms:created xsi:type="dcterms:W3CDTF">2024-01-26T09:52:30Z</dcterms:created>
  <dcterms:modified xsi:type="dcterms:W3CDTF">2025-09-30T10:26:34Z</dcterms:modified>
</cp:coreProperties>
</file>