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74" r:id="rId7"/>
    <p:sldId id="261" r:id="rId8"/>
    <p:sldId id="265" r:id="rId9"/>
    <p:sldId id="266" r:id="rId10"/>
    <p:sldId id="268" r:id="rId11"/>
    <p:sldId id="269" r:id="rId12"/>
    <p:sldId id="270" r:id="rId13"/>
    <p:sldId id="262" r:id="rId14"/>
    <p:sldId id="271" r:id="rId15"/>
    <p:sldId id="276" r:id="rId16"/>
    <p:sldId id="277" r:id="rId17"/>
    <p:sldId id="278" r:id="rId18"/>
    <p:sldId id="279" r:id="rId19"/>
    <p:sldId id="280" r:id="rId20"/>
    <p:sldId id="281" r:id="rId21"/>
    <p:sldId id="273" r:id="rId22"/>
    <p:sldId id="272" r:id="rId23"/>
    <p:sldId id="263" r:id="rId24"/>
    <p:sldId id="267" r:id="rId25"/>
    <p:sldId id="282" r:id="rId26"/>
    <p:sldId id="283" r:id="rId27"/>
    <p:sldId id="284" r:id="rId28"/>
    <p:sldId id="286" r:id="rId29"/>
    <p:sldId id="264" r:id="rId30"/>
    <p:sldId id="285" r:id="rId31"/>
  </p:sldIdLst>
  <p:sldSz cx="12192000" cy="6858000"/>
  <p:notesSz cx="6858000" cy="9144000"/>
  <p:defaultTextStyle>
    <a:defPPr>
      <a:defRPr lang="en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E4B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283" autoAdjust="0"/>
  </p:normalViewPr>
  <p:slideViewPr>
    <p:cSldViewPr snapToGrid="0">
      <p:cViewPr varScale="1">
        <p:scale>
          <a:sx n="103" d="100"/>
          <a:sy n="103" d="100"/>
        </p:scale>
        <p:origin x="792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22B54A-6190-42CF-85E5-84DC0FFE76F4}" type="datetimeFigureOut">
              <a:rPr lang="en-DE" smtClean="0"/>
              <a:t>05/18/2026</a:t>
            </a:fld>
            <a:endParaRPr lang="en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258311-6F36-4CA0-8A1F-A4302FD85911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558688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Honigbiene</a:t>
            </a:r>
            <a:r>
              <a:rPr lang="en-US" dirty="0"/>
              <a:t>, </a:t>
            </a:r>
            <a:r>
              <a:rPr lang="en-US" dirty="0" err="1"/>
              <a:t>kennt</a:t>
            </a:r>
            <a:r>
              <a:rPr lang="en-US" dirty="0"/>
              <a:t> </a:t>
            </a:r>
            <a:r>
              <a:rPr lang="en-US" dirty="0" err="1"/>
              <a:t>jeder</a:t>
            </a:r>
            <a:r>
              <a:rPr lang="en-US" dirty="0"/>
              <a:t> – </a:t>
            </a:r>
            <a:r>
              <a:rPr lang="en-US" dirty="0" err="1"/>
              <a:t>aber</a:t>
            </a:r>
            <a:r>
              <a:rPr lang="en-US" dirty="0"/>
              <a:t> es </a:t>
            </a:r>
            <a:r>
              <a:rPr lang="en-US" dirty="0" err="1"/>
              <a:t>gibt</a:t>
            </a:r>
            <a:r>
              <a:rPr lang="en-US" dirty="0"/>
              <a:t> </a:t>
            </a:r>
            <a:r>
              <a:rPr lang="en-US" dirty="0" err="1"/>
              <a:t>viel</a:t>
            </a:r>
            <a:r>
              <a:rPr lang="en-US" dirty="0"/>
              <a:t> </a:t>
            </a:r>
            <a:r>
              <a:rPr lang="en-US" dirty="0" err="1"/>
              <a:t>mehr</a:t>
            </a:r>
            <a:r>
              <a:rPr lang="en-US" dirty="0"/>
              <a:t> Bienen </a:t>
            </a:r>
            <a:r>
              <a:rPr lang="en-US" dirty="0" err="1"/>
              <a:t>als</a:t>
            </a:r>
            <a:r>
              <a:rPr lang="en-US" dirty="0"/>
              <a:t>  </a:t>
            </a:r>
            <a:r>
              <a:rPr lang="en-US" dirty="0" err="1"/>
              <a:t>nur</a:t>
            </a:r>
            <a:r>
              <a:rPr lang="en-US" dirty="0"/>
              <a:t> die </a:t>
            </a:r>
            <a:r>
              <a:rPr lang="en-US" dirty="0" err="1"/>
              <a:t>Honigbiene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258311-6F36-4CA0-8A1F-A4302FD85911}" type="slidenum">
              <a:rPr lang="en-DE" smtClean="0"/>
              <a:t>2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4553229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Hexagon = 100m; dunkel =wenig </a:t>
            </a:r>
            <a:r>
              <a:rPr lang="de-DE" dirty="0">
                <a:sym typeface="Wingdings" panose="05000000000000000000" pitchFamily="2" charset="2"/>
              </a:rPr>
              <a:t> das sind die </a:t>
            </a:r>
            <a:r>
              <a:rPr lang="de-DE" dirty="0" err="1">
                <a:sym typeface="Wingdings" panose="05000000000000000000" pitchFamily="2" charset="2"/>
              </a:rPr>
              <a:t>gegenden</a:t>
            </a:r>
            <a:r>
              <a:rPr lang="de-DE" dirty="0">
                <a:sym typeface="Wingdings" panose="05000000000000000000" pitchFamily="2" charset="2"/>
              </a:rPr>
              <a:t> die wie wüsten sind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258311-6F36-4CA0-8A1F-A4302FD85911}" type="slidenum">
              <a:rPr lang="en-DE" smtClean="0"/>
              <a:t>11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9118883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Vielleicht</a:t>
            </a:r>
            <a:r>
              <a:rPr lang="en-US" dirty="0"/>
              <a:t> nicht </a:t>
            </a:r>
            <a:r>
              <a:rPr lang="en-US" dirty="0" err="1"/>
              <a:t>unbedingt</a:t>
            </a:r>
            <a:r>
              <a:rPr lang="en-US" dirty="0"/>
              <a:t> </a:t>
            </a:r>
            <a:r>
              <a:rPr lang="en-US" dirty="0" err="1"/>
              <a:t>ein</a:t>
            </a:r>
            <a:r>
              <a:rPr lang="en-US" dirty="0"/>
              <a:t> Problem für die </a:t>
            </a:r>
            <a:r>
              <a:rPr lang="en-US" dirty="0" err="1"/>
              <a:t>Honigbiene</a:t>
            </a:r>
            <a:r>
              <a:rPr lang="en-US" dirty="0"/>
              <a:t> </a:t>
            </a:r>
            <a:r>
              <a:rPr lang="en-US" dirty="0" err="1"/>
              <a:t>aber</a:t>
            </a:r>
            <a:r>
              <a:rPr lang="en-US" dirty="0"/>
              <a:t> für </a:t>
            </a:r>
            <a:r>
              <a:rPr lang="en-US" dirty="0" err="1"/>
              <a:t>andere</a:t>
            </a:r>
            <a:r>
              <a:rPr lang="en-US" dirty="0"/>
              <a:t> </a:t>
            </a:r>
            <a:r>
              <a:rPr lang="en-US" dirty="0" err="1"/>
              <a:t>Bestäuber</a:t>
            </a:r>
            <a:r>
              <a:rPr lang="en-US" dirty="0"/>
              <a:t> </a:t>
            </a:r>
            <a:r>
              <a:rPr lang="en-US" dirty="0" err="1"/>
              <a:t>oder</a:t>
            </a:r>
            <a:r>
              <a:rPr lang="en-US" dirty="0"/>
              <a:t> </a:t>
            </a:r>
            <a:r>
              <a:rPr lang="en-US" dirty="0" err="1"/>
              <a:t>solitäre</a:t>
            </a:r>
            <a:r>
              <a:rPr lang="en-US" dirty="0"/>
              <a:t> </a:t>
            </a:r>
            <a:r>
              <a:rPr lang="en-US" dirty="0" err="1"/>
              <a:t>Bienen</a:t>
            </a:r>
            <a:r>
              <a:rPr lang="en-US" dirty="0"/>
              <a:t> </a:t>
            </a:r>
            <a:r>
              <a:rPr lang="en-US" dirty="0" err="1"/>
              <a:t>ist</a:t>
            </a:r>
            <a:r>
              <a:rPr lang="en-US" dirty="0"/>
              <a:t> das quasi </a:t>
            </a:r>
            <a:r>
              <a:rPr lang="en-US" dirty="0" err="1"/>
              <a:t>unüberwindbar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Rot </a:t>
            </a:r>
            <a:r>
              <a:rPr lang="en-US" dirty="0" err="1"/>
              <a:t>anfang</a:t>
            </a:r>
            <a:r>
              <a:rPr lang="en-US" dirty="0"/>
              <a:t> -&gt; </a:t>
            </a:r>
            <a:r>
              <a:rPr lang="en-US" dirty="0" err="1"/>
              <a:t>gelb</a:t>
            </a:r>
            <a:r>
              <a:rPr lang="en-US" dirty="0"/>
              <a:t> </a:t>
            </a:r>
            <a:r>
              <a:rPr lang="en-US" dirty="0" err="1"/>
              <a:t>perfekt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Bestäuber</a:t>
            </a:r>
            <a:r>
              <a:rPr lang="en-US" dirty="0"/>
              <a:t>-Highways/</a:t>
            </a:r>
            <a:r>
              <a:rPr lang="en-US" dirty="0" err="1"/>
              <a:t>Vernetzung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258311-6F36-4CA0-8A1F-A4302FD85911}" type="slidenum">
              <a:rPr lang="en-DE" smtClean="0"/>
              <a:t>12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3258017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Agroforstflächen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Verbindungsbrücken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258311-6F36-4CA0-8A1F-A4302FD85911}" type="slidenum">
              <a:rPr lang="en-DE" smtClean="0"/>
              <a:t>13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1418714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Auf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Agroforstflächen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mit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Blühstreifen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(AFB)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wurden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signifikant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mehr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Bestäuber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erfasst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endParaRPr lang="en-DE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de-D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Blühstreifen können Agroforstsysteme für Bestäuber signifikant aufwerten 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258311-6F36-4CA0-8A1F-A4302FD85911}" type="slidenum">
              <a:rPr lang="en-DE" smtClean="0"/>
              <a:t>14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7821952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Spinnendiagramm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258311-6F36-4CA0-8A1F-A4302FD85911}" type="slidenum">
              <a:rPr lang="en-DE" smtClean="0"/>
              <a:t>15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9430016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de-DE" sz="1200" dirty="0" err="1">
                <a:solidFill>
                  <a:srgbClr val="FF99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Konventionelle</a:t>
            </a:r>
            <a:r>
              <a:rPr lang="en-US" altLang="de-DE" sz="1200" dirty="0">
                <a:solidFill>
                  <a:srgbClr val="FF99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de-DE" sz="1200" dirty="0" err="1">
                <a:solidFill>
                  <a:srgbClr val="FF99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Intensivierung</a:t>
            </a:r>
            <a:r>
              <a:rPr lang="en-US" altLang="de-DE" sz="1200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de-DE" sz="1200" dirty="0">
                <a:latin typeface="Helvetica" panose="020B0604020202020204" pitchFamily="34" charset="0"/>
                <a:cs typeface="Helvetica" panose="020B0604020202020204" pitchFamily="34" charset="0"/>
              </a:rPr>
              <a:t>= </a:t>
            </a:r>
            <a:r>
              <a:rPr lang="en-US" altLang="de-DE" sz="1200" dirty="0" err="1">
                <a:latin typeface="Helvetica" panose="020B0604020202020204" pitchFamily="34" charset="0"/>
                <a:cs typeface="Helvetica" panose="020B0604020202020204" pitchFamily="34" charset="0"/>
              </a:rPr>
              <a:t>Auschließlich</a:t>
            </a:r>
            <a:r>
              <a:rPr lang="en-US" altLang="de-DE" sz="12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de-DE" sz="1200" dirty="0" err="1">
                <a:latin typeface="Helvetica" panose="020B0604020202020204" pitchFamily="34" charset="0"/>
                <a:cs typeface="Helvetica" panose="020B0604020202020204" pitchFamily="34" charset="0"/>
              </a:rPr>
              <a:t>Agrochemikalien</a:t>
            </a:r>
            <a:r>
              <a:rPr lang="en-US" altLang="de-DE" sz="1200" dirty="0">
                <a:latin typeface="Helvetica" panose="020B0604020202020204" pitchFamily="34" charset="0"/>
                <a:cs typeface="Helvetica" panose="020B0604020202020204" pitchFamily="34" charset="0"/>
              </a:rPr>
              <a:t> für </a:t>
            </a:r>
            <a:r>
              <a:rPr lang="en-US" altLang="de-DE" sz="1200" dirty="0" err="1">
                <a:latin typeface="Helvetica" panose="020B0604020202020204" pitchFamily="34" charset="0"/>
                <a:cs typeface="Helvetica" panose="020B0604020202020204" pitchFamily="34" charset="0"/>
              </a:rPr>
              <a:t>Bodenfruchtbarkeit</a:t>
            </a:r>
            <a:r>
              <a:rPr lang="en-US" altLang="de-DE" sz="1200" dirty="0">
                <a:latin typeface="Helvetica" panose="020B0604020202020204" pitchFamily="34" charset="0"/>
                <a:cs typeface="Helvetica" panose="020B0604020202020204" pitchFamily="34" charset="0"/>
              </a:rPr>
              <a:t> und </a:t>
            </a:r>
            <a:r>
              <a:rPr lang="en-US" altLang="de-DE" sz="1200" dirty="0" err="1">
                <a:latin typeface="Helvetica" panose="020B0604020202020204" pitchFamily="34" charset="0"/>
                <a:cs typeface="Helvetica" panose="020B0604020202020204" pitchFamily="34" charset="0"/>
              </a:rPr>
              <a:t>Schädlingskontrolle</a:t>
            </a:r>
            <a:r>
              <a:rPr lang="en-US" altLang="de-DE" sz="12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de-DE" sz="1200" dirty="0" err="1">
                <a:latin typeface="Helvetica" panose="020B0604020202020204" pitchFamily="34" charset="0"/>
                <a:cs typeface="Helvetica" panose="020B0604020202020204" pitchFamily="34" charset="0"/>
              </a:rPr>
              <a:t>eingesetzt</a:t>
            </a:r>
            <a:r>
              <a:rPr lang="en-US" altLang="de-DE" sz="1200" dirty="0">
                <a:latin typeface="Helvetica" panose="020B0604020202020204" pitchFamily="34" charset="0"/>
                <a:cs typeface="Helvetica" panose="020B0604020202020204" pitchFamily="34" charset="0"/>
              </a:rPr>
              <a:t>; </a:t>
            </a:r>
            <a:r>
              <a:rPr lang="en-US" altLang="de-DE" sz="1200" dirty="0" err="1">
                <a:latin typeface="Helvetica" panose="020B0604020202020204" pitchFamily="34" charset="0"/>
                <a:cs typeface="Helvetica" panose="020B0604020202020204" pitchFamily="34" charset="0"/>
              </a:rPr>
              <a:t>künstliche</a:t>
            </a:r>
            <a:r>
              <a:rPr lang="en-US" altLang="de-DE" sz="1200" dirty="0">
                <a:latin typeface="Helvetica" panose="020B0604020202020204" pitchFamily="34" charset="0"/>
                <a:cs typeface="Helvetica" panose="020B0604020202020204" pitchFamily="34" charset="0"/>
              </a:rPr>
              <a:t> Bewässerung;</a:t>
            </a:r>
          </a:p>
          <a:p>
            <a:r>
              <a:rPr lang="en-US" altLang="de-DE" sz="1200" dirty="0" err="1">
                <a:solidFill>
                  <a:srgbClr val="00B0F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Ökologische</a:t>
            </a:r>
            <a:r>
              <a:rPr lang="en-US" altLang="de-DE" sz="1200" dirty="0">
                <a:solidFill>
                  <a:srgbClr val="00B0F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de-DE" sz="1200" dirty="0" err="1">
                <a:solidFill>
                  <a:srgbClr val="00B0F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Intensivierung</a:t>
            </a:r>
            <a:r>
              <a:rPr lang="en-US" altLang="de-DE" sz="1200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de-DE" sz="1200" dirty="0">
                <a:latin typeface="Helvetica" panose="020B0604020202020204" pitchFamily="34" charset="0"/>
                <a:cs typeface="Helvetica" panose="020B0604020202020204" pitchFamily="34" charset="0"/>
              </a:rPr>
              <a:t>= </a:t>
            </a:r>
            <a:r>
              <a:rPr lang="en-US" altLang="de-DE" sz="1200" dirty="0" err="1">
                <a:latin typeface="Helvetica" panose="020B0604020202020204" pitchFamily="34" charset="0"/>
                <a:cs typeface="Helvetica" panose="020B0604020202020204" pitchFamily="34" charset="0"/>
              </a:rPr>
              <a:t>eine</a:t>
            </a:r>
            <a:r>
              <a:rPr lang="en-US" altLang="de-DE" sz="12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de-DE" sz="1200" dirty="0" err="1">
                <a:latin typeface="Helvetica" panose="020B0604020202020204" pitchFamily="34" charset="0"/>
                <a:cs typeface="Helvetica" panose="020B0604020202020204" pitchFamily="34" charset="0"/>
              </a:rPr>
              <a:t>oder</a:t>
            </a:r>
            <a:r>
              <a:rPr lang="en-US" altLang="de-DE" sz="12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de-DE" sz="1200" dirty="0" err="1">
                <a:latin typeface="Helvetica" panose="020B0604020202020204" pitchFamily="34" charset="0"/>
                <a:cs typeface="Helvetica" panose="020B0604020202020204" pitchFamily="34" charset="0"/>
              </a:rPr>
              <a:t>mehrere</a:t>
            </a:r>
            <a:r>
              <a:rPr lang="en-US" altLang="de-DE" sz="1200" dirty="0">
                <a:latin typeface="Helvetica" panose="020B0604020202020204" pitchFamily="34" charset="0"/>
                <a:cs typeface="Helvetica" panose="020B0604020202020204" pitchFamily="34" charset="0"/>
              </a:rPr>
              <a:t> Management </a:t>
            </a:r>
            <a:r>
              <a:rPr lang="en-US" altLang="de-DE" sz="1200" dirty="0" err="1">
                <a:latin typeface="Helvetica" panose="020B0604020202020204" pitchFamily="34" charset="0"/>
                <a:cs typeface="Helvetica" panose="020B0604020202020204" pitchFamily="34" charset="0"/>
              </a:rPr>
              <a:t>Praktiken</a:t>
            </a:r>
            <a:r>
              <a:rPr lang="en-US" altLang="de-DE" sz="12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de-DE" sz="1200" dirty="0" err="1">
                <a:latin typeface="Helvetica" panose="020B0604020202020204" pitchFamily="34" charset="0"/>
                <a:cs typeface="Helvetica" panose="020B0604020202020204" pitchFamily="34" charset="0"/>
              </a:rPr>
              <a:t>zur</a:t>
            </a:r>
            <a:r>
              <a:rPr lang="en-US" altLang="de-DE" sz="12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de-DE" sz="1200" dirty="0" err="1">
                <a:latin typeface="Helvetica" panose="020B0604020202020204" pitchFamily="34" charset="0"/>
                <a:cs typeface="Helvetica" panose="020B0604020202020204" pitchFamily="34" charset="0"/>
              </a:rPr>
              <a:t>Stimulierung</a:t>
            </a:r>
            <a:r>
              <a:rPr lang="en-US" altLang="de-DE" sz="12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de-DE" sz="1200" dirty="0" err="1">
                <a:latin typeface="Helvetica" panose="020B0604020202020204" pitchFamily="34" charset="0"/>
                <a:cs typeface="Helvetica" panose="020B0604020202020204" pitchFamily="34" charset="0"/>
              </a:rPr>
              <a:t>ökolog</a:t>
            </a:r>
            <a:r>
              <a:rPr lang="en-US" altLang="de-DE" sz="1200" dirty="0"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en-US" altLang="de-DE" sz="1200" dirty="0" err="1">
                <a:latin typeface="Helvetica" panose="020B0604020202020204" pitchFamily="34" charset="0"/>
                <a:cs typeface="Helvetica" panose="020B0604020202020204" pitchFamily="34" charset="0"/>
              </a:rPr>
              <a:t>Prozesse</a:t>
            </a:r>
            <a:r>
              <a:rPr lang="en-US" altLang="de-DE" sz="12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de-DE" sz="1200" dirty="0" err="1">
                <a:latin typeface="Helvetica" panose="020B0604020202020204" pitchFamily="34" charset="0"/>
                <a:cs typeface="Helvetica" panose="020B0604020202020204" pitchFamily="34" charset="0"/>
              </a:rPr>
              <a:t>anstelle</a:t>
            </a:r>
            <a:r>
              <a:rPr lang="en-US" altLang="de-DE" sz="1200" dirty="0">
                <a:latin typeface="Helvetica" panose="020B0604020202020204" pitchFamily="34" charset="0"/>
                <a:cs typeface="Helvetica" panose="020B0604020202020204" pitchFamily="34" charset="0"/>
              </a:rPr>
              <a:t> “</a:t>
            </a:r>
            <a:r>
              <a:rPr lang="en-US" altLang="de-DE" sz="1200" dirty="0" err="1">
                <a:latin typeface="Helvetica" panose="020B0604020202020204" pitchFamily="34" charset="0"/>
                <a:cs typeface="Helvetica" panose="020B0604020202020204" pitchFamily="34" charset="0"/>
              </a:rPr>
              <a:t>erkaufter</a:t>
            </a:r>
            <a:r>
              <a:rPr lang="en-US" altLang="de-DE" sz="12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de-DE" sz="1200" dirty="0" err="1">
                <a:latin typeface="Helvetica" panose="020B0604020202020204" pitchFamily="34" charset="0"/>
                <a:cs typeface="Helvetica" panose="020B0604020202020204" pitchFamily="34" charset="0"/>
              </a:rPr>
              <a:t>Maßnahmen</a:t>
            </a:r>
            <a:r>
              <a:rPr lang="en-US" altLang="de-DE" sz="1200" dirty="0">
                <a:latin typeface="Helvetica" panose="020B0604020202020204" pitchFamily="34" charset="0"/>
                <a:cs typeface="Helvetica" panose="020B0604020202020204" pitchFamily="34" charset="0"/>
              </a:rPr>
              <a:t>”, </a:t>
            </a:r>
            <a:r>
              <a:rPr lang="en-US" altLang="de-DE" sz="1200" dirty="0" err="1">
                <a:latin typeface="Helvetica" panose="020B0604020202020204" pitchFamily="34" charset="0"/>
                <a:cs typeface="Helvetica" panose="020B0604020202020204" pitchFamily="34" charset="0"/>
              </a:rPr>
              <a:t>z.B.</a:t>
            </a:r>
            <a:r>
              <a:rPr lang="en-US" altLang="de-DE" sz="12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de-DE" sz="1200" dirty="0" err="1">
                <a:latin typeface="Helvetica" panose="020B0604020202020204" pitchFamily="34" charset="0"/>
                <a:cs typeface="Helvetica" panose="020B0604020202020204" pitchFamily="34" charset="0"/>
              </a:rPr>
              <a:t>Nutzung</a:t>
            </a:r>
            <a:r>
              <a:rPr lang="en-US" altLang="de-DE" sz="12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de-DE" sz="1200" dirty="0" err="1">
                <a:latin typeface="Helvetica" panose="020B0604020202020204" pitchFamily="34" charset="0"/>
                <a:cs typeface="Helvetica" panose="020B0604020202020204" pitchFamily="34" charset="0"/>
              </a:rPr>
              <a:t>komplexer</a:t>
            </a:r>
            <a:r>
              <a:rPr lang="en-US" altLang="de-DE" sz="12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de-DE" sz="1200" dirty="0" err="1">
                <a:latin typeface="Helvetica" panose="020B0604020202020204" pitchFamily="34" charset="0"/>
                <a:cs typeface="Helvetica" panose="020B0604020202020204" pitchFamily="34" charset="0"/>
              </a:rPr>
              <a:t>Rotationen</a:t>
            </a:r>
            <a:r>
              <a:rPr lang="en-US" altLang="de-DE" sz="1200" dirty="0">
                <a:latin typeface="Helvetica" panose="020B0604020202020204" pitchFamily="34" charset="0"/>
                <a:cs typeface="Helvetica" panose="020B0604020202020204" pitchFamily="34" charset="0"/>
              </a:rPr>
              <a:t>, um </a:t>
            </a:r>
            <a:r>
              <a:rPr lang="en-US" altLang="de-DE" sz="1200" dirty="0" err="1">
                <a:latin typeface="Helvetica" panose="020B0604020202020204" pitchFamily="34" charset="0"/>
                <a:cs typeface="Helvetica" panose="020B0604020202020204" pitchFamily="34" charset="0"/>
              </a:rPr>
              <a:t>Schädlingsdruck</a:t>
            </a:r>
            <a:r>
              <a:rPr lang="en-US" altLang="de-DE" sz="12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de-DE" sz="1200" dirty="0" err="1">
                <a:latin typeface="Helvetica" panose="020B0604020202020204" pitchFamily="34" charset="0"/>
                <a:cs typeface="Helvetica" panose="020B0604020202020204" pitchFamily="34" charset="0"/>
              </a:rPr>
              <a:t>zu</a:t>
            </a:r>
            <a:r>
              <a:rPr lang="en-US" altLang="de-DE" sz="12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de-DE" sz="1200" dirty="0" err="1">
                <a:latin typeface="Helvetica" panose="020B0604020202020204" pitchFamily="34" charset="0"/>
                <a:cs typeface="Helvetica" panose="020B0604020202020204" pitchFamily="34" charset="0"/>
              </a:rPr>
              <a:t>reduzieren</a:t>
            </a:r>
            <a:r>
              <a:rPr lang="en-US" altLang="de-DE" sz="1200" dirty="0">
                <a:latin typeface="Helvetica" panose="020B0604020202020204" pitchFamily="34" charset="0"/>
                <a:cs typeface="Helvetica" panose="020B0604020202020204" pitchFamily="34" charset="0"/>
              </a:rPr>
              <a:t> &amp; </a:t>
            </a:r>
            <a:r>
              <a:rPr lang="en-US" altLang="de-DE" sz="1200" dirty="0" err="1">
                <a:latin typeface="Helvetica" panose="020B0604020202020204" pitchFamily="34" charset="0"/>
                <a:cs typeface="Helvetica" panose="020B0604020202020204" pitchFamily="34" charset="0"/>
              </a:rPr>
              <a:t>Bodenqualität</a:t>
            </a:r>
            <a:r>
              <a:rPr lang="en-US" altLang="de-DE" sz="12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de-DE" sz="1200" dirty="0" err="1">
                <a:latin typeface="Helvetica" panose="020B0604020202020204" pitchFamily="34" charset="0"/>
                <a:cs typeface="Helvetica" panose="020B0604020202020204" pitchFamily="34" charset="0"/>
              </a:rPr>
              <a:t>zu</a:t>
            </a:r>
            <a:r>
              <a:rPr lang="en-US" altLang="de-DE" sz="12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de-DE" sz="1200" dirty="0" err="1">
                <a:latin typeface="Helvetica" panose="020B0604020202020204" pitchFamily="34" charset="0"/>
                <a:cs typeface="Helvetica" panose="020B0604020202020204" pitchFamily="34" charset="0"/>
              </a:rPr>
              <a:t>fördern</a:t>
            </a:r>
            <a:endParaRPr lang="en-US" altLang="de-DE" sz="12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altLang="de-DE" sz="1200" dirty="0" err="1">
                <a:solidFill>
                  <a:srgbClr val="008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Agroökologisches</a:t>
            </a:r>
            <a:r>
              <a:rPr lang="en-US" altLang="de-DE" sz="1200" dirty="0">
                <a:solidFill>
                  <a:srgbClr val="008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re-Design</a:t>
            </a:r>
            <a:r>
              <a:rPr lang="en-US" altLang="de-DE" sz="1200" dirty="0">
                <a:latin typeface="Helvetica" panose="020B0604020202020204" pitchFamily="34" charset="0"/>
                <a:cs typeface="Helvetica" panose="020B0604020202020204" pitchFamily="34" charset="0"/>
              </a:rPr>
              <a:t> = </a:t>
            </a:r>
            <a:r>
              <a:rPr lang="en-US" altLang="de-DE" sz="1200" dirty="0" err="1">
                <a:latin typeface="Helvetica" panose="020B0604020202020204" pitchFamily="34" charset="0"/>
                <a:cs typeface="Helvetica" panose="020B0604020202020204" pitchFamily="34" charset="0"/>
              </a:rPr>
              <a:t>Ursprüngl</a:t>
            </a:r>
            <a:r>
              <a:rPr lang="en-US" altLang="de-DE" sz="1200" dirty="0">
                <a:latin typeface="Helvetica" panose="020B0604020202020204" pitchFamily="34" charset="0"/>
                <a:cs typeface="Helvetica" panose="020B0604020202020204" pitchFamily="34" charset="0"/>
              </a:rPr>
              <a:t>. System </a:t>
            </a:r>
            <a:r>
              <a:rPr lang="en-US" altLang="de-DE" sz="1200" dirty="0" err="1">
                <a:latin typeface="Helvetica" panose="020B0604020202020204" pitchFamily="34" charset="0"/>
                <a:cs typeface="Helvetica" panose="020B0604020202020204" pitchFamily="34" charset="0"/>
              </a:rPr>
              <a:t>wird</a:t>
            </a:r>
            <a:r>
              <a:rPr lang="en-US" altLang="de-DE" sz="12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de-DE" sz="1200" dirty="0" err="1">
                <a:latin typeface="Helvetica" panose="020B0604020202020204" pitchFamily="34" charset="0"/>
                <a:cs typeface="Helvetica" panose="020B0604020202020204" pitchFamily="34" charset="0"/>
              </a:rPr>
              <a:t>gemäß</a:t>
            </a:r>
            <a:r>
              <a:rPr lang="en-US" altLang="de-DE" sz="12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de-DE" sz="1200" dirty="0" err="1">
                <a:latin typeface="Helvetica" panose="020B0604020202020204" pitchFamily="34" charset="0"/>
                <a:cs typeface="Helvetica" panose="020B0604020202020204" pitchFamily="34" charset="0"/>
              </a:rPr>
              <a:t>ökologischer</a:t>
            </a:r>
            <a:r>
              <a:rPr lang="en-US" altLang="de-DE" sz="12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de-DE" sz="1200" dirty="0" err="1">
                <a:latin typeface="Helvetica" panose="020B0604020202020204" pitchFamily="34" charset="0"/>
                <a:cs typeface="Helvetica" panose="020B0604020202020204" pitchFamily="34" charset="0"/>
              </a:rPr>
              <a:t>Prinzipien</a:t>
            </a:r>
            <a:r>
              <a:rPr lang="en-US" altLang="de-DE" sz="12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de-DE" sz="1200" dirty="0" err="1">
                <a:latin typeface="Helvetica" panose="020B0604020202020204" pitchFamily="34" charset="0"/>
                <a:cs typeface="Helvetica" panose="020B0604020202020204" pitchFamily="34" charset="0"/>
              </a:rPr>
              <a:t>durch</a:t>
            </a:r>
            <a:r>
              <a:rPr lang="en-US" altLang="de-DE" sz="12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de-DE" sz="1200" dirty="0" err="1">
                <a:latin typeface="Helvetica" panose="020B0604020202020204" pitchFamily="34" charset="0"/>
                <a:cs typeface="Helvetica" panose="020B0604020202020204" pitchFamily="34" charset="0"/>
              </a:rPr>
              <a:t>mehrere</a:t>
            </a:r>
            <a:r>
              <a:rPr lang="en-US" altLang="de-DE" sz="12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de-DE" sz="1200" dirty="0" err="1">
                <a:latin typeface="Helvetica" panose="020B0604020202020204" pitchFamily="34" charset="0"/>
                <a:cs typeface="Helvetica" panose="020B0604020202020204" pitchFamily="34" charset="0"/>
              </a:rPr>
              <a:t>ökolog</a:t>
            </a:r>
            <a:r>
              <a:rPr lang="en-US" altLang="de-DE" sz="1200" dirty="0"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en-US" altLang="de-DE" sz="1200" dirty="0" err="1">
                <a:latin typeface="Helvetica" panose="020B0604020202020204" pitchFamily="34" charset="0"/>
                <a:cs typeface="Helvetica" panose="020B0604020202020204" pitchFamily="34" charset="0"/>
              </a:rPr>
              <a:t>Intensivierungsmaßnahmen</a:t>
            </a:r>
            <a:r>
              <a:rPr lang="en-US" altLang="de-DE" sz="12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de-DE" sz="1200" dirty="0" err="1">
                <a:latin typeface="Helvetica" panose="020B0604020202020204" pitchFamily="34" charset="0"/>
                <a:cs typeface="Helvetica" panose="020B0604020202020204" pitchFamily="34" charset="0"/>
              </a:rPr>
              <a:t>ersetzt</a:t>
            </a:r>
            <a:r>
              <a:rPr lang="en-US" altLang="de-DE" sz="1200" dirty="0"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  <a:endParaRPr lang="de-DE" sz="1200" dirty="0"/>
          </a:p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258311-6F36-4CA0-8A1F-A4302FD85911}" type="slidenum">
              <a:rPr lang="en-DE" smtClean="0"/>
              <a:t>17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5018138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Aber </a:t>
            </a:r>
            <a:r>
              <a:rPr lang="en-US" dirty="0" err="1"/>
              <a:t>wäre</a:t>
            </a:r>
            <a:r>
              <a:rPr lang="en-US" dirty="0"/>
              <a:t> es </a:t>
            </a:r>
            <a:r>
              <a:rPr lang="en-US" dirty="0" err="1"/>
              <a:t>genug</a:t>
            </a:r>
            <a:r>
              <a:rPr lang="en-US" dirty="0"/>
              <a:t> </a:t>
            </a:r>
            <a:r>
              <a:rPr lang="en-US" dirty="0" err="1"/>
              <a:t>mehr</a:t>
            </a:r>
            <a:r>
              <a:rPr lang="en-US" dirty="0"/>
              <a:t> </a:t>
            </a:r>
            <a:r>
              <a:rPr lang="en-US" dirty="0" err="1"/>
              <a:t>Blühpflanzen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sähen</a:t>
            </a:r>
            <a:r>
              <a:rPr lang="en-US" dirty="0"/>
              <a:t>? – nicht </a:t>
            </a:r>
            <a:r>
              <a:rPr lang="en-US" dirty="0" err="1"/>
              <a:t>unbedingt</a:t>
            </a:r>
            <a:r>
              <a:rPr lang="en-US" dirty="0"/>
              <a:t> es </a:t>
            </a:r>
            <a:r>
              <a:rPr lang="en-US" dirty="0" err="1"/>
              <a:t>kommt</a:t>
            </a:r>
            <a:r>
              <a:rPr lang="en-US" dirty="0"/>
              <a:t> </a:t>
            </a:r>
            <a:r>
              <a:rPr lang="en-US" dirty="0" err="1"/>
              <a:t>darauf</a:t>
            </a:r>
            <a:r>
              <a:rPr lang="en-US" dirty="0"/>
              <a:t> an </a:t>
            </a:r>
            <a:r>
              <a:rPr lang="en-US" dirty="0" err="1"/>
              <a:t>welche</a:t>
            </a:r>
            <a:r>
              <a:rPr lang="en-US" dirty="0"/>
              <a:t> </a:t>
            </a:r>
            <a:r>
              <a:rPr lang="en-US" dirty="0" err="1"/>
              <a:t>Blüten</a:t>
            </a:r>
            <a:endParaRPr lang="en-US" dirty="0"/>
          </a:p>
          <a:p>
            <a:r>
              <a:rPr lang="en-US" dirty="0" err="1"/>
              <a:t>Begrenzter</a:t>
            </a:r>
            <a:r>
              <a:rPr lang="en-US" dirty="0"/>
              <a:t> Platz -&gt; </a:t>
            </a:r>
            <a:r>
              <a:rPr lang="en-US" dirty="0" err="1"/>
              <a:t>wie</a:t>
            </a:r>
            <a:r>
              <a:rPr lang="en-US" dirty="0"/>
              <a:t> </a:t>
            </a:r>
            <a:r>
              <a:rPr lang="en-US" dirty="0" err="1"/>
              <a:t>können</a:t>
            </a:r>
            <a:r>
              <a:rPr lang="en-US" dirty="0"/>
              <a:t> </a:t>
            </a:r>
            <a:r>
              <a:rPr lang="en-US" dirty="0" err="1"/>
              <a:t>wir</a:t>
            </a:r>
            <a:r>
              <a:rPr lang="en-US" dirty="0"/>
              <a:t> den Platz </a:t>
            </a:r>
            <a:r>
              <a:rPr lang="en-US" dirty="0" err="1"/>
              <a:t>besser</a:t>
            </a:r>
            <a:r>
              <a:rPr lang="en-US" dirty="0"/>
              <a:t> </a:t>
            </a:r>
            <a:r>
              <a:rPr lang="en-US" dirty="0" err="1"/>
              <a:t>nutzen</a:t>
            </a:r>
            <a:r>
              <a:rPr lang="en-US" dirty="0"/>
              <a:t>?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258311-6F36-4CA0-8A1F-A4302FD85911}" type="slidenum">
              <a:rPr lang="en-DE" smtClean="0"/>
              <a:t>19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0026897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Sandbienen</a:t>
            </a:r>
            <a:r>
              <a:rPr lang="en-US" dirty="0"/>
              <a:t>, </a:t>
            </a:r>
            <a:r>
              <a:rPr lang="en-US" dirty="0" err="1"/>
              <a:t>Honigbiene</a:t>
            </a:r>
            <a:r>
              <a:rPr lang="en-US" dirty="0"/>
              <a:t>, </a:t>
            </a:r>
            <a:r>
              <a:rPr lang="en-US" dirty="0" err="1"/>
              <a:t>Hummeln</a:t>
            </a:r>
            <a:r>
              <a:rPr lang="en-US" dirty="0"/>
              <a:t>, </a:t>
            </a:r>
            <a:r>
              <a:rPr lang="en-US" dirty="0" err="1"/>
              <a:t>Fruchenbiene</a:t>
            </a:r>
            <a:r>
              <a:rPr lang="en-US" dirty="0"/>
              <a:t>, </a:t>
            </a:r>
            <a:r>
              <a:rPr lang="en-US" dirty="0" err="1"/>
              <a:t>Schmalbiene</a:t>
            </a:r>
            <a:r>
              <a:rPr lang="en-US" dirty="0"/>
              <a:t>, </a:t>
            </a:r>
            <a:r>
              <a:rPr lang="en-US" dirty="0" err="1"/>
              <a:t>Mauerbiene</a:t>
            </a:r>
            <a:r>
              <a:rPr lang="en-US" dirty="0"/>
              <a:t>, </a:t>
            </a:r>
            <a:r>
              <a:rPr lang="en-US" dirty="0" err="1"/>
              <a:t>Zottelbienen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258311-6F36-4CA0-8A1F-A4302FD85911}" type="slidenum">
              <a:rPr lang="en-DE" smtClean="0"/>
              <a:t>20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0500985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Zusammenarbeit </a:t>
            </a:r>
            <a:r>
              <a:rPr lang="en-US" dirty="0" err="1"/>
              <a:t>mit</a:t>
            </a:r>
            <a:r>
              <a:rPr lang="en-US" dirty="0"/>
              <a:t> </a:t>
            </a:r>
            <a:r>
              <a:rPr lang="en-US" dirty="0" err="1"/>
              <a:t>Landwirten</a:t>
            </a:r>
            <a:r>
              <a:rPr lang="en-US" dirty="0"/>
              <a:t> -&gt; nicht </a:t>
            </a:r>
            <a:r>
              <a:rPr lang="en-US" dirty="0" err="1"/>
              <a:t>nur</a:t>
            </a:r>
            <a:r>
              <a:rPr lang="en-US" dirty="0"/>
              <a:t> </a:t>
            </a:r>
            <a:r>
              <a:rPr lang="en-US" dirty="0" err="1"/>
              <a:t>Versuchsgüter</a:t>
            </a:r>
            <a:r>
              <a:rPr lang="en-US" dirty="0"/>
              <a:t>! Um </a:t>
            </a:r>
            <a:r>
              <a:rPr lang="en-US" dirty="0" err="1"/>
              <a:t>realistische</a:t>
            </a:r>
            <a:r>
              <a:rPr lang="en-US" dirty="0"/>
              <a:t> </a:t>
            </a:r>
            <a:r>
              <a:rPr lang="en-US" dirty="0" err="1"/>
              <a:t>Maßnahmen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testen</a:t>
            </a:r>
            <a:r>
              <a:rPr lang="en-US" dirty="0"/>
              <a:t> und </a:t>
            </a:r>
            <a:r>
              <a:rPr lang="en-US" dirty="0" err="1"/>
              <a:t>umzusetzen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258311-6F36-4CA0-8A1F-A4302FD85911}" type="slidenum">
              <a:rPr lang="en-DE" smtClean="0"/>
              <a:t>22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4861480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Aber nicht “</a:t>
            </a:r>
            <a:r>
              <a:rPr lang="en-US" dirty="0" err="1"/>
              <a:t>nur</a:t>
            </a:r>
            <a:r>
              <a:rPr lang="en-US" dirty="0"/>
              <a:t>” die </a:t>
            </a:r>
            <a:r>
              <a:rPr lang="en-US" dirty="0" err="1"/>
              <a:t>Ladnwirtschaft</a:t>
            </a:r>
            <a:r>
              <a:rPr lang="en-US" dirty="0"/>
              <a:t> -&gt; die </a:t>
            </a:r>
            <a:r>
              <a:rPr lang="en-US" dirty="0" err="1"/>
              <a:t>komplette</a:t>
            </a:r>
            <a:r>
              <a:rPr lang="en-US" dirty="0"/>
              <a:t> Gesellschaft muss </a:t>
            </a:r>
            <a:r>
              <a:rPr lang="en-US" dirty="0" err="1"/>
              <a:t>mit</a:t>
            </a:r>
            <a:r>
              <a:rPr lang="en-US" dirty="0"/>
              <a:t> </a:t>
            </a:r>
            <a:r>
              <a:rPr lang="en-US" dirty="0" err="1"/>
              <a:t>anpacken</a:t>
            </a:r>
            <a:r>
              <a:rPr lang="en-US" dirty="0"/>
              <a:t>!!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dirty="0"/>
            </a:b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Verbesserung der Fähigkeit der Gesellschaft, die weitreichenden Folgen des Rückgangs von Bestäubern für natürliche und vom Menschen veränderte Ökosysteme ganzheitlich zu bewerten, vorauszusehen und darauf zu reagieren.</a:t>
            </a:r>
          </a:p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258311-6F36-4CA0-8A1F-A4302FD85911}" type="slidenum">
              <a:rPr lang="en-DE" smtClean="0"/>
              <a:t>23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60734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Weltweit noch mehr – Eidechsen, </a:t>
            </a:r>
            <a:r>
              <a:rPr lang="de-DE" dirty="0" err="1"/>
              <a:t>Feldermäuse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258311-6F36-4CA0-8A1F-A4302FD85911}" type="slidenum">
              <a:rPr lang="en-DE" smtClean="0"/>
              <a:t>3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2640793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</a:t>
            </a:r>
            <a:r>
              <a:rPr lang="en-US" dirty="0" err="1"/>
              <a:t>bringt</a:t>
            </a:r>
            <a:r>
              <a:rPr lang="en-US" dirty="0"/>
              <a:t> das </a:t>
            </a:r>
            <a:r>
              <a:rPr lang="en-US" dirty="0" err="1"/>
              <a:t>nichts</a:t>
            </a:r>
            <a:r>
              <a:rPr lang="en-US" dirty="0"/>
              <a:t> -&gt; </a:t>
            </a:r>
            <a:r>
              <a:rPr lang="en-US" dirty="0" err="1"/>
              <a:t>Gärten</a:t>
            </a:r>
            <a:r>
              <a:rPr lang="en-US" dirty="0"/>
              <a:t> </a:t>
            </a:r>
            <a:r>
              <a:rPr lang="en-US" dirty="0" err="1"/>
              <a:t>müssen</a:t>
            </a:r>
            <a:r>
              <a:rPr lang="en-US" dirty="0"/>
              <a:t> </a:t>
            </a:r>
            <a:r>
              <a:rPr lang="en-US" dirty="0" err="1"/>
              <a:t>auch</a:t>
            </a:r>
            <a:r>
              <a:rPr lang="en-US" dirty="0"/>
              <a:t> </a:t>
            </a:r>
            <a:r>
              <a:rPr lang="en-US" dirty="0" err="1"/>
              <a:t>Bestäuberfreundlich</a:t>
            </a:r>
            <a:r>
              <a:rPr lang="en-US" dirty="0"/>
              <a:t> </a:t>
            </a:r>
            <a:r>
              <a:rPr lang="en-US" dirty="0" err="1"/>
              <a:t>gestaltet</a:t>
            </a:r>
            <a:r>
              <a:rPr lang="en-US" dirty="0"/>
              <a:t> </a:t>
            </a:r>
            <a:r>
              <a:rPr lang="en-US" dirty="0" err="1"/>
              <a:t>werden</a:t>
            </a:r>
            <a:r>
              <a:rPr lang="en-US" dirty="0"/>
              <a:t> -&gt; das </a:t>
            </a:r>
            <a:r>
              <a:rPr lang="en-US" dirty="0" err="1"/>
              <a:t>ganze</a:t>
            </a:r>
            <a:r>
              <a:rPr lang="en-US" dirty="0"/>
              <a:t> Jahr </a:t>
            </a:r>
            <a:r>
              <a:rPr lang="en-US" dirty="0" err="1"/>
              <a:t>über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258311-6F36-4CA0-8A1F-A4302FD85911}" type="slidenum">
              <a:rPr lang="en-DE" smtClean="0"/>
              <a:t>24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3470960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Das </a:t>
            </a:r>
            <a:r>
              <a:rPr lang="en-US" dirty="0" err="1"/>
              <a:t>sind</a:t>
            </a:r>
            <a:r>
              <a:rPr lang="en-US" dirty="0"/>
              <a:t> </a:t>
            </a:r>
            <a:r>
              <a:rPr lang="en-US" dirty="0" err="1"/>
              <a:t>keine</a:t>
            </a:r>
            <a:r>
              <a:rPr lang="en-US" dirty="0"/>
              <a:t> bestäuberfreundlichen </a:t>
            </a:r>
            <a:r>
              <a:rPr lang="en-US" dirty="0" err="1"/>
              <a:t>Gärten</a:t>
            </a:r>
            <a:r>
              <a:rPr lang="en-US" dirty="0"/>
              <a:t>. -&gt; </a:t>
            </a:r>
            <a:r>
              <a:rPr lang="en-US" dirty="0" err="1"/>
              <a:t>Zuchtrosen</a:t>
            </a:r>
            <a:r>
              <a:rPr lang="en-US" dirty="0"/>
              <a:t> oft </a:t>
            </a:r>
            <a:r>
              <a:rPr lang="en-US" dirty="0" err="1"/>
              <a:t>ohne</a:t>
            </a:r>
            <a:r>
              <a:rPr lang="en-US" dirty="0"/>
              <a:t> Pollen/Nektar – </a:t>
            </a:r>
            <a:r>
              <a:rPr lang="en-US" dirty="0" err="1"/>
              <a:t>oder</a:t>
            </a:r>
            <a:r>
              <a:rPr lang="en-US" dirty="0"/>
              <a:t> </a:t>
            </a:r>
            <a:r>
              <a:rPr lang="en-US" dirty="0" err="1"/>
              <a:t>verschlossen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258311-6F36-4CA0-8A1F-A4302FD85911}" type="slidenum">
              <a:rPr lang="en-DE" smtClean="0"/>
              <a:t>25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1554386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Natürliche</a:t>
            </a:r>
            <a:r>
              <a:rPr lang="en-US" dirty="0"/>
              <a:t> </a:t>
            </a:r>
            <a:r>
              <a:rPr lang="en-US" dirty="0" err="1"/>
              <a:t>Schädlingsbekämpfung</a:t>
            </a:r>
            <a:r>
              <a:rPr lang="en-US" dirty="0"/>
              <a:t> -&gt; </a:t>
            </a:r>
            <a:r>
              <a:rPr lang="en-US" dirty="0" err="1"/>
              <a:t>Schwebfliegen</a:t>
            </a:r>
            <a:r>
              <a:rPr lang="en-US" dirty="0"/>
              <a:t> </a:t>
            </a:r>
            <a:r>
              <a:rPr lang="en-US" dirty="0" err="1"/>
              <a:t>Larven</a:t>
            </a:r>
            <a:r>
              <a:rPr lang="en-US" dirty="0"/>
              <a:t> </a:t>
            </a:r>
            <a:r>
              <a:rPr lang="en-US" dirty="0" err="1"/>
              <a:t>gegen</a:t>
            </a:r>
            <a:r>
              <a:rPr lang="en-US" dirty="0"/>
              <a:t> </a:t>
            </a:r>
            <a:r>
              <a:rPr lang="en-US" dirty="0" err="1"/>
              <a:t>Blattläuse</a:t>
            </a:r>
            <a:r>
              <a:rPr lang="en-US" dirty="0"/>
              <a:t>/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258311-6F36-4CA0-8A1F-A4302FD85911}" type="slidenum">
              <a:rPr lang="en-DE" smtClean="0"/>
              <a:t>26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805862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Noch </a:t>
            </a:r>
            <a:r>
              <a:rPr lang="en-US" dirty="0" err="1"/>
              <a:t>ein</a:t>
            </a:r>
            <a:r>
              <a:rPr lang="en-US" dirty="0"/>
              <a:t> Thema das immer </a:t>
            </a:r>
            <a:r>
              <a:rPr lang="en-US" dirty="0" err="1"/>
              <a:t>wichtiger</a:t>
            </a:r>
            <a:r>
              <a:rPr lang="en-US" dirty="0"/>
              <a:t> </a:t>
            </a:r>
            <a:r>
              <a:rPr lang="en-US" dirty="0" err="1"/>
              <a:t>wird</a:t>
            </a:r>
            <a:r>
              <a:rPr lang="en-US" dirty="0"/>
              <a:t> -&gt; Nicht alle </a:t>
            </a:r>
            <a:r>
              <a:rPr lang="en-US" dirty="0" err="1"/>
              <a:t>Wildbienen</a:t>
            </a:r>
            <a:r>
              <a:rPr lang="en-US" dirty="0"/>
              <a:t> </a:t>
            </a:r>
            <a:r>
              <a:rPr lang="en-US" dirty="0" err="1"/>
              <a:t>sind</a:t>
            </a:r>
            <a:r>
              <a:rPr lang="en-US" dirty="0"/>
              <a:t> </a:t>
            </a:r>
            <a:r>
              <a:rPr lang="en-US" dirty="0" err="1"/>
              <a:t>mit</a:t>
            </a:r>
            <a:r>
              <a:rPr lang="en-US" dirty="0"/>
              <a:t> </a:t>
            </a:r>
            <a:r>
              <a:rPr lang="en-US" dirty="0" err="1"/>
              <a:t>Insektenhotels</a:t>
            </a:r>
            <a:r>
              <a:rPr lang="en-US" dirty="0"/>
              <a:t> “</a:t>
            </a:r>
            <a:r>
              <a:rPr lang="en-US" dirty="0" err="1"/>
              <a:t>zufriedenzustellen</a:t>
            </a:r>
            <a:r>
              <a:rPr lang="en-US" dirty="0"/>
              <a:t>”</a:t>
            </a:r>
          </a:p>
          <a:p>
            <a:endParaRPr lang="en-US" dirty="0"/>
          </a:p>
          <a:p>
            <a:r>
              <a:rPr lang="en-US" dirty="0" err="1"/>
              <a:t>Bäume</a:t>
            </a:r>
            <a:r>
              <a:rPr lang="en-US" dirty="0"/>
              <a:t>/</a:t>
            </a:r>
            <a:r>
              <a:rPr lang="en-US" dirty="0" err="1"/>
              <a:t>Astgabeln</a:t>
            </a:r>
            <a:r>
              <a:rPr lang="en-US" dirty="0"/>
              <a:t>/</a:t>
            </a:r>
            <a:r>
              <a:rPr lang="en-US" dirty="0" err="1"/>
              <a:t>Baumhöhlen</a:t>
            </a:r>
            <a:r>
              <a:rPr lang="en-US" dirty="0"/>
              <a:t> etc. </a:t>
            </a:r>
            <a:r>
              <a:rPr lang="en-US" dirty="0">
                <a:sym typeface="Wingdings" panose="05000000000000000000" pitchFamily="2" charset="2"/>
              </a:rPr>
              <a:t> Boden 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258311-6F36-4CA0-8A1F-A4302FD85911}" type="slidenum">
              <a:rPr lang="en-DE" smtClean="0"/>
              <a:t>28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1537515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Wir Wissen </a:t>
            </a:r>
            <a:r>
              <a:rPr lang="en-US" dirty="0" err="1"/>
              <a:t>noch</a:t>
            </a:r>
            <a:r>
              <a:rPr lang="en-US" dirty="0"/>
              <a:t> </a:t>
            </a:r>
            <a:r>
              <a:rPr lang="en-US" dirty="0" err="1"/>
              <a:t>lange</a:t>
            </a:r>
            <a:r>
              <a:rPr lang="en-US" dirty="0"/>
              <a:t> nicht </a:t>
            </a:r>
            <a:r>
              <a:rPr lang="en-US" dirty="0" err="1"/>
              <a:t>alles</a:t>
            </a:r>
            <a:r>
              <a:rPr lang="en-US" dirty="0"/>
              <a:t> -&gt; </a:t>
            </a:r>
            <a:r>
              <a:rPr lang="en-US" dirty="0" err="1"/>
              <a:t>böden</a:t>
            </a:r>
            <a:r>
              <a:rPr lang="en-US" dirty="0"/>
              <a:t> </a:t>
            </a:r>
            <a:r>
              <a:rPr lang="en-US" dirty="0" err="1"/>
              <a:t>bisher</a:t>
            </a:r>
            <a:r>
              <a:rPr lang="en-US" dirty="0"/>
              <a:t> nicht </a:t>
            </a:r>
            <a:r>
              <a:rPr lang="en-US" dirty="0" err="1"/>
              <a:t>wirklich</a:t>
            </a:r>
            <a:r>
              <a:rPr lang="en-US" dirty="0"/>
              <a:t> </a:t>
            </a:r>
            <a:r>
              <a:rPr lang="en-US" dirty="0" err="1"/>
              <a:t>im</a:t>
            </a:r>
            <a:r>
              <a:rPr lang="en-US" dirty="0"/>
              <a:t> Zusammenhang </a:t>
            </a:r>
            <a:r>
              <a:rPr lang="en-US" dirty="0" err="1"/>
              <a:t>mit</a:t>
            </a:r>
            <a:r>
              <a:rPr lang="en-US" dirty="0"/>
              <a:t> </a:t>
            </a:r>
            <a:r>
              <a:rPr lang="en-US" dirty="0" err="1"/>
              <a:t>Bestäubern</a:t>
            </a:r>
            <a:r>
              <a:rPr lang="en-US" dirty="0"/>
              <a:t>  </a:t>
            </a:r>
            <a:r>
              <a:rPr lang="en-US" dirty="0" err="1"/>
              <a:t>untersucht</a:t>
            </a:r>
            <a:r>
              <a:rPr lang="en-US" dirty="0"/>
              <a:t>. 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258311-6F36-4CA0-8A1F-A4302FD85911}" type="slidenum">
              <a:rPr lang="en-DE" smtClean="0"/>
              <a:t>29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571087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258311-6F36-4CA0-8A1F-A4302FD85911}" type="slidenum">
              <a:rPr lang="en-DE" smtClean="0"/>
              <a:t>30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1588367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Der </a:t>
            </a:r>
            <a:r>
              <a:rPr lang="en-US" dirty="0" err="1"/>
              <a:t>gewinn</a:t>
            </a:r>
            <a:r>
              <a:rPr lang="en-US" dirty="0"/>
              <a:t> </a:t>
            </a:r>
            <a:r>
              <a:rPr lang="en-US" dirty="0" err="1"/>
              <a:t>durch</a:t>
            </a:r>
            <a:r>
              <a:rPr lang="en-US" dirty="0"/>
              <a:t> </a:t>
            </a:r>
            <a:r>
              <a:rPr lang="en-US" dirty="0" err="1"/>
              <a:t>ernte</a:t>
            </a:r>
            <a:r>
              <a:rPr lang="en-US" dirty="0"/>
              <a:t> (</a:t>
            </a:r>
            <a:r>
              <a:rPr lang="en-US" dirty="0" err="1"/>
              <a:t>jährlich</a:t>
            </a:r>
            <a:r>
              <a:rPr lang="en-US" dirty="0"/>
              <a:t>)-&gt; </a:t>
            </a:r>
            <a:r>
              <a:rPr lang="en-US" dirty="0" err="1"/>
              <a:t>basierend</a:t>
            </a:r>
            <a:r>
              <a:rPr lang="en-US" dirty="0"/>
              <a:t> auf </a:t>
            </a:r>
            <a:r>
              <a:rPr lang="en-US" dirty="0" err="1"/>
              <a:t>bestäubern</a:t>
            </a:r>
            <a:r>
              <a:rPr lang="en-US" dirty="0"/>
              <a:t> 2013 </a:t>
            </a:r>
            <a:r>
              <a:rPr lang="en-US" dirty="0" err="1"/>
              <a:t>evip</a:t>
            </a:r>
            <a:r>
              <a:rPr lang="en-US" dirty="0"/>
              <a:t>-&gt; € pro km^2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258311-6F36-4CA0-8A1F-A4302FD85911}" type="slidenum">
              <a:rPr lang="en-DE" smtClean="0"/>
              <a:t>4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1195781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Mechanischer</a:t>
            </a:r>
            <a:r>
              <a:rPr lang="en-US" dirty="0"/>
              <a:t> Grund: nicht </a:t>
            </a:r>
            <a:r>
              <a:rPr lang="en-US" dirty="0" err="1"/>
              <a:t>jede</a:t>
            </a:r>
            <a:r>
              <a:rPr lang="en-US" dirty="0"/>
              <a:t> Biene </a:t>
            </a:r>
            <a:r>
              <a:rPr lang="en-US" dirty="0" err="1"/>
              <a:t>kann</a:t>
            </a:r>
            <a:r>
              <a:rPr lang="en-US" dirty="0"/>
              <a:t> </a:t>
            </a:r>
            <a:r>
              <a:rPr lang="en-US" dirty="0" err="1"/>
              <a:t>alles</a:t>
            </a:r>
            <a:r>
              <a:rPr lang="en-US" dirty="0"/>
              <a:t> </a:t>
            </a:r>
            <a:r>
              <a:rPr lang="en-US" dirty="0" err="1"/>
              <a:t>bestäuben</a:t>
            </a:r>
            <a:r>
              <a:rPr lang="en-US" dirty="0"/>
              <a:t> </a:t>
            </a:r>
          </a:p>
          <a:p>
            <a:r>
              <a:rPr lang="en-US" dirty="0"/>
              <a:t>Buzz-Pollination -&gt; </a:t>
            </a:r>
            <a:r>
              <a:rPr lang="en-US" dirty="0" err="1"/>
              <a:t>kommt</a:t>
            </a:r>
            <a:r>
              <a:rPr lang="en-US" dirty="0"/>
              <a:t> </a:t>
            </a:r>
            <a:r>
              <a:rPr lang="en-US" dirty="0" err="1"/>
              <a:t>auch</a:t>
            </a:r>
            <a:r>
              <a:rPr lang="en-US" dirty="0"/>
              <a:t> auf die </a:t>
            </a:r>
            <a:r>
              <a:rPr lang="en-US" dirty="0" err="1"/>
              <a:t>Frequenz</a:t>
            </a:r>
            <a:r>
              <a:rPr lang="en-US" dirty="0"/>
              <a:t> an -&gt; </a:t>
            </a:r>
            <a:r>
              <a:rPr lang="en-US" dirty="0" err="1"/>
              <a:t>gleichzeitige</a:t>
            </a:r>
            <a:r>
              <a:rPr lang="en-US" dirty="0"/>
              <a:t> Evolution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258311-6F36-4CA0-8A1F-A4302FD85911}" type="slidenum">
              <a:rPr lang="en-DE" smtClean="0"/>
              <a:t>5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4862144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Blüten</a:t>
            </a:r>
            <a:r>
              <a:rPr lang="en-US" dirty="0"/>
              <a:t> </a:t>
            </a:r>
            <a:r>
              <a:rPr lang="en-US" dirty="0" err="1"/>
              <a:t>sind</a:t>
            </a:r>
            <a:r>
              <a:rPr lang="en-US" dirty="0"/>
              <a:t> es </a:t>
            </a:r>
            <a:r>
              <a:rPr lang="en-US" dirty="0" err="1"/>
              <a:t>auch</a:t>
            </a:r>
            <a:r>
              <a:rPr lang="en-US" dirty="0"/>
              <a:t> – </a:t>
            </a:r>
            <a:r>
              <a:rPr lang="en-US" dirty="0" err="1"/>
              <a:t>mix&amp;match</a:t>
            </a:r>
            <a:r>
              <a:rPr lang="en-US" dirty="0"/>
              <a:t> </a:t>
            </a:r>
            <a:r>
              <a:rPr lang="en-US" dirty="0" err="1"/>
              <a:t>passender</a:t>
            </a:r>
            <a:r>
              <a:rPr lang="en-US" dirty="0"/>
              <a:t> </a:t>
            </a:r>
            <a:r>
              <a:rPr lang="en-US" dirty="0" err="1"/>
              <a:t>Bestäuber</a:t>
            </a:r>
            <a:r>
              <a:rPr lang="en-US" dirty="0"/>
              <a:t> -&gt; </a:t>
            </a:r>
            <a:r>
              <a:rPr lang="en-US" dirty="0" err="1"/>
              <a:t>Rüssellänge</a:t>
            </a:r>
            <a:r>
              <a:rPr lang="en-US" dirty="0"/>
              <a:t>, </a:t>
            </a:r>
            <a:r>
              <a:rPr lang="en-US" dirty="0" err="1"/>
              <a:t>Größe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258311-6F36-4CA0-8A1F-A4302FD85911}" type="slidenum">
              <a:rPr lang="en-DE" smtClean="0"/>
              <a:t>6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8685051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66229F-87D7-CDD8-033E-51FF540EA6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2D79FF-4B01-25DF-AD6D-003D621BE4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7D741C-4A61-6660-4F70-B55F412943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Ökonomischer</a:t>
            </a:r>
            <a:r>
              <a:rPr lang="en-US" dirty="0"/>
              <a:t> Grund: </a:t>
            </a:r>
            <a:r>
              <a:rPr lang="en-US" dirty="0" err="1"/>
              <a:t>höherer</a:t>
            </a:r>
            <a:r>
              <a:rPr lang="en-US" dirty="0"/>
              <a:t> </a:t>
            </a:r>
            <a:r>
              <a:rPr lang="en-US" dirty="0" err="1"/>
              <a:t>Ertrag</a:t>
            </a:r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E356FA-3AF8-75D4-5009-33388EDF01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258311-6F36-4CA0-8A1F-A4302FD85911}" type="slidenum">
              <a:rPr lang="en-DE" smtClean="0"/>
              <a:t>7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7407738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Gramm pro Tag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258311-6F36-4CA0-8A1F-A4302FD85911}" type="slidenum">
              <a:rPr lang="en-DE" smtClean="0"/>
              <a:t>8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0884462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Schöne, grüne, ländliche </a:t>
            </a:r>
            <a:r>
              <a:rPr lang="de-DE" dirty="0" err="1"/>
              <a:t>gegend</a:t>
            </a:r>
            <a:r>
              <a:rPr lang="de-DE" dirty="0"/>
              <a:t>? Eher weniger für </a:t>
            </a:r>
            <a:r>
              <a:rPr lang="de-DE" dirty="0" err="1"/>
              <a:t>bestäuber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258311-6F36-4CA0-8A1F-A4302FD85911}" type="slidenum">
              <a:rPr lang="en-DE" smtClean="0"/>
              <a:t>9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7239448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258311-6F36-4CA0-8A1F-A4302FD85911}" type="slidenum">
              <a:rPr lang="en-DE" smtClean="0"/>
              <a:t>10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756843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D3D5B-D96E-2460-5DD0-234A55A5C8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EB29A8-D326-4CE9-6A30-B0B273E4B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EC6226-E6E6-DFA5-D925-A2329B6F8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60120-D542-4C3A-972F-00983AEB4D03}" type="datetime8">
              <a:rPr lang="en-DE" smtClean="0"/>
              <a:t>05/18/2026 18:01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B21CFF-B64C-64D5-827C-50034067F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C9F02F-7356-E082-3E4D-95C87E97E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31FA7-670A-4699-88FE-88F6F25DCA56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70906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3CA6D-0099-EF06-B7EE-815EB9CA5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749CB7-6045-184B-0A1D-9F69A8D12E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04956C-D8F4-0177-F610-1E9D1C93C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8800D-404A-4491-948F-18F2BCEC0606}" type="datetime8">
              <a:rPr lang="en-DE" smtClean="0"/>
              <a:t>05/18/2026 18:01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D43B9C-E9F9-2420-35CE-8693C3BB2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17379B-774B-E103-5B52-A2E9BFA43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31FA7-670A-4699-88FE-88F6F25DCA56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58496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D39894-E399-CA13-D092-56552E81C0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F84CCF-2B89-63F4-9A53-42D7F4B387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CAD5E8-AAE7-88E3-2E3D-FCCCC1712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0F70-2A88-4BFC-8F64-7232C5252240}" type="datetime8">
              <a:rPr lang="en-DE" smtClean="0"/>
              <a:t>05/18/2026 18:01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43B197-0319-C32F-CD2E-99796736F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3C4AB-2A8B-439D-1705-CD8C9F251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31FA7-670A-4699-88FE-88F6F25DCA56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697442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025E5-26DC-BA1E-121B-62CAB7C1A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946F18-3609-1DB2-C368-016C714C63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56E208-B489-EC95-AB06-C8315333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6303C-EFDC-491F-BB33-47622177C654}" type="datetime8">
              <a:rPr lang="en-DE" smtClean="0"/>
              <a:t>05/18/2026 18:01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268211-8A16-893C-E512-02B811A38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0794CC-9FA1-18F2-6642-BBFD5D58F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31FA7-670A-4699-88FE-88F6F25DCA56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074998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46A55-EE44-4AC2-06E2-468A2DB59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4AF220-FFFB-1790-3194-27C9A89D5E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E42D45-4F24-C0D0-979F-050A0F0F9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A5DAE-3F75-46A1-A0D1-8FA6855183DC}" type="datetime8">
              <a:rPr lang="en-DE" smtClean="0"/>
              <a:t>05/18/2026 18:01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AFC85F-FA84-2833-EBA8-24C23EA01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F38F8F-5AE2-E94B-C2A1-22886ED65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31FA7-670A-4699-88FE-88F6F25DCA56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596503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F7CF2-9ECB-523C-06CD-C75D28B53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E362F-A379-A7D7-F4F8-D34C314033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30FBD5-BF47-E958-03C2-2D2AE1DFB6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22A32F-58EF-A27D-E5CE-310EF9826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5B235-D122-4DBF-9184-0F93E6845AD0}" type="datetime8">
              <a:rPr lang="en-DE" smtClean="0"/>
              <a:t>05/18/2026 18:01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D2420D-E831-867A-31A1-0FFBC79F0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18C7BB-34E7-228B-93CB-33B5E4DB0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31FA7-670A-4699-88FE-88F6F25DCA56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698276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CFBC6-CE4E-B5E1-1EA8-C9E332300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FE65EB-0F51-5862-F26D-EE761E951B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D00053-7EA7-5F11-0A1D-7DF475F593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7AC8C8-8B2A-D29E-620B-FD5E215AD3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F4D87A-6F3B-84E1-535E-D6E6E4B54A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80F8DE-C5C9-FF73-EC08-ADD2BDDD1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DF4FD-ADCD-49FA-AAB9-61CBEF3AE8BD}" type="datetime8">
              <a:rPr lang="en-DE" smtClean="0"/>
              <a:t>05/18/2026 18:01</a:t>
            </a:fld>
            <a:endParaRPr lang="en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682F7D-D8C7-D71B-0FC2-EBA5E72C1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9B7742-5363-D648-25F1-01F82BBBC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31FA7-670A-4699-88FE-88F6F25DCA56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54247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F0387-9810-66D4-2376-15F73B0DC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0A05FA-86DC-033C-2E59-2EB512209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158D9-FF20-448C-AFD0-27524527B8A1}" type="datetime8">
              <a:rPr lang="en-DE" smtClean="0"/>
              <a:t>05/18/2026 18:01</a:t>
            </a:fld>
            <a:endParaRPr lang="en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F1DBF0-5631-6438-E731-F8F9D888C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675AF0-0932-9201-9FDC-58BFF8D52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31FA7-670A-4699-88FE-88F6F25DCA56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864950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0C1B83-0747-4013-42D0-1AA1C30D3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532E2-D776-49D9-A008-6F89E0E8B5EF}" type="datetime8">
              <a:rPr lang="en-DE" smtClean="0"/>
              <a:t>05/18/2026 18:01</a:t>
            </a:fld>
            <a:endParaRPr lang="en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57FA93-731E-571C-5827-14F59654A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96130D-62E8-1748-336D-9F293781F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31FA7-670A-4699-88FE-88F6F25DCA56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307369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48397-7CA0-E2D9-7830-EF487DFA3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46105D-7363-AC57-3A4D-5576CFB54B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5FF06F-57E1-C4EC-DD2A-B9D0F9F767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5E8A12-686E-9CBB-DAC3-8A4C4E25D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A92C0-1C46-4CC6-A2D1-F17F315A48F2}" type="datetime8">
              <a:rPr lang="en-DE" smtClean="0"/>
              <a:t>05/18/2026 18:01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8B4E3B-8408-8E77-1B35-B3564E6B3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084E70-9724-B71B-D99B-6B7E8F5D8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31FA7-670A-4699-88FE-88F6F25DCA56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611560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E04C3-9E00-4572-CB19-D473B417C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AE3725-3CA9-2359-742E-D2C4D9596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5800B3-7341-82DB-383E-6D1C3C9A50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85CD69-6147-98B5-2AB0-AD8974569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AAE4F-5369-4263-9DEF-D6741D7A9A00}" type="datetime8">
              <a:rPr lang="en-DE" smtClean="0"/>
              <a:t>05/18/2026 18:01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EB66E-EABD-1A85-18B6-905837C5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46C82F-28B7-8F9D-19F9-ACBDABBA9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31FA7-670A-4699-88FE-88F6F25DCA56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32619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1C5850-332C-7AF8-6E66-A9F258663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861FA2-786E-2EBB-D236-7674375AD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478706-77C7-2BAE-E4F7-565ABB6BEA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02DACBF-9FBF-4FED-AE50-28E710B77328}" type="datetime8">
              <a:rPr lang="en-DE" smtClean="0"/>
              <a:t>05/18/2026 18:01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96DD53-D83A-3609-43E3-C4ED76AE6A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6E3456-0D46-72D4-945E-EC7F805916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EE31FA7-670A-4699-88FE-88F6F25DCA56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346312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5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jpeg"/><Relationship Id="rId4" Type="http://schemas.microsoft.com/office/2007/relationships/hdphoto" Target="../media/hdphoto1.wdp"/><Relationship Id="rId9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2.png"/><Relationship Id="rId7" Type="http://schemas.microsoft.com/office/2007/relationships/hdphoto" Target="../media/hdphoto1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emf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3" Type="http://schemas.openxmlformats.org/officeDocument/2006/relationships/image" Target="../media/image2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emf"/><Relationship Id="rId5" Type="http://schemas.openxmlformats.org/officeDocument/2006/relationships/image" Target="../media/image51.emf"/><Relationship Id="rId10" Type="http://schemas.openxmlformats.org/officeDocument/2006/relationships/image" Target="../media/image49.png"/><Relationship Id="rId4" Type="http://schemas.openxmlformats.org/officeDocument/2006/relationships/image" Target="../media/image50.emf"/><Relationship Id="rId9" Type="http://schemas.openxmlformats.org/officeDocument/2006/relationships/image" Target="../media/image5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7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65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11" Type="http://schemas.microsoft.com/office/2007/relationships/hdphoto" Target="../media/hdphoto4.wdp"/><Relationship Id="rId5" Type="http://schemas.microsoft.com/office/2007/relationships/hdphoto" Target="../media/hdphoto2.wdp"/><Relationship Id="rId10" Type="http://schemas.openxmlformats.org/officeDocument/2006/relationships/image" Target="../media/image67.png"/><Relationship Id="rId4" Type="http://schemas.openxmlformats.org/officeDocument/2006/relationships/image" Target="../media/image63.png"/><Relationship Id="rId9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2.pn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g"/><Relationship Id="rId3" Type="http://schemas.openxmlformats.org/officeDocument/2006/relationships/image" Target="../media/image2.png"/><Relationship Id="rId7" Type="http://schemas.openxmlformats.org/officeDocument/2006/relationships/image" Target="../media/image72.jpg"/><Relationship Id="rId12" Type="http://schemas.openxmlformats.org/officeDocument/2006/relationships/image" Target="../media/image7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g"/><Relationship Id="rId11" Type="http://schemas.openxmlformats.org/officeDocument/2006/relationships/image" Target="../media/image76.jpg"/><Relationship Id="rId5" Type="http://schemas.openxmlformats.org/officeDocument/2006/relationships/image" Target="../media/image70.jpg"/><Relationship Id="rId10" Type="http://schemas.openxmlformats.org/officeDocument/2006/relationships/image" Target="../media/image75.jpg"/><Relationship Id="rId4" Type="http://schemas.openxmlformats.org/officeDocument/2006/relationships/image" Target="../media/image69.emf"/><Relationship Id="rId9" Type="http://schemas.openxmlformats.org/officeDocument/2006/relationships/image" Target="../media/image7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80.emf"/><Relationship Id="rId4" Type="http://schemas.openxmlformats.org/officeDocument/2006/relationships/image" Target="../media/image79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81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9.png"/><Relationship Id="rId4" Type="http://schemas.openxmlformats.org/officeDocument/2006/relationships/image" Target="../media/image82.png"/><Relationship Id="rId9" Type="http://schemas.openxmlformats.org/officeDocument/2006/relationships/image" Target="../media/image8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6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2.png"/><Relationship Id="rId9" Type="http://schemas.openxmlformats.org/officeDocument/2006/relationships/image" Target="../media/image9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jpe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5.jpg"/><Relationship Id="rId4" Type="http://schemas.openxmlformats.org/officeDocument/2006/relationships/image" Target="../media/image9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svg"/><Relationship Id="rId3" Type="http://schemas.openxmlformats.org/officeDocument/2006/relationships/image" Target="../media/image2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11" Type="http://schemas.openxmlformats.org/officeDocument/2006/relationships/image" Target="../media/image105.svg"/><Relationship Id="rId5" Type="http://schemas.openxmlformats.org/officeDocument/2006/relationships/image" Target="../media/image100.emf"/><Relationship Id="rId10" Type="http://schemas.openxmlformats.org/officeDocument/2006/relationships/image" Target="../media/image73.jpg"/><Relationship Id="rId4" Type="http://schemas.openxmlformats.org/officeDocument/2006/relationships/image" Target="../media/image99.jpeg"/><Relationship Id="rId9" Type="http://schemas.openxmlformats.org/officeDocument/2006/relationships/image" Target="../media/image104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.png"/><Relationship Id="rId5" Type="http://schemas.openxmlformats.org/officeDocument/2006/relationships/image" Target="../media/image15.png"/><Relationship Id="rId10" Type="http://schemas.openxmlformats.org/officeDocument/2006/relationships/image" Target="../media/image20.jpeg"/><Relationship Id="rId4" Type="http://schemas.openxmlformats.org/officeDocument/2006/relationships/image" Target="../media/image14.jpg"/><Relationship Id="rId9" Type="http://schemas.openxmlformats.org/officeDocument/2006/relationships/image" Target="../media/image19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3.png"/><Relationship Id="rId3" Type="http://schemas.microsoft.com/office/2007/relationships/media" Target="../media/media2.MP4"/><Relationship Id="rId7" Type="http://schemas.openxmlformats.org/officeDocument/2006/relationships/image" Target="../media/image112.jpeg"/><Relationship Id="rId12" Type="http://schemas.openxmlformats.org/officeDocument/2006/relationships/image" Target="../media/image2.png"/><Relationship Id="rId17" Type="http://schemas.openxmlformats.org/officeDocument/2006/relationships/image" Target="../media/image117.png"/><Relationship Id="rId2" Type="http://schemas.openxmlformats.org/officeDocument/2006/relationships/video" Target="../media/media1.MP4"/><Relationship Id="rId16" Type="http://schemas.openxmlformats.org/officeDocument/2006/relationships/image" Target="../media/image116.png"/><Relationship Id="rId1" Type="http://schemas.microsoft.com/office/2007/relationships/media" Target="../media/media1.MP4"/><Relationship Id="rId6" Type="http://schemas.openxmlformats.org/officeDocument/2006/relationships/notesSlide" Target="../notesSlides/notesSlide25.xml"/><Relationship Id="rId11" Type="http://schemas.openxmlformats.org/officeDocument/2006/relationships/image" Target="../media/image113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15.png"/><Relationship Id="rId10" Type="http://schemas.openxmlformats.org/officeDocument/2006/relationships/image" Target="../media/image49.png"/><Relationship Id="rId4" Type="http://schemas.openxmlformats.org/officeDocument/2006/relationships/video" Target="../media/media2.MP4"/><Relationship Id="rId9" Type="http://schemas.openxmlformats.org/officeDocument/2006/relationships/image" Target="../media/image108.png"/><Relationship Id="rId14" Type="http://schemas.openxmlformats.org/officeDocument/2006/relationships/image" Target="../media/image1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2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5.jpeg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11.jpeg"/><Relationship Id="rId5" Type="http://schemas.openxmlformats.org/officeDocument/2006/relationships/image" Target="../media/image30.png"/><Relationship Id="rId10" Type="http://schemas.openxmlformats.org/officeDocument/2006/relationships/image" Target="../media/image8.jpeg"/><Relationship Id="rId4" Type="http://schemas.openxmlformats.org/officeDocument/2006/relationships/image" Target="../media/image29.png"/><Relationship Id="rId9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PhD\private pics\Amira\2016\Dänemark\DSC_1525_2.jpg">
            <a:extLst>
              <a:ext uri="{FF2B5EF4-FFF2-40B4-BE49-F238E27FC236}">
                <a16:creationId xmlns:a16="http://schemas.microsoft.com/office/drawing/2014/main" id="{5A11405E-9B22-9173-A70B-FBA2DE92BE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" t="21921" b="40777"/>
          <a:stretch>
            <a:fillRect/>
          </a:stretch>
        </p:blipFill>
        <p:spPr bwMode="auto">
          <a:xfrm>
            <a:off x="0" y="-1"/>
            <a:ext cx="1219199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blue and black rectangles&#10;&#10;Description automatically generated with medium confidence">
            <a:extLst>
              <a:ext uri="{FF2B5EF4-FFF2-40B4-BE49-F238E27FC236}">
                <a16:creationId xmlns:a16="http://schemas.microsoft.com/office/drawing/2014/main" id="{9D8D8F3B-9592-D60A-1088-0A4C8D1348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7502" y="48125"/>
            <a:ext cx="1226373" cy="646332"/>
          </a:xfrm>
          <a:prstGeom prst="rect">
            <a:avLst/>
          </a:prstGeom>
        </p:spPr>
      </p:pic>
      <p:pic>
        <p:nvPicPr>
          <p:cNvPr id="3" name="Grafik 2" descr="Ein Bild, das Text, Poster, Grafikdesign, Clipart enthält.&#10;&#10;Automatisch generierte Beschreibung">
            <a:extLst>
              <a:ext uri="{FF2B5EF4-FFF2-40B4-BE49-F238E27FC236}">
                <a16:creationId xmlns:a16="http://schemas.microsoft.com/office/drawing/2014/main" id="{06B9A0A3-38C6-A1D1-8905-784A5D6237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9" y="4697593"/>
            <a:ext cx="1728440" cy="17744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1340C1-C2F4-EBB3-3111-90C97895D648}"/>
              </a:ext>
            </a:extLst>
          </p:cNvPr>
          <p:cNvSpPr txBox="1"/>
          <p:nvPr/>
        </p:nvSpPr>
        <p:spPr>
          <a:xfrm>
            <a:off x="0" y="6472061"/>
            <a:ext cx="3625919" cy="385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69264">
              <a:spcAft>
                <a:spcPts val="600"/>
              </a:spcAft>
            </a:pPr>
            <a:r>
              <a:rPr lang="en-GB" sz="1908" i="1" dirty="0">
                <a:solidFill>
                  <a:schemeClr val="bg1"/>
                </a:solidFill>
                <a:latin typeface="TUM Neue Helvetica 55 Regular" panose="020B0604020202020204" pitchFamily="34" charset="0"/>
                <a:cs typeface="Calibri Light" panose="020F0302020204030204" pitchFamily="34" charset="0"/>
              </a:rPr>
              <a:t>c</a:t>
            </a:r>
            <a:r>
              <a:rPr lang="en-GB" sz="1908" i="1" kern="1200" dirty="0">
                <a:solidFill>
                  <a:schemeClr val="bg1"/>
                </a:solidFill>
                <a:latin typeface="TUM Neue Helvetica 55 Regular" panose="020B0604020202020204" pitchFamily="34" charset="0"/>
                <a:cs typeface="Calibri Light" panose="020F0302020204030204" pitchFamily="34" charset="0"/>
              </a:rPr>
              <a:t>armen.nebauer@tum.de</a:t>
            </a:r>
            <a:endParaRPr lang="en-GB" i="1" dirty="0">
              <a:solidFill>
                <a:schemeClr val="bg1"/>
              </a:solidFill>
              <a:latin typeface="TUM Neue Helvetica 55 Regular" panose="020B06040202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5EF792-42B1-C4A0-85ED-EF48570E346D}"/>
              </a:ext>
            </a:extLst>
          </p:cNvPr>
          <p:cNvSpPr txBox="1"/>
          <p:nvPr/>
        </p:nvSpPr>
        <p:spPr>
          <a:xfrm>
            <a:off x="173736" y="166483"/>
            <a:ext cx="8202168" cy="213821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  <a:effectLst>
            <a:softEdge rad="3175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defTabSz="969264">
              <a:lnSpc>
                <a:spcPct val="90000"/>
              </a:lnSpc>
              <a:spcBef>
                <a:spcPct val="0"/>
              </a:spcBef>
              <a:spcAft>
                <a:spcPts val="636"/>
              </a:spcAft>
            </a:pPr>
            <a:r>
              <a:rPr lang="de-DE" sz="5400" b="1" dirty="0" err="1">
                <a:solidFill>
                  <a:schemeClr val="bg1"/>
                </a:solidFill>
              </a:rPr>
              <a:t>To</a:t>
            </a:r>
            <a:r>
              <a:rPr lang="de-DE" sz="5400" b="1" dirty="0">
                <a:solidFill>
                  <a:schemeClr val="bg1"/>
                </a:solidFill>
              </a:rPr>
              <a:t> </a:t>
            </a:r>
            <a:r>
              <a:rPr lang="de-DE" sz="5400" b="1" dirty="0" err="1">
                <a:solidFill>
                  <a:schemeClr val="bg1"/>
                </a:solidFill>
              </a:rPr>
              <a:t>bee</a:t>
            </a:r>
            <a:r>
              <a:rPr lang="de-DE" sz="5400" b="1" dirty="0">
                <a:solidFill>
                  <a:schemeClr val="bg1"/>
                </a:solidFill>
              </a:rPr>
              <a:t> </a:t>
            </a:r>
            <a:r>
              <a:rPr lang="de-DE" sz="5400" b="1" dirty="0" err="1">
                <a:solidFill>
                  <a:schemeClr val="bg1"/>
                </a:solidFill>
              </a:rPr>
              <a:t>or</a:t>
            </a:r>
            <a:r>
              <a:rPr lang="de-DE" sz="5400" b="1" dirty="0">
                <a:solidFill>
                  <a:schemeClr val="bg1"/>
                </a:solidFill>
              </a:rPr>
              <a:t> not </a:t>
            </a:r>
            <a:r>
              <a:rPr lang="de-DE" sz="5400" b="1" dirty="0" err="1">
                <a:solidFill>
                  <a:schemeClr val="bg1"/>
                </a:solidFill>
              </a:rPr>
              <a:t>to</a:t>
            </a:r>
            <a:r>
              <a:rPr lang="de-DE" sz="5400" b="1" dirty="0">
                <a:solidFill>
                  <a:schemeClr val="bg1"/>
                </a:solidFill>
              </a:rPr>
              <a:t> </a:t>
            </a:r>
            <a:r>
              <a:rPr lang="de-DE" sz="5400" b="1" dirty="0" err="1">
                <a:solidFill>
                  <a:schemeClr val="bg1"/>
                </a:solidFill>
              </a:rPr>
              <a:t>bee</a:t>
            </a:r>
            <a:r>
              <a:rPr lang="de-DE" sz="5400" b="1" dirty="0">
                <a:solidFill>
                  <a:schemeClr val="bg1"/>
                </a:solidFill>
              </a:rPr>
              <a:t>: </a:t>
            </a:r>
          </a:p>
          <a:p>
            <a:pPr defTabSz="969264">
              <a:lnSpc>
                <a:spcPct val="90000"/>
              </a:lnSpc>
              <a:spcBef>
                <a:spcPct val="0"/>
              </a:spcBef>
              <a:spcAft>
                <a:spcPts val="636"/>
              </a:spcAft>
            </a:pPr>
            <a:r>
              <a:rPr lang="de-DE" sz="4400" dirty="0">
                <a:solidFill>
                  <a:schemeClr val="bg1"/>
                </a:solidFill>
              </a:rPr>
              <a:t>Struktur- und Nahrungsvielfalt für Bestäuber in der Agrarlandschaft </a:t>
            </a:r>
            <a:endParaRPr lang="en-US" sz="7200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bg1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TUM Neue Helvetica 55 Regular" panose="020B0604020202020204" pitchFamily="34" charset="0"/>
              <a:ea typeface="+mj-ea"/>
              <a:cs typeface="Calibri Light" panose="020F03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405DB0-9B9C-28E8-6160-55490D02DA0D}"/>
              </a:ext>
            </a:extLst>
          </p:cNvPr>
          <p:cNvSpPr txBox="1"/>
          <p:nvPr/>
        </p:nvSpPr>
        <p:spPr>
          <a:xfrm>
            <a:off x="173736" y="2293485"/>
            <a:ext cx="3337560" cy="48154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  <a:effectLst>
            <a:softEdge rad="3175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defTabSz="969264">
              <a:lnSpc>
                <a:spcPct val="90000"/>
              </a:lnSpc>
              <a:spcBef>
                <a:spcPct val="0"/>
              </a:spcBef>
              <a:spcAft>
                <a:spcPts val="636"/>
              </a:spcAft>
            </a:pPr>
            <a:r>
              <a:rPr lang="de-DE" sz="2800" i="1" dirty="0">
                <a:solidFill>
                  <a:schemeClr val="bg1"/>
                </a:solidFill>
              </a:rPr>
              <a:t>Carmen A. Nebauer</a:t>
            </a:r>
            <a:endParaRPr lang="en-US" sz="4000" i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bg1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TUM Neue Helvetica 55 Regular" panose="020B0604020202020204" pitchFamily="34" charset="0"/>
              <a:ea typeface="+mj-ea"/>
              <a:cs typeface="Calibri Light" panose="020F03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F5E465-1EFC-5352-4682-1002B80381F5}"/>
              </a:ext>
            </a:extLst>
          </p:cNvPr>
          <p:cNvSpPr txBox="1"/>
          <p:nvPr/>
        </p:nvSpPr>
        <p:spPr>
          <a:xfrm>
            <a:off x="173736" y="2775027"/>
            <a:ext cx="3337560" cy="59093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  <a:effectLst>
            <a:softEdge rad="3175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defTabSz="969264">
              <a:lnSpc>
                <a:spcPct val="90000"/>
              </a:lnSpc>
              <a:spcBef>
                <a:spcPct val="0"/>
              </a:spcBef>
              <a:spcAft>
                <a:spcPts val="636"/>
              </a:spcAft>
            </a:pPr>
            <a:r>
              <a:rPr lang="de-DE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bg1"/>
                </a:solidFill>
                <a:latin typeface="TUM Neue Helvetica 55 Regular" panose="020B0604020202020204" pitchFamily="34" charset="0"/>
                <a:ea typeface="+mj-ea"/>
                <a:cs typeface="Calibri Light" panose="020F0302020204030204" pitchFamily="34" charset="0"/>
              </a:rPr>
              <a:t>Professur für Pflanzen-Insekten-Interaktionen</a:t>
            </a:r>
            <a:endParaRPr lang="en-US" sz="2800" i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bg1"/>
              </a:solidFill>
              <a:latin typeface="TUM Neue Helvetica 55 Regular" panose="020B0604020202020204" pitchFamily="34" charset="0"/>
              <a:ea typeface="+mj-ea"/>
              <a:cs typeface="Calibri Light" panose="020F0302020204030204" pitchFamily="34" charset="0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68A8F84-E0F5-E26B-22C5-6EAC4C88C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31FA7-670A-4699-88FE-88F6F25DCA56}" type="slidenum">
              <a:rPr lang="en-DE" smtClean="0"/>
              <a:t>1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5355202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C43ED1-5E50-9F99-9865-552CA3F34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31FA7-670A-4699-88FE-88F6F25DCA56}" type="slidenum">
              <a:rPr lang="en-DE" smtClean="0"/>
              <a:t>10</a:t>
            </a:fld>
            <a:endParaRPr lang="en-DE"/>
          </a:p>
        </p:txBody>
      </p:sp>
      <p:pic>
        <p:nvPicPr>
          <p:cNvPr id="3" name="Picture 2" descr="A blue and black rectangles&#10;&#10;Description automatically generated with medium confidence">
            <a:extLst>
              <a:ext uri="{FF2B5EF4-FFF2-40B4-BE49-F238E27FC236}">
                <a16:creationId xmlns:a16="http://schemas.microsoft.com/office/drawing/2014/main" id="{0A199CAB-3AE6-F0FE-18C5-20CB3F4068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7502" y="48125"/>
            <a:ext cx="1226373" cy="646332"/>
          </a:xfrm>
          <a:prstGeom prst="rect">
            <a:avLst/>
          </a:prstGeom>
        </p:spPr>
      </p:pic>
      <p:pic>
        <p:nvPicPr>
          <p:cNvPr id="4" name="Grafik 25" descr="Ein Bild, das Text, Diagramm, Reihe enthält.&#10;&#10;KI-generierte Inhalte können fehlerhaft sein.">
            <a:extLst>
              <a:ext uri="{FF2B5EF4-FFF2-40B4-BE49-F238E27FC236}">
                <a16:creationId xmlns:a16="http://schemas.microsoft.com/office/drawing/2014/main" id="{4228BE17-8C4F-84F6-4580-1270733896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304" y="722884"/>
            <a:ext cx="10401249" cy="5816028"/>
          </a:xfrm>
          <a:prstGeom prst="rect">
            <a:avLst/>
          </a:prstGeom>
        </p:spPr>
      </p:pic>
      <p:sp>
        <p:nvSpPr>
          <p:cNvPr id="5" name="Textfeld 1">
            <a:extLst>
              <a:ext uri="{FF2B5EF4-FFF2-40B4-BE49-F238E27FC236}">
                <a16:creationId xmlns:a16="http://schemas.microsoft.com/office/drawing/2014/main" id="{ABB323C4-7005-A2A7-EA6F-B7580517D723}"/>
              </a:ext>
            </a:extLst>
          </p:cNvPr>
          <p:cNvSpPr txBox="1"/>
          <p:nvPr/>
        </p:nvSpPr>
        <p:spPr bwMode="auto">
          <a:xfrm>
            <a:off x="1409036" y="905001"/>
            <a:ext cx="4107287" cy="3693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tx1"/>
                </a:solidFill>
              </a:rPr>
              <a:t>Acker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9B6B164-61A8-D5B3-FC8C-6CE3E05B186F}"/>
              </a:ext>
            </a:extLst>
          </p:cNvPr>
          <p:cNvSpPr txBox="1"/>
          <p:nvPr/>
        </p:nvSpPr>
        <p:spPr bwMode="auto">
          <a:xfrm>
            <a:off x="6554616" y="3770799"/>
            <a:ext cx="4107287" cy="3693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tx1"/>
                </a:solidFill>
              </a:rPr>
              <a:t>Kleegras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3032CF8-6D35-C108-EB2D-9E5D93878AD4}"/>
              </a:ext>
            </a:extLst>
          </p:cNvPr>
          <p:cNvSpPr txBox="1"/>
          <p:nvPr/>
        </p:nvSpPr>
        <p:spPr bwMode="auto">
          <a:xfrm>
            <a:off x="1388256" y="3770799"/>
            <a:ext cx="4107287" cy="3693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tx1"/>
                </a:solidFill>
              </a:rPr>
              <a:t>Linien-strukturen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00293A0-BF6E-B183-E0AB-82A5EC27B7BE}"/>
              </a:ext>
            </a:extLst>
          </p:cNvPr>
          <p:cNvSpPr txBox="1"/>
          <p:nvPr/>
        </p:nvSpPr>
        <p:spPr bwMode="auto">
          <a:xfrm>
            <a:off x="6495055" y="905001"/>
            <a:ext cx="4166848" cy="3693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tx1"/>
                </a:solidFill>
              </a:rPr>
              <a:t>Grünland</a:t>
            </a:r>
          </a:p>
        </p:txBody>
      </p:sp>
      <p:grpSp>
        <p:nvGrpSpPr>
          <p:cNvPr id="9" name="Gruppieren 11">
            <a:extLst>
              <a:ext uri="{FF2B5EF4-FFF2-40B4-BE49-F238E27FC236}">
                <a16:creationId xmlns:a16="http://schemas.microsoft.com/office/drawing/2014/main" id="{205A2897-42E0-E490-5F14-17A2EE1359B1}"/>
              </a:ext>
            </a:extLst>
          </p:cNvPr>
          <p:cNvGrpSpPr/>
          <p:nvPr/>
        </p:nvGrpSpPr>
        <p:grpSpPr>
          <a:xfrm>
            <a:off x="3822664" y="1274333"/>
            <a:ext cx="1693666" cy="584775"/>
            <a:chOff x="3125453" y="574472"/>
            <a:chExt cx="1445266" cy="470553"/>
          </a:xfrm>
        </p:grpSpPr>
        <p:sp>
          <p:nvSpPr>
            <p:cNvPr id="10" name="Textfeld 12">
              <a:extLst>
                <a:ext uri="{FF2B5EF4-FFF2-40B4-BE49-F238E27FC236}">
                  <a16:creationId xmlns:a16="http://schemas.microsoft.com/office/drawing/2014/main" id="{CAE8D691-3549-EC62-483F-92BF2462C3C0}"/>
                </a:ext>
              </a:extLst>
            </p:cNvPr>
            <p:cNvSpPr txBox="1"/>
            <p:nvPr/>
          </p:nvSpPr>
          <p:spPr bwMode="auto">
            <a:xfrm>
              <a:off x="3125453" y="574472"/>
              <a:ext cx="1445266" cy="4705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sz="1600" dirty="0"/>
                <a:t>           Viehhausen</a:t>
              </a:r>
            </a:p>
            <a:p>
              <a:r>
                <a:rPr lang="de-DE" sz="1600" dirty="0"/>
                <a:t>           Neuhof</a:t>
              </a:r>
            </a:p>
          </p:txBody>
        </p:sp>
        <p:cxnSp>
          <p:nvCxnSpPr>
            <p:cNvPr id="11" name="Gerader Verbinder 13">
              <a:extLst>
                <a:ext uri="{FF2B5EF4-FFF2-40B4-BE49-F238E27FC236}">
                  <a16:creationId xmlns:a16="http://schemas.microsoft.com/office/drawing/2014/main" id="{12BBFD61-0E3F-8E51-D52F-AFA1B8064F5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206524" y="721616"/>
              <a:ext cx="327309" cy="0"/>
            </a:xfrm>
            <a:prstGeom prst="line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2" name="Gerader Verbinder 14">
              <a:extLst>
                <a:ext uri="{FF2B5EF4-FFF2-40B4-BE49-F238E27FC236}">
                  <a16:creationId xmlns:a16="http://schemas.microsoft.com/office/drawing/2014/main" id="{F43B7C88-BDC5-AEF3-382A-C5044078D58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206524" y="899292"/>
              <a:ext cx="327309" cy="0"/>
            </a:xfrm>
            <a:prstGeom prst="line">
              <a:avLst/>
            </a:prstGeom>
            <a:ln>
              <a:solidFill>
                <a:srgbClr val="FFC000"/>
              </a:solidFill>
            </a:ln>
            <a:effectLst/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0F7DDEE-A1EE-2733-1B15-1DD14730E0F7}"/>
              </a:ext>
            </a:extLst>
          </p:cNvPr>
          <p:cNvSpPr txBox="1"/>
          <p:nvPr/>
        </p:nvSpPr>
        <p:spPr>
          <a:xfrm>
            <a:off x="1693400" y="82221"/>
            <a:ext cx="8758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dirty="0">
                <a:latin typeface="+mj-lt"/>
              </a:rPr>
              <a:t>Agrarlandschaft ≠ </a:t>
            </a:r>
            <a:r>
              <a:rPr lang="de-DE" sz="4400" dirty="0"/>
              <a:t>Agrarlandschaft</a:t>
            </a:r>
            <a:endParaRPr lang="en-DE" sz="4400" dirty="0">
              <a:latin typeface="+mj-lt"/>
            </a:endParaRPr>
          </a:p>
        </p:txBody>
      </p:sp>
      <p:pic>
        <p:nvPicPr>
          <p:cNvPr id="15" name="Grafik 43">
            <a:extLst>
              <a:ext uri="{FF2B5EF4-FFF2-40B4-BE49-F238E27FC236}">
                <a16:creationId xmlns:a16="http://schemas.microsoft.com/office/drawing/2014/main" id="{182DC5A9-E13C-2451-151D-4CFC60F20CD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260"/>
          <a:stretch>
            <a:fillRect/>
          </a:stretch>
        </p:blipFill>
        <p:spPr>
          <a:xfrm>
            <a:off x="11052445" y="776233"/>
            <a:ext cx="1139556" cy="1123734"/>
          </a:xfrm>
          <a:prstGeom prst="rect">
            <a:avLst/>
          </a:prstGeom>
        </p:spPr>
      </p:pic>
      <p:sp>
        <p:nvSpPr>
          <p:cNvPr id="18" name="Textfeld 2">
            <a:extLst>
              <a:ext uri="{FF2B5EF4-FFF2-40B4-BE49-F238E27FC236}">
                <a16:creationId xmlns:a16="http://schemas.microsoft.com/office/drawing/2014/main" id="{9B74EEDE-26F6-7606-9BB8-B79F907C99E6}"/>
              </a:ext>
            </a:extLst>
          </p:cNvPr>
          <p:cNvSpPr txBox="1"/>
          <p:nvPr/>
        </p:nvSpPr>
        <p:spPr>
          <a:xfrm>
            <a:off x="0" y="6567586"/>
            <a:ext cx="6254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Irlbeck &amp; Rudner (2024) Hochschule Weihenstephan Triesdorf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C12B166-9443-0E6C-BB4E-1F76A45D04ED}"/>
              </a:ext>
            </a:extLst>
          </p:cNvPr>
          <p:cNvGrpSpPr/>
          <p:nvPr/>
        </p:nvGrpSpPr>
        <p:grpSpPr>
          <a:xfrm>
            <a:off x="1111574" y="1274333"/>
            <a:ext cx="1674663" cy="1116442"/>
            <a:chOff x="1111574" y="1274333"/>
            <a:chExt cx="1674663" cy="111644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1474D97-712A-7926-0036-757C74FC8A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1574" y="1274333"/>
              <a:ext cx="1674663" cy="1116442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230EEFA-A889-E8ED-AD20-FB1FA898D73B}"/>
                </a:ext>
              </a:extLst>
            </p:cNvPr>
            <p:cNvSpPr txBox="1"/>
            <p:nvPr/>
          </p:nvSpPr>
          <p:spPr>
            <a:xfrm>
              <a:off x="1111574" y="2129165"/>
              <a:ext cx="149608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© Karl Egger</a:t>
              </a:r>
              <a:endParaRPr lang="en-DE" sz="11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DF8CBE8F-A65E-3DD2-8045-4971F489DF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74" y="4140131"/>
            <a:ext cx="1674663" cy="111654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41E50BE-CD92-B13E-9A4D-29AB9914A260}"/>
              </a:ext>
            </a:extLst>
          </p:cNvPr>
          <p:cNvSpPr txBox="1"/>
          <p:nvPr/>
        </p:nvSpPr>
        <p:spPr>
          <a:xfrm>
            <a:off x="1099750" y="5009405"/>
            <a:ext cx="14960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© Thomas</a:t>
            </a:r>
            <a:endParaRPr lang="en-DE" sz="1100" dirty="0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A8DCDD9-97AB-5305-845F-44666023C42C}"/>
              </a:ext>
            </a:extLst>
          </p:cNvPr>
          <p:cNvSpPr/>
          <p:nvPr/>
        </p:nvSpPr>
        <p:spPr>
          <a:xfrm>
            <a:off x="474161" y="3568845"/>
            <a:ext cx="5306174" cy="29306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1581508-47B9-128F-1FF5-6E6DDD746C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5194" y="776233"/>
            <a:ext cx="1167521" cy="77834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AF82ABA-64AD-4BA9-E3FE-7ADCC5CAB46E}"/>
              </a:ext>
            </a:extLst>
          </p:cNvPr>
          <p:cNvSpPr txBox="1"/>
          <p:nvPr/>
        </p:nvSpPr>
        <p:spPr>
          <a:xfrm>
            <a:off x="9545194" y="1292970"/>
            <a:ext cx="14960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© </a:t>
            </a:r>
            <a:r>
              <a:rPr lang="en-US" sz="1100" dirty="0" err="1">
                <a:solidFill>
                  <a:schemeClr val="bg1"/>
                </a:solidFill>
              </a:rPr>
              <a:t>okeyzhang</a:t>
            </a:r>
            <a:endParaRPr lang="en-DE" sz="1100" dirty="0">
              <a:solidFill>
                <a:schemeClr val="bg1"/>
              </a:solidFill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57EB19F-B733-C5EF-8384-09458936096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9814" y="3703102"/>
            <a:ext cx="1622901" cy="111654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9E6613D-494D-D389-D718-27636FD18C2C}"/>
              </a:ext>
            </a:extLst>
          </p:cNvPr>
          <p:cNvSpPr txBox="1"/>
          <p:nvPr/>
        </p:nvSpPr>
        <p:spPr>
          <a:xfrm>
            <a:off x="9089814" y="4527191"/>
            <a:ext cx="14960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© Kev</a:t>
            </a:r>
            <a:endParaRPr lang="en-DE" sz="1100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FABF548-BA0D-AE8B-A540-F8599A2A767F}"/>
              </a:ext>
            </a:extLst>
          </p:cNvPr>
          <p:cNvSpPr/>
          <p:nvPr/>
        </p:nvSpPr>
        <p:spPr>
          <a:xfrm>
            <a:off x="5646258" y="776233"/>
            <a:ext cx="5306174" cy="56334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50358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206BD4-9F59-D4F4-AA77-394CEC16B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31FA7-670A-4699-88FE-88F6F25DCA56}" type="slidenum">
              <a:rPr lang="en-DE" smtClean="0"/>
              <a:t>11</a:t>
            </a:fld>
            <a:endParaRPr lang="en-DE"/>
          </a:p>
        </p:txBody>
      </p:sp>
      <p:pic>
        <p:nvPicPr>
          <p:cNvPr id="4" name="Grafik 6">
            <a:extLst>
              <a:ext uri="{FF2B5EF4-FFF2-40B4-BE49-F238E27FC236}">
                <a16:creationId xmlns:a16="http://schemas.microsoft.com/office/drawing/2014/main" id="{106CDD26-B324-9A45-D736-E775BF9990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834" y="2378471"/>
            <a:ext cx="3724343" cy="2881259"/>
          </a:xfrm>
          <a:prstGeom prst="rect">
            <a:avLst/>
          </a:prstGeom>
        </p:spPr>
      </p:pic>
      <p:pic>
        <p:nvPicPr>
          <p:cNvPr id="5" name="Grafik 7">
            <a:extLst>
              <a:ext uri="{FF2B5EF4-FFF2-40B4-BE49-F238E27FC236}">
                <a16:creationId xmlns:a16="http://schemas.microsoft.com/office/drawing/2014/main" id="{7FC87ACD-11D7-C171-10AF-64150F8F15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" y="2025897"/>
            <a:ext cx="3260620" cy="3143192"/>
          </a:xfrm>
          <a:prstGeom prst="rect">
            <a:avLst/>
          </a:prstGeom>
        </p:spPr>
      </p:pic>
      <p:sp>
        <p:nvSpPr>
          <p:cNvPr id="6" name="Textfeld 2">
            <a:extLst>
              <a:ext uri="{FF2B5EF4-FFF2-40B4-BE49-F238E27FC236}">
                <a16:creationId xmlns:a16="http://schemas.microsoft.com/office/drawing/2014/main" id="{3F87E295-FA91-AE98-6C7A-115850BEE3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12831" y="3309321"/>
            <a:ext cx="2000746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r">
              <a:spcBef>
                <a:spcPts val="300"/>
              </a:spcBef>
              <a:spcAft>
                <a:spcPts val="600"/>
              </a:spcAft>
              <a:buNone/>
            </a:pPr>
            <a:r>
              <a:rPr lang="de-DE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Blüten pro 10 m²</a:t>
            </a:r>
          </a:p>
          <a:p>
            <a:pPr marL="107950" indent="-107950" algn="r">
              <a:spcBef>
                <a:spcPts val="200"/>
              </a:spcBef>
              <a:spcAft>
                <a:spcPts val="200"/>
              </a:spcAft>
              <a:buNone/>
            </a:pPr>
            <a:r>
              <a:rPr lang="de-DE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&lt; 0,1</a:t>
            </a:r>
          </a:p>
          <a:p>
            <a:pPr algn="r">
              <a:spcBef>
                <a:spcPts val="200"/>
              </a:spcBef>
              <a:spcAft>
                <a:spcPts val="200"/>
              </a:spcAft>
              <a:buNone/>
            </a:pPr>
            <a:r>
              <a:rPr lang="de-DE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0,1 – 0,5</a:t>
            </a:r>
          </a:p>
          <a:p>
            <a:pPr marL="107950" indent="-107950" algn="r">
              <a:spcBef>
                <a:spcPts val="200"/>
              </a:spcBef>
              <a:spcAft>
                <a:spcPts val="200"/>
              </a:spcAft>
              <a:buNone/>
            </a:pPr>
            <a:r>
              <a:rPr lang="de-DE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0,5 – 1,0</a:t>
            </a:r>
          </a:p>
          <a:p>
            <a:pPr marL="107950" indent="-107950" algn="r">
              <a:spcBef>
                <a:spcPts val="200"/>
              </a:spcBef>
              <a:spcAft>
                <a:spcPts val="200"/>
              </a:spcAft>
              <a:buNone/>
            </a:pPr>
            <a:r>
              <a:rPr lang="de-DE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1,0 – 5,0</a:t>
            </a:r>
          </a:p>
          <a:p>
            <a:pPr marL="107950" indent="-107950" algn="r">
              <a:spcBef>
                <a:spcPts val="200"/>
              </a:spcBef>
              <a:spcAft>
                <a:spcPts val="200"/>
              </a:spcAft>
              <a:buNone/>
            </a:pPr>
            <a:r>
              <a:rPr lang="de-DE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5,0 – 10</a:t>
            </a:r>
          </a:p>
          <a:p>
            <a:pPr marL="107950" indent="-107950" algn="r">
              <a:spcBef>
                <a:spcPts val="200"/>
              </a:spcBef>
              <a:spcAft>
                <a:spcPts val="200"/>
              </a:spcAft>
              <a:buNone/>
            </a:pPr>
            <a:r>
              <a:rPr lang="de-DE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10 – 50</a:t>
            </a:r>
          </a:p>
          <a:p>
            <a:pPr marL="107950" indent="-107950" algn="r">
              <a:spcBef>
                <a:spcPts val="200"/>
              </a:spcBef>
              <a:spcAft>
                <a:spcPts val="200"/>
              </a:spcAft>
              <a:buNone/>
            </a:pPr>
            <a:r>
              <a:rPr lang="de-DE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50 – 100</a:t>
            </a:r>
          </a:p>
          <a:p>
            <a:pPr marL="107950" indent="-107950" algn="r">
              <a:spcBef>
                <a:spcPts val="200"/>
              </a:spcBef>
              <a:spcAft>
                <a:spcPts val="200"/>
              </a:spcAft>
              <a:buNone/>
            </a:pPr>
            <a:r>
              <a:rPr lang="de-DE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100 - 500</a:t>
            </a:r>
          </a:p>
        </p:txBody>
      </p:sp>
      <p:grpSp>
        <p:nvGrpSpPr>
          <p:cNvPr id="7" name="Gruppieren 20">
            <a:extLst>
              <a:ext uri="{FF2B5EF4-FFF2-40B4-BE49-F238E27FC236}">
                <a16:creationId xmlns:a16="http://schemas.microsoft.com/office/drawing/2014/main" id="{CB35CCAD-56B6-940E-BE5A-555231B038DC}"/>
              </a:ext>
            </a:extLst>
          </p:cNvPr>
          <p:cNvGrpSpPr/>
          <p:nvPr/>
        </p:nvGrpSpPr>
        <p:grpSpPr>
          <a:xfrm>
            <a:off x="10332807" y="3744524"/>
            <a:ext cx="503353" cy="2505952"/>
            <a:chOff x="9153534" y="1804107"/>
            <a:chExt cx="190800" cy="1593108"/>
          </a:xfrm>
        </p:grpSpPr>
        <p:sp>
          <p:nvSpPr>
            <p:cNvPr id="8" name="Sechseck 9">
              <a:extLst>
                <a:ext uri="{FF2B5EF4-FFF2-40B4-BE49-F238E27FC236}">
                  <a16:creationId xmlns:a16="http://schemas.microsoft.com/office/drawing/2014/main" id="{D75AD36A-68DC-7392-127E-67E67D6A1874}"/>
                </a:ext>
              </a:extLst>
            </p:cNvPr>
            <p:cNvSpPr>
              <a:spLocks/>
            </p:cNvSpPr>
            <p:nvPr/>
          </p:nvSpPr>
          <p:spPr>
            <a:xfrm>
              <a:off x="9153534" y="1804107"/>
              <a:ext cx="190800" cy="165600"/>
            </a:xfrm>
            <a:prstGeom prst="hexagon">
              <a:avLst/>
            </a:prstGeom>
            <a:solidFill>
              <a:srgbClr val="440154"/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de-DE"/>
            </a:p>
          </p:txBody>
        </p:sp>
        <p:sp>
          <p:nvSpPr>
            <p:cNvPr id="9" name="Sechseck 10">
              <a:extLst>
                <a:ext uri="{FF2B5EF4-FFF2-40B4-BE49-F238E27FC236}">
                  <a16:creationId xmlns:a16="http://schemas.microsoft.com/office/drawing/2014/main" id="{5E8720CF-661A-27DC-C61C-0D7E754A1AA9}"/>
                </a:ext>
              </a:extLst>
            </p:cNvPr>
            <p:cNvSpPr>
              <a:spLocks/>
            </p:cNvSpPr>
            <p:nvPr/>
          </p:nvSpPr>
          <p:spPr>
            <a:xfrm>
              <a:off x="9153534" y="2008037"/>
              <a:ext cx="190800" cy="165600"/>
            </a:xfrm>
            <a:prstGeom prst="hexagon">
              <a:avLst/>
            </a:prstGeom>
            <a:solidFill>
              <a:srgbClr val="46327F"/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de-DE"/>
            </a:p>
          </p:txBody>
        </p:sp>
        <p:sp>
          <p:nvSpPr>
            <p:cNvPr id="10" name="Sechseck 11">
              <a:extLst>
                <a:ext uri="{FF2B5EF4-FFF2-40B4-BE49-F238E27FC236}">
                  <a16:creationId xmlns:a16="http://schemas.microsoft.com/office/drawing/2014/main" id="{07C195CD-6AD3-684B-6684-E8E31AFE09E1}"/>
                </a:ext>
              </a:extLst>
            </p:cNvPr>
            <p:cNvSpPr>
              <a:spLocks/>
            </p:cNvSpPr>
            <p:nvPr/>
          </p:nvSpPr>
          <p:spPr>
            <a:xfrm>
              <a:off x="9153534" y="2211967"/>
              <a:ext cx="190800" cy="165600"/>
            </a:xfrm>
            <a:prstGeom prst="hexagon">
              <a:avLst/>
            </a:prstGeom>
            <a:solidFill>
              <a:srgbClr val="365C8D"/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de-DE"/>
            </a:p>
          </p:txBody>
        </p:sp>
        <p:sp>
          <p:nvSpPr>
            <p:cNvPr id="11" name="Sechseck 12">
              <a:extLst>
                <a:ext uri="{FF2B5EF4-FFF2-40B4-BE49-F238E27FC236}">
                  <a16:creationId xmlns:a16="http://schemas.microsoft.com/office/drawing/2014/main" id="{CC090753-3674-0829-7B04-EF1C1CAFCB7E}"/>
                </a:ext>
              </a:extLst>
            </p:cNvPr>
            <p:cNvSpPr>
              <a:spLocks/>
            </p:cNvSpPr>
            <p:nvPr/>
          </p:nvSpPr>
          <p:spPr>
            <a:xfrm>
              <a:off x="9153534" y="2415897"/>
              <a:ext cx="190800" cy="165600"/>
            </a:xfrm>
            <a:prstGeom prst="hexagon">
              <a:avLst/>
            </a:prstGeom>
            <a:solidFill>
              <a:srgbClr val="277F8E"/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de-DE"/>
            </a:p>
          </p:txBody>
        </p:sp>
        <p:sp>
          <p:nvSpPr>
            <p:cNvPr id="12" name="Sechseck 13">
              <a:extLst>
                <a:ext uri="{FF2B5EF4-FFF2-40B4-BE49-F238E27FC236}">
                  <a16:creationId xmlns:a16="http://schemas.microsoft.com/office/drawing/2014/main" id="{59CCFF3E-0B14-5A7A-3792-913A63763C0F}"/>
                </a:ext>
              </a:extLst>
            </p:cNvPr>
            <p:cNvSpPr>
              <a:spLocks/>
            </p:cNvSpPr>
            <p:nvPr/>
          </p:nvSpPr>
          <p:spPr>
            <a:xfrm>
              <a:off x="9153534" y="2619827"/>
              <a:ext cx="190800" cy="165600"/>
            </a:xfrm>
            <a:prstGeom prst="hexagon">
              <a:avLst/>
            </a:prstGeom>
            <a:solidFill>
              <a:srgbClr val="1FA288"/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de-DE"/>
            </a:p>
          </p:txBody>
        </p:sp>
        <p:sp>
          <p:nvSpPr>
            <p:cNvPr id="13" name="Sechseck 14">
              <a:extLst>
                <a:ext uri="{FF2B5EF4-FFF2-40B4-BE49-F238E27FC236}">
                  <a16:creationId xmlns:a16="http://schemas.microsoft.com/office/drawing/2014/main" id="{EF721932-7A86-F678-7937-CB0473E17894}"/>
                </a:ext>
              </a:extLst>
            </p:cNvPr>
            <p:cNvSpPr>
              <a:spLocks/>
            </p:cNvSpPr>
            <p:nvPr/>
          </p:nvSpPr>
          <p:spPr>
            <a:xfrm>
              <a:off x="9153534" y="2823757"/>
              <a:ext cx="190800" cy="165600"/>
            </a:xfrm>
            <a:prstGeom prst="hexagon">
              <a:avLst/>
            </a:prstGeom>
            <a:solidFill>
              <a:srgbClr val="4AC26D"/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de-DE"/>
            </a:p>
          </p:txBody>
        </p:sp>
        <p:sp>
          <p:nvSpPr>
            <p:cNvPr id="14" name="Sechseck 15">
              <a:extLst>
                <a:ext uri="{FF2B5EF4-FFF2-40B4-BE49-F238E27FC236}">
                  <a16:creationId xmlns:a16="http://schemas.microsoft.com/office/drawing/2014/main" id="{AB3608CA-10AD-2D2C-95C5-34F162335B98}"/>
                </a:ext>
              </a:extLst>
            </p:cNvPr>
            <p:cNvSpPr>
              <a:spLocks/>
            </p:cNvSpPr>
            <p:nvPr/>
          </p:nvSpPr>
          <p:spPr>
            <a:xfrm>
              <a:off x="9153534" y="3027687"/>
              <a:ext cx="190800" cy="165600"/>
            </a:xfrm>
            <a:prstGeom prst="hexagon">
              <a:avLst/>
            </a:prstGeom>
            <a:solidFill>
              <a:srgbClr val="9ED93A"/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de-DE"/>
            </a:p>
          </p:txBody>
        </p:sp>
        <p:sp>
          <p:nvSpPr>
            <p:cNvPr id="15" name="Sechseck 16">
              <a:extLst>
                <a:ext uri="{FF2B5EF4-FFF2-40B4-BE49-F238E27FC236}">
                  <a16:creationId xmlns:a16="http://schemas.microsoft.com/office/drawing/2014/main" id="{8E1AF950-305E-D90A-B37B-BC68946CD017}"/>
                </a:ext>
              </a:extLst>
            </p:cNvPr>
            <p:cNvSpPr>
              <a:spLocks/>
            </p:cNvSpPr>
            <p:nvPr/>
          </p:nvSpPr>
          <p:spPr>
            <a:xfrm>
              <a:off x="9153534" y="3231615"/>
              <a:ext cx="190800" cy="165600"/>
            </a:xfrm>
            <a:prstGeom prst="hexagon">
              <a:avLst/>
            </a:prstGeom>
            <a:solidFill>
              <a:srgbClr val="FDE725"/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de-DE"/>
            </a:p>
          </p:txBody>
        </p:sp>
      </p:grpSp>
      <p:pic>
        <p:nvPicPr>
          <p:cNvPr id="16" name="Grafik 17">
            <a:extLst>
              <a:ext uri="{FF2B5EF4-FFF2-40B4-BE49-F238E27FC236}">
                <a16:creationId xmlns:a16="http://schemas.microsoft.com/office/drawing/2014/main" id="{E27441F0-9DBF-A5F9-5B3A-9A3548711D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2" r="9268"/>
          <a:stretch>
            <a:fillRect/>
          </a:stretch>
        </p:blipFill>
        <p:spPr>
          <a:xfrm>
            <a:off x="3451014" y="1861320"/>
            <a:ext cx="2926236" cy="3492435"/>
          </a:xfrm>
          <a:prstGeom prst="rect">
            <a:avLst/>
          </a:prstGeom>
        </p:spPr>
      </p:pic>
      <p:sp>
        <p:nvSpPr>
          <p:cNvPr id="17" name="Textfeld 25">
            <a:extLst>
              <a:ext uri="{FF2B5EF4-FFF2-40B4-BE49-F238E27FC236}">
                <a16:creationId xmlns:a16="http://schemas.microsoft.com/office/drawing/2014/main" id="{CAB9C6B0-1985-DF78-BC1B-498F4DC9A413}"/>
              </a:ext>
            </a:extLst>
          </p:cNvPr>
          <p:cNvSpPr txBox="1"/>
          <p:nvPr/>
        </p:nvSpPr>
        <p:spPr>
          <a:xfrm>
            <a:off x="1146765" y="5259730"/>
            <a:ext cx="1127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/>
              <a:t>Neuhof</a:t>
            </a:r>
          </a:p>
        </p:txBody>
      </p:sp>
      <p:sp>
        <p:nvSpPr>
          <p:cNvPr id="18" name="Textfeld 26">
            <a:extLst>
              <a:ext uri="{FF2B5EF4-FFF2-40B4-BE49-F238E27FC236}">
                <a16:creationId xmlns:a16="http://schemas.microsoft.com/office/drawing/2014/main" id="{D2EEFA91-302E-F1EC-B4FC-51D808D072A3}"/>
              </a:ext>
            </a:extLst>
          </p:cNvPr>
          <p:cNvSpPr txBox="1"/>
          <p:nvPr/>
        </p:nvSpPr>
        <p:spPr>
          <a:xfrm>
            <a:off x="4215251" y="5259730"/>
            <a:ext cx="1397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/>
              <a:t>Viehhausen</a:t>
            </a:r>
          </a:p>
        </p:txBody>
      </p:sp>
      <p:sp>
        <p:nvSpPr>
          <p:cNvPr id="19" name="Textfeld 27">
            <a:extLst>
              <a:ext uri="{FF2B5EF4-FFF2-40B4-BE49-F238E27FC236}">
                <a16:creationId xmlns:a16="http://schemas.microsoft.com/office/drawing/2014/main" id="{052137AE-E37E-2DDD-6BD8-46DA25C34A00}"/>
              </a:ext>
            </a:extLst>
          </p:cNvPr>
          <p:cNvSpPr txBox="1"/>
          <p:nvPr/>
        </p:nvSpPr>
        <p:spPr>
          <a:xfrm>
            <a:off x="7776297" y="5259730"/>
            <a:ext cx="1127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/>
              <a:t>Triesdorf</a:t>
            </a:r>
          </a:p>
        </p:txBody>
      </p:sp>
      <p:pic>
        <p:nvPicPr>
          <p:cNvPr id="20" name="Picture 19" descr="A blue and black rectangles&#10;&#10;Description automatically generated with medium confidence">
            <a:extLst>
              <a:ext uri="{FF2B5EF4-FFF2-40B4-BE49-F238E27FC236}">
                <a16:creationId xmlns:a16="http://schemas.microsoft.com/office/drawing/2014/main" id="{57C98856-9B5D-60FA-20CB-E482A05FC6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7502" y="48125"/>
            <a:ext cx="1226373" cy="646332"/>
          </a:xfrm>
          <a:prstGeom prst="rect">
            <a:avLst/>
          </a:prstGeom>
        </p:spPr>
      </p:pic>
      <p:pic>
        <p:nvPicPr>
          <p:cNvPr id="21" name="Grafik 43">
            <a:extLst>
              <a:ext uri="{FF2B5EF4-FFF2-40B4-BE49-F238E27FC236}">
                <a16:creationId xmlns:a16="http://schemas.microsoft.com/office/drawing/2014/main" id="{D81DC013-B511-AFC0-3776-EA8410428E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260"/>
          <a:stretch>
            <a:fillRect/>
          </a:stretch>
        </p:blipFill>
        <p:spPr>
          <a:xfrm>
            <a:off x="11052445" y="776233"/>
            <a:ext cx="1139556" cy="112373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5D65851-94D4-388E-4B2C-4933F0B1AB56}"/>
              </a:ext>
            </a:extLst>
          </p:cNvPr>
          <p:cNvSpPr txBox="1"/>
          <p:nvPr/>
        </p:nvSpPr>
        <p:spPr>
          <a:xfrm>
            <a:off x="1693400" y="82221"/>
            <a:ext cx="8758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dirty="0">
                <a:latin typeface="+mj-lt"/>
              </a:rPr>
              <a:t>Verteilung der Blüten</a:t>
            </a:r>
            <a:endParaRPr lang="en-DE" sz="4400" dirty="0">
              <a:latin typeface="+mj-lt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1E3AEF1-86C9-1FE0-1452-E818B6937FA1}"/>
              </a:ext>
            </a:extLst>
          </p:cNvPr>
          <p:cNvSpPr/>
          <p:nvPr/>
        </p:nvSpPr>
        <p:spPr>
          <a:xfrm>
            <a:off x="1245895" y="2172201"/>
            <a:ext cx="1389888" cy="130419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FA5E8C5-6230-7FF3-F93A-4AEA65AEBF89}"/>
              </a:ext>
            </a:extLst>
          </p:cNvPr>
          <p:cNvSpPr/>
          <p:nvPr/>
        </p:nvSpPr>
        <p:spPr>
          <a:xfrm>
            <a:off x="6811543" y="2574537"/>
            <a:ext cx="1389888" cy="130419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6238891-5F67-C4F4-AF8B-3DD67C980AB7}"/>
              </a:ext>
            </a:extLst>
          </p:cNvPr>
          <p:cNvSpPr/>
          <p:nvPr/>
        </p:nvSpPr>
        <p:spPr>
          <a:xfrm>
            <a:off x="3600824" y="3970176"/>
            <a:ext cx="937660" cy="115312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66B5F4C-EEAD-5388-B067-4DFADE340E01}"/>
              </a:ext>
            </a:extLst>
          </p:cNvPr>
          <p:cNvSpPr/>
          <p:nvPr/>
        </p:nvSpPr>
        <p:spPr>
          <a:xfrm rot="19382659">
            <a:off x="4710539" y="2290352"/>
            <a:ext cx="937660" cy="167147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7" name="Hexagon 26">
            <a:extLst>
              <a:ext uri="{FF2B5EF4-FFF2-40B4-BE49-F238E27FC236}">
                <a16:creationId xmlns:a16="http://schemas.microsoft.com/office/drawing/2014/main" id="{F3206C7B-C93D-4460-8F39-16DA0D0133C2}"/>
              </a:ext>
            </a:extLst>
          </p:cNvPr>
          <p:cNvSpPr/>
          <p:nvPr/>
        </p:nvSpPr>
        <p:spPr>
          <a:xfrm>
            <a:off x="481824" y="5780896"/>
            <a:ext cx="712751" cy="641350"/>
          </a:xfrm>
          <a:prstGeom prst="hexagon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08EC409-F747-658C-D03A-213A0F9C36C4}"/>
              </a:ext>
            </a:extLst>
          </p:cNvPr>
          <p:cNvSpPr txBox="1"/>
          <p:nvPr/>
        </p:nvSpPr>
        <p:spPr>
          <a:xfrm>
            <a:off x="1251095" y="5916905"/>
            <a:ext cx="799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100m</a:t>
            </a:r>
            <a:endParaRPr lang="en-DE" b="1" dirty="0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8C2D88A-8F3E-663D-CC12-E1A3D0388EFF}"/>
              </a:ext>
            </a:extLst>
          </p:cNvPr>
          <p:cNvCxnSpPr>
            <a:cxnSpLocks/>
          </p:cNvCxnSpPr>
          <p:nvPr/>
        </p:nvCxnSpPr>
        <p:spPr>
          <a:xfrm>
            <a:off x="555198" y="6101109"/>
            <a:ext cx="578644" cy="4763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feld 2">
            <a:extLst>
              <a:ext uri="{FF2B5EF4-FFF2-40B4-BE49-F238E27FC236}">
                <a16:creationId xmlns:a16="http://schemas.microsoft.com/office/drawing/2014/main" id="{33D19C50-50B2-C5CF-194E-40498CB1C3FA}"/>
              </a:ext>
            </a:extLst>
          </p:cNvPr>
          <p:cNvSpPr txBox="1"/>
          <p:nvPr/>
        </p:nvSpPr>
        <p:spPr>
          <a:xfrm>
            <a:off x="0" y="6567586"/>
            <a:ext cx="6254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Irlbeck &amp; Rudner (2025) Hochschule Weihenstephan Triesdorf</a:t>
            </a:r>
          </a:p>
        </p:txBody>
      </p:sp>
      <p:pic>
        <p:nvPicPr>
          <p:cNvPr id="41" name="Grafik 40">
            <a:extLst>
              <a:ext uri="{FF2B5EF4-FFF2-40B4-BE49-F238E27FC236}">
                <a16:creationId xmlns:a16="http://schemas.microsoft.com/office/drawing/2014/main" id="{A0E8327B-AD2E-CACE-20FD-0BBFD0E233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259"/>
            <a:ext cx="2985104" cy="1982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977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32BB617-DB61-DC2C-8F3A-A6359BC99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31FA7-670A-4699-88FE-88F6F25DCA56}" type="slidenum">
              <a:rPr lang="en-DE" smtClean="0"/>
              <a:t>12</a:t>
            </a:fld>
            <a:endParaRPr lang="en-D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6386BF-34CE-C256-55F7-900462C19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504" y="328380"/>
            <a:ext cx="10136982" cy="6201239"/>
          </a:xfrm>
          <a:prstGeom prst="rect">
            <a:avLst/>
          </a:prstGeom>
        </p:spPr>
      </p:pic>
      <p:pic>
        <p:nvPicPr>
          <p:cNvPr id="5" name="Picture 4" descr="A blue and black rectangles&#10;&#10;Description automatically generated with medium confidence">
            <a:extLst>
              <a:ext uri="{FF2B5EF4-FFF2-40B4-BE49-F238E27FC236}">
                <a16:creationId xmlns:a16="http://schemas.microsoft.com/office/drawing/2014/main" id="{8D9499B3-AB03-2444-20E0-6F220AED5D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7502" y="48125"/>
            <a:ext cx="1226373" cy="646332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B31AE342-101C-E1F7-D96A-5C6420204268}"/>
              </a:ext>
            </a:extLst>
          </p:cNvPr>
          <p:cNvGrpSpPr/>
          <p:nvPr/>
        </p:nvGrpSpPr>
        <p:grpSpPr>
          <a:xfrm>
            <a:off x="1790700" y="2643029"/>
            <a:ext cx="7213600" cy="1036680"/>
            <a:chOff x="1790700" y="2643029"/>
            <a:chExt cx="7213600" cy="103668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1E5C36CF-2AF0-4C30-1A44-3B8DB27D7CA1}"/>
                </a:ext>
              </a:extLst>
            </p:cNvPr>
            <p:cNvCxnSpPr/>
            <p:nvPr/>
          </p:nvCxnSpPr>
          <p:spPr>
            <a:xfrm>
              <a:off x="3629501" y="3163729"/>
              <a:ext cx="777240" cy="0"/>
            </a:xfrm>
            <a:prstGeom prst="line">
              <a:avLst/>
            </a:prstGeom>
            <a:ln w="57150"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76D84643-38AD-49D1-CE2C-C26EE313CBDF}"/>
                </a:ext>
              </a:extLst>
            </p:cNvPr>
            <p:cNvCxnSpPr>
              <a:cxnSpLocks/>
            </p:cNvCxnSpPr>
            <p:nvPr/>
          </p:nvCxnSpPr>
          <p:spPr>
            <a:xfrm>
              <a:off x="4448651" y="3163729"/>
              <a:ext cx="1923574" cy="317659"/>
            </a:xfrm>
            <a:prstGeom prst="line">
              <a:avLst/>
            </a:prstGeom>
            <a:ln w="57150"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05D689E-CB64-3013-230E-2BE02DE327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38525" y="3238500"/>
              <a:ext cx="119063" cy="128588"/>
            </a:xfrm>
            <a:prstGeom prst="line">
              <a:avLst/>
            </a:prstGeom>
            <a:ln w="57150"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0C0B841-5268-129C-046C-CC4CF263F39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76500" y="3367088"/>
              <a:ext cx="962025" cy="280987"/>
            </a:xfrm>
            <a:prstGeom prst="line">
              <a:avLst/>
            </a:prstGeom>
            <a:ln w="57150"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087782B-D67E-8594-1352-EAE07A8DF1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90700" y="3648075"/>
              <a:ext cx="685800" cy="31634"/>
            </a:xfrm>
            <a:prstGeom prst="line">
              <a:avLst/>
            </a:prstGeom>
            <a:ln w="57150"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058B179-928E-B072-38B5-EDBD64A5C4C6}"/>
                </a:ext>
              </a:extLst>
            </p:cNvPr>
            <p:cNvCxnSpPr>
              <a:cxnSpLocks/>
            </p:cNvCxnSpPr>
            <p:nvPr/>
          </p:nvCxnSpPr>
          <p:spPr>
            <a:xfrm>
              <a:off x="7604601" y="2643029"/>
              <a:ext cx="1399699" cy="100171"/>
            </a:xfrm>
            <a:prstGeom prst="line">
              <a:avLst/>
            </a:prstGeom>
            <a:ln w="57150"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2A151A55-99D4-CA98-0DDA-5CB67D92EA06}"/>
              </a:ext>
            </a:extLst>
          </p:cNvPr>
          <p:cNvGrpSpPr/>
          <p:nvPr/>
        </p:nvGrpSpPr>
        <p:grpSpPr>
          <a:xfrm>
            <a:off x="2915962" y="328380"/>
            <a:ext cx="6675713" cy="5632719"/>
            <a:chOff x="2915962" y="328380"/>
            <a:chExt cx="6675713" cy="5632719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2FB39E4-4096-9CEB-9996-87BF2C82F9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05300" y="4557652"/>
              <a:ext cx="2286000" cy="376298"/>
            </a:xfrm>
            <a:prstGeom prst="line">
              <a:avLst/>
            </a:prstGeom>
            <a:ln w="57150">
              <a:solidFill>
                <a:srgbClr val="FFC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6822DFF-4025-EF42-5A97-4E664214CBCB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5734050"/>
              <a:ext cx="2781300" cy="227049"/>
            </a:xfrm>
            <a:prstGeom prst="line">
              <a:avLst/>
            </a:prstGeom>
            <a:ln w="57150">
              <a:solidFill>
                <a:srgbClr val="FFC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B31073-E86F-F6E3-00A2-E86E45F240A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86275" y="5734050"/>
              <a:ext cx="1609725" cy="200025"/>
            </a:xfrm>
            <a:prstGeom prst="line">
              <a:avLst/>
            </a:prstGeom>
            <a:ln w="57150">
              <a:solidFill>
                <a:srgbClr val="FFC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F313459-A042-9765-2889-E2856DF06CBF}"/>
                </a:ext>
              </a:extLst>
            </p:cNvPr>
            <p:cNvCxnSpPr>
              <a:cxnSpLocks/>
            </p:cNvCxnSpPr>
            <p:nvPr/>
          </p:nvCxnSpPr>
          <p:spPr>
            <a:xfrm>
              <a:off x="4305300" y="5031563"/>
              <a:ext cx="180975" cy="902512"/>
            </a:xfrm>
            <a:prstGeom prst="line">
              <a:avLst/>
            </a:prstGeom>
            <a:ln w="57150">
              <a:solidFill>
                <a:srgbClr val="FFC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61CA9DC4-CC9C-28D1-3E5E-30B27C6E1E63}"/>
                </a:ext>
              </a:extLst>
            </p:cNvPr>
            <p:cNvCxnSpPr>
              <a:cxnSpLocks/>
            </p:cNvCxnSpPr>
            <p:nvPr/>
          </p:nvCxnSpPr>
          <p:spPr>
            <a:xfrm>
              <a:off x="6591300" y="3628989"/>
              <a:ext cx="76200" cy="949633"/>
            </a:xfrm>
            <a:prstGeom prst="line">
              <a:avLst/>
            </a:prstGeom>
            <a:ln w="57150">
              <a:solidFill>
                <a:srgbClr val="FFC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8C19D23-519F-90DF-0084-39372A9541C0}"/>
                </a:ext>
              </a:extLst>
            </p:cNvPr>
            <p:cNvCxnSpPr>
              <a:cxnSpLocks/>
            </p:cNvCxnSpPr>
            <p:nvPr/>
          </p:nvCxnSpPr>
          <p:spPr>
            <a:xfrm>
              <a:off x="7604601" y="3763808"/>
              <a:ext cx="76200" cy="949633"/>
            </a:xfrm>
            <a:prstGeom prst="line">
              <a:avLst/>
            </a:prstGeom>
            <a:ln w="57150">
              <a:solidFill>
                <a:srgbClr val="FFC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DE7DA203-14D6-E49C-7E8F-665A05EF61C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731908" y="4578622"/>
              <a:ext cx="2859767" cy="479227"/>
            </a:xfrm>
            <a:prstGeom prst="line">
              <a:avLst/>
            </a:prstGeom>
            <a:ln w="57150">
              <a:solidFill>
                <a:srgbClr val="FFC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C05E3DA-AEF9-77BB-9EBC-EFF2F16541D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642701" y="3761295"/>
              <a:ext cx="1948974" cy="280406"/>
            </a:xfrm>
            <a:prstGeom prst="line">
              <a:avLst/>
            </a:prstGeom>
            <a:ln w="57150">
              <a:solidFill>
                <a:srgbClr val="FFC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AE5CDF7-7C36-D10F-4758-F2C93150C8D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91137" y="2009775"/>
              <a:ext cx="862013" cy="290573"/>
            </a:xfrm>
            <a:prstGeom prst="line">
              <a:avLst/>
            </a:prstGeom>
            <a:ln w="57150">
              <a:solidFill>
                <a:srgbClr val="FFC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44B6D81E-3E5B-B61B-7284-6A825EA3DBB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91000" y="1815682"/>
              <a:ext cx="1100137" cy="194093"/>
            </a:xfrm>
            <a:prstGeom prst="line">
              <a:avLst/>
            </a:prstGeom>
            <a:ln w="57150">
              <a:solidFill>
                <a:srgbClr val="FFC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9A44053-4C45-0C31-18EC-E83A99EBE8C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26593" y="1815682"/>
              <a:ext cx="964407" cy="42923"/>
            </a:xfrm>
            <a:prstGeom prst="line">
              <a:avLst/>
            </a:prstGeom>
            <a:ln w="57150">
              <a:solidFill>
                <a:srgbClr val="FFC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AE54C27D-5F1E-5249-7EB5-5AC7679047B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28987" y="1912728"/>
              <a:ext cx="228601" cy="1240017"/>
            </a:xfrm>
            <a:prstGeom prst="line">
              <a:avLst/>
            </a:prstGeom>
            <a:ln w="57150">
              <a:solidFill>
                <a:srgbClr val="FFC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FF50851-7C29-D35E-6123-4911721F5D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58295" y="371291"/>
              <a:ext cx="394855" cy="1744015"/>
            </a:xfrm>
            <a:prstGeom prst="line">
              <a:avLst/>
            </a:prstGeom>
            <a:ln w="57150">
              <a:solidFill>
                <a:srgbClr val="FFC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912791D-FADF-26EA-F59A-0FDD6FCDA6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86650" y="328380"/>
              <a:ext cx="74846" cy="914918"/>
            </a:xfrm>
            <a:prstGeom prst="line">
              <a:avLst/>
            </a:prstGeom>
            <a:ln w="57150">
              <a:solidFill>
                <a:srgbClr val="FFC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6DA4E0EB-CEF2-DABF-9F05-2C3EC807B58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36773" y="3648075"/>
              <a:ext cx="228601" cy="1240017"/>
            </a:xfrm>
            <a:prstGeom prst="line">
              <a:avLst/>
            </a:prstGeom>
            <a:ln w="57150">
              <a:solidFill>
                <a:srgbClr val="FFC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8403559-AF46-AC15-09EC-C688C8AC21A7}"/>
                </a:ext>
              </a:extLst>
            </p:cNvPr>
            <p:cNvCxnSpPr>
              <a:cxnSpLocks/>
            </p:cNvCxnSpPr>
            <p:nvPr/>
          </p:nvCxnSpPr>
          <p:spPr>
            <a:xfrm>
              <a:off x="3623349" y="3261343"/>
              <a:ext cx="413424" cy="418366"/>
            </a:xfrm>
            <a:prstGeom prst="line">
              <a:avLst/>
            </a:prstGeom>
            <a:ln w="57150">
              <a:solidFill>
                <a:srgbClr val="FFC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8EF5A97A-1439-93D7-C853-E2EBB4DF4B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15962" y="4749321"/>
              <a:ext cx="1293890" cy="282242"/>
            </a:xfrm>
            <a:prstGeom prst="line">
              <a:avLst/>
            </a:prstGeom>
            <a:ln w="57150">
              <a:solidFill>
                <a:srgbClr val="FFC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05359FD7-B78D-E8B1-B897-B232E80C33AE}"/>
              </a:ext>
            </a:extLst>
          </p:cNvPr>
          <p:cNvSpPr txBox="1"/>
          <p:nvPr/>
        </p:nvSpPr>
        <p:spPr>
          <a:xfrm>
            <a:off x="1172007" y="2920225"/>
            <a:ext cx="9172575" cy="76944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altLang="de-DE" sz="4400" dirty="0">
                <a:latin typeface="+mj-lt"/>
              </a:rPr>
              <a:t>Bestäuber-Highways</a:t>
            </a:r>
            <a:endParaRPr lang="en-DE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2349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8F1C784-6A6F-DE8E-7719-66BFF1D6EB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0601" y="1472717"/>
            <a:ext cx="3581400" cy="422880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63ADEF-EE20-DA16-0247-941383137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31FA7-670A-4699-88FE-88F6F25DCA56}" type="slidenum">
              <a:rPr lang="en-DE" smtClean="0"/>
              <a:t>13</a:t>
            </a:fld>
            <a:endParaRPr lang="en-DE"/>
          </a:p>
        </p:txBody>
      </p:sp>
      <p:pic>
        <p:nvPicPr>
          <p:cNvPr id="3" name="Picture 2" descr="A blue and black rectangles&#10;&#10;Description automatically generated with medium confidence">
            <a:extLst>
              <a:ext uri="{FF2B5EF4-FFF2-40B4-BE49-F238E27FC236}">
                <a16:creationId xmlns:a16="http://schemas.microsoft.com/office/drawing/2014/main" id="{D1142AF6-30DF-5C69-37F3-C739E06FC8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7502" y="48125"/>
            <a:ext cx="1226373" cy="6463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0C00C7-F037-8901-232F-57A9091FD553}"/>
              </a:ext>
            </a:extLst>
          </p:cNvPr>
          <p:cNvSpPr txBox="1"/>
          <p:nvPr/>
        </p:nvSpPr>
        <p:spPr>
          <a:xfrm>
            <a:off x="1509712" y="48125"/>
            <a:ext cx="9172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altLang="de-DE" sz="4400" dirty="0">
                <a:latin typeface="+mj-lt"/>
              </a:rPr>
              <a:t>Bestäuber-Highways</a:t>
            </a:r>
            <a:endParaRPr lang="en-DE" sz="4400" dirty="0"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B4B33DC-EE04-2E32-ACDB-FAAA163863E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162" t="10168" r="11924" b="5366"/>
          <a:stretch>
            <a:fillRect/>
          </a:stretch>
        </p:blipFill>
        <p:spPr>
          <a:xfrm>
            <a:off x="0" y="1724025"/>
            <a:ext cx="8610600" cy="4019550"/>
          </a:xfrm>
          <a:prstGeom prst="rect">
            <a:avLst/>
          </a:prstGeom>
        </p:spPr>
      </p:pic>
      <p:sp>
        <p:nvSpPr>
          <p:cNvPr id="11" name="Textfeld 2">
            <a:extLst>
              <a:ext uri="{FF2B5EF4-FFF2-40B4-BE49-F238E27FC236}">
                <a16:creationId xmlns:a16="http://schemas.microsoft.com/office/drawing/2014/main" id="{A7FD57FB-6601-DD8C-1A31-9A9DE65F877B}"/>
              </a:ext>
            </a:extLst>
          </p:cNvPr>
          <p:cNvSpPr txBox="1"/>
          <p:nvPr/>
        </p:nvSpPr>
        <p:spPr>
          <a:xfrm>
            <a:off x="0" y="6567586"/>
            <a:ext cx="48577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Elliot et al. (2025) Agroforst –mehr Struktur, mehr Bestäuber?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0C590A-406B-024D-5566-2E01C8B2EDD6}"/>
              </a:ext>
            </a:extLst>
          </p:cNvPr>
          <p:cNvSpPr txBox="1"/>
          <p:nvPr/>
        </p:nvSpPr>
        <p:spPr>
          <a:xfrm>
            <a:off x="1509712" y="5756095"/>
            <a:ext cx="9172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altLang="de-DE" sz="4400" dirty="0">
                <a:latin typeface="+mj-lt"/>
              </a:rPr>
              <a:t>Agroforstflächen</a:t>
            </a:r>
            <a:endParaRPr lang="en-DE" sz="4400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DFB01B-60A5-DD59-35A6-53F18B561A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5" y="-10393"/>
            <a:ext cx="1175577" cy="117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97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3AA99F-B741-D5CA-F76A-DBB4CA472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31FA7-670A-4699-88FE-88F6F25DCA56}" type="slidenum">
              <a:rPr lang="en-DE" smtClean="0"/>
              <a:t>14</a:t>
            </a:fld>
            <a:endParaRPr lang="en-DE"/>
          </a:p>
        </p:txBody>
      </p:sp>
      <p:pic>
        <p:nvPicPr>
          <p:cNvPr id="18" name="Picture 17" descr="A blue and black rectangles&#10;&#10;Description automatically generated with medium confidence">
            <a:extLst>
              <a:ext uri="{FF2B5EF4-FFF2-40B4-BE49-F238E27FC236}">
                <a16:creationId xmlns:a16="http://schemas.microsoft.com/office/drawing/2014/main" id="{83A816F3-650D-4589-C10F-C2A911915C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7502" y="48125"/>
            <a:ext cx="1226373" cy="646332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D8E9DD94-90B2-4A95-2149-EB0EF0782E48}"/>
              </a:ext>
            </a:extLst>
          </p:cNvPr>
          <p:cNvGrpSpPr/>
          <p:nvPr/>
        </p:nvGrpSpPr>
        <p:grpSpPr>
          <a:xfrm>
            <a:off x="4104735" y="775593"/>
            <a:ext cx="3400965" cy="5539482"/>
            <a:chOff x="4038060" y="780769"/>
            <a:chExt cx="3564433" cy="575920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8EAA525-6546-769A-93A3-633FEBACDD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2441" r="48893"/>
            <a:stretch>
              <a:fillRect/>
            </a:stretch>
          </p:blipFill>
          <p:spPr>
            <a:xfrm>
              <a:off x="4038060" y="780769"/>
              <a:ext cx="3539720" cy="542140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F667E74-7A01-F52C-4EF5-93E49D1D9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42963" y="908284"/>
              <a:ext cx="1111136" cy="739119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90365E4-0246-DD1F-BF52-0DAA2F4456CC}"/>
                </a:ext>
              </a:extLst>
            </p:cNvPr>
            <p:cNvSpPr txBox="1"/>
            <p:nvPr/>
          </p:nvSpPr>
          <p:spPr>
            <a:xfrm>
              <a:off x="4674796" y="6170638"/>
              <a:ext cx="14728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AFO</a:t>
              </a:r>
              <a:endParaRPr lang="en-DE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62399A2-D988-6340-41B8-4C04E942D362}"/>
                </a:ext>
              </a:extLst>
            </p:cNvPr>
            <p:cNvSpPr txBox="1"/>
            <p:nvPr/>
          </p:nvSpPr>
          <p:spPr>
            <a:xfrm>
              <a:off x="6129646" y="6170638"/>
              <a:ext cx="14728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AFB</a:t>
              </a:r>
              <a:endParaRPr lang="en-DE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78FB243-F6E1-6CF6-96E0-EF0978746445}"/>
              </a:ext>
            </a:extLst>
          </p:cNvPr>
          <p:cNvGrpSpPr/>
          <p:nvPr/>
        </p:nvGrpSpPr>
        <p:grpSpPr>
          <a:xfrm>
            <a:off x="7398377" y="775593"/>
            <a:ext cx="3536323" cy="5549007"/>
            <a:chOff x="7398377" y="775593"/>
            <a:chExt cx="3575601" cy="576437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683CE80-6CB0-DC0C-F73D-AC4960F3A4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r="48528" b="3267"/>
            <a:stretch>
              <a:fillRect/>
            </a:stretch>
          </p:blipFill>
          <p:spPr>
            <a:xfrm>
              <a:off x="7398377" y="775593"/>
              <a:ext cx="3450598" cy="543731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9017E12-F402-355E-D423-5EC4BEBF1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972609" y="877679"/>
              <a:ext cx="1856812" cy="1219889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2066939-6BFF-167F-A4F1-04740F59854E}"/>
                </a:ext>
              </a:extLst>
            </p:cNvPr>
            <p:cNvSpPr txBox="1"/>
            <p:nvPr/>
          </p:nvSpPr>
          <p:spPr>
            <a:xfrm>
              <a:off x="8046281" y="6170638"/>
              <a:ext cx="14728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AFO</a:t>
              </a:r>
              <a:endParaRPr lang="en-DE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371496A-BCD3-16FC-71C1-C982FC629582}"/>
                </a:ext>
              </a:extLst>
            </p:cNvPr>
            <p:cNvSpPr txBox="1"/>
            <p:nvPr/>
          </p:nvSpPr>
          <p:spPr>
            <a:xfrm>
              <a:off x="9501131" y="6170638"/>
              <a:ext cx="14728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AFB</a:t>
              </a:r>
              <a:endParaRPr lang="en-DE" dirty="0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A19FC59-994D-9C23-7170-FA8BF2C0352E}"/>
              </a:ext>
            </a:extLst>
          </p:cNvPr>
          <p:cNvGrpSpPr/>
          <p:nvPr/>
        </p:nvGrpSpPr>
        <p:grpSpPr>
          <a:xfrm>
            <a:off x="312142" y="775593"/>
            <a:ext cx="3815040" cy="5791993"/>
            <a:chOff x="312142" y="775593"/>
            <a:chExt cx="3869440" cy="604137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1A37FA2-2375-3C69-0D70-3EC9573F68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r="46906"/>
            <a:stretch>
              <a:fillRect/>
            </a:stretch>
          </p:blipFill>
          <p:spPr>
            <a:xfrm>
              <a:off x="641862" y="775593"/>
              <a:ext cx="3539720" cy="540195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AB15F45-3568-0194-9A00-8F4206F30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20427" y="899350"/>
              <a:ext cx="1340576" cy="115401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C5D0134-E36B-39C7-1B63-6746504DD7CA}"/>
                </a:ext>
              </a:extLst>
            </p:cNvPr>
            <p:cNvSpPr txBox="1"/>
            <p:nvPr/>
          </p:nvSpPr>
          <p:spPr>
            <a:xfrm>
              <a:off x="1320427" y="6170638"/>
              <a:ext cx="14728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AF </a:t>
              </a:r>
              <a:r>
                <a:rPr lang="en-US" b="1" dirty="0" err="1"/>
                <a:t>O</a:t>
              </a:r>
              <a:r>
                <a:rPr lang="en-US" dirty="0" err="1"/>
                <a:t>hne</a:t>
              </a:r>
              <a:r>
                <a:rPr lang="en-US" dirty="0"/>
                <a:t> </a:t>
              </a:r>
              <a:r>
                <a:rPr lang="en-US" dirty="0" err="1"/>
                <a:t>Blühstreifen</a:t>
              </a:r>
              <a:endParaRPr lang="en-DE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8E1D659-8A0C-A3CE-9983-6FB23159FC85}"/>
                </a:ext>
              </a:extLst>
            </p:cNvPr>
            <p:cNvSpPr txBox="1"/>
            <p:nvPr/>
          </p:nvSpPr>
          <p:spPr>
            <a:xfrm>
              <a:off x="2613108" y="6170638"/>
              <a:ext cx="14728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AF </a:t>
              </a:r>
              <a:r>
                <a:rPr lang="en-US" dirty="0" err="1"/>
                <a:t>mit</a:t>
              </a:r>
              <a:r>
                <a:rPr lang="en-US" b="1" dirty="0"/>
                <a:t> </a:t>
              </a:r>
              <a:r>
                <a:rPr lang="en-US" b="1" dirty="0" err="1"/>
                <a:t>B</a:t>
              </a:r>
              <a:r>
                <a:rPr lang="en-US" dirty="0" err="1"/>
                <a:t>lühstreifen</a:t>
              </a:r>
              <a:endParaRPr lang="en-DE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317EDB0-ABE7-4110-30FC-D2606DACEBD9}"/>
                </a:ext>
              </a:extLst>
            </p:cNvPr>
            <p:cNvSpPr txBox="1"/>
            <p:nvPr/>
          </p:nvSpPr>
          <p:spPr>
            <a:xfrm rot="16200000">
              <a:off x="-269741" y="3224283"/>
              <a:ext cx="1573200" cy="409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/>
                <a:t>Abundanz</a:t>
              </a:r>
              <a:endParaRPr lang="en-DE" sz="2000" dirty="0"/>
            </a:p>
          </p:txBody>
        </p:sp>
      </p:grpSp>
      <p:sp>
        <p:nvSpPr>
          <p:cNvPr id="30" name="Textfeld 2">
            <a:extLst>
              <a:ext uri="{FF2B5EF4-FFF2-40B4-BE49-F238E27FC236}">
                <a16:creationId xmlns:a16="http://schemas.microsoft.com/office/drawing/2014/main" id="{F2B27550-FFE7-2CC0-4392-D2765ACE2F73}"/>
              </a:ext>
            </a:extLst>
          </p:cNvPr>
          <p:cNvSpPr txBox="1"/>
          <p:nvPr/>
        </p:nvSpPr>
        <p:spPr>
          <a:xfrm>
            <a:off x="0" y="6567586"/>
            <a:ext cx="6903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Verändert nach: Elliot et al. (2025) Agroforst –mehr Struktur, mehr Bestäuber?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2617ED3-75D2-44FE-CB21-5BC114E02EF9}"/>
              </a:ext>
            </a:extLst>
          </p:cNvPr>
          <p:cNvSpPr txBox="1"/>
          <p:nvPr/>
        </p:nvSpPr>
        <p:spPr>
          <a:xfrm>
            <a:off x="1509712" y="48125"/>
            <a:ext cx="9172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altLang="de-DE" sz="4400" dirty="0">
                <a:latin typeface="+mj-lt"/>
              </a:rPr>
              <a:t>Bestäuber-Highways</a:t>
            </a:r>
            <a:endParaRPr lang="en-DE" sz="4400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A4EC04-0127-E660-91AB-61B31B9086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5" y="-10393"/>
            <a:ext cx="1175577" cy="117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315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BED1211C-6074-DCB7-FCDB-1EF660A96DB6}"/>
              </a:ext>
            </a:extLst>
          </p:cNvPr>
          <p:cNvGrpSpPr/>
          <p:nvPr/>
        </p:nvGrpSpPr>
        <p:grpSpPr>
          <a:xfrm>
            <a:off x="313411" y="1526988"/>
            <a:ext cx="7690406" cy="4671173"/>
            <a:chOff x="313411" y="1526988"/>
            <a:chExt cx="7690406" cy="4671173"/>
          </a:xfrm>
        </p:grpSpPr>
        <p:pic>
          <p:nvPicPr>
            <p:cNvPr id="18" name="New picture">
              <a:extLst>
                <a:ext uri="{FF2B5EF4-FFF2-40B4-BE49-F238E27FC236}">
                  <a16:creationId xmlns:a16="http://schemas.microsoft.com/office/drawing/2014/main" id="{B079C5FB-EB42-D981-0FF4-8F2C84D9D07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3535"/>
            <a:stretch>
              <a:fillRect/>
            </a:stretch>
          </p:blipFill>
          <p:spPr bwMode="auto">
            <a:xfrm>
              <a:off x="313411" y="1526988"/>
              <a:ext cx="7690406" cy="4671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1D0BC3F-F9F1-2AC4-78E2-4019F0139AC7}"/>
                </a:ext>
              </a:extLst>
            </p:cNvPr>
            <p:cNvSpPr/>
            <p:nvPr/>
          </p:nvSpPr>
          <p:spPr>
            <a:xfrm>
              <a:off x="5270233" y="2581275"/>
              <a:ext cx="1704096" cy="3031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E1EDF9C-2E66-2DC8-16EC-5A2093F6F907}"/>
                </a:ext>
              </a:extLst>
            </p:cNvPr>
            <p:cNvSpPr/>
            <p:nvPr/>
          </p:nvSpPr>
          <p:spPr>
            <a:xfrm>
              <a:off x="5509850" y="2828475"/>
              <a:ext cx="1704096" cy="3031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2A0959E-940D-9E1B-B672-B6A2E08FD52F}"/>
                </a:ext>
              </a:extLst>
            </p:cNvPr>
            <p:cNvSpPr/>
            <p:nvPr/>
          </p:nvSpPr>
          <p:spPr>
            <a:xfrm>
              <a:off x="5823686" y="4030381"/>
              <a:ext cx="2009923" cy="3031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B7AC48D-83DA-7D01-3B8D-B2F3F8E8F6CE}"/>
                </a:ext>
              </a:extLst>
            </p:cNvPr>
            <p:cNvSpPr/>
            <p:nvPr/>
          </p:nvSpPr>
          <p:spPr>
            <a:xfrm>
              <a:off x="5302802" y="5296963"/>
              <a:ext cx="2009923" cy="3031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F3D2AC6-F1C2-A5BF-E3A6-15C71BAB0944}"/>
                </a:ext>
              </a:extLst>
            </p:cNvPr>
            <p:cNvSpPr/>
            <p:nvPr/>
          </p:nvSpPr>
          <p:spPr>
            <a:xfrm>
              <a:off x="2980569" y="5855965"/>
              <a:ext cx="2009923" cy="3031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F350ED4-7063-7812-E012-5D84708266F9}"/>
                </a:ext>
              </a:extLst>
            </p:cNvPr>
            <p:cNvSpPr/>
            <p:nvPr/>
          </p:nvSpPr>
          <p:spPr>
            <a:xfrm>
              <a:off x="843120" y="5203671"/>
              <a:ext cx="2009923" cy="5125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43B843C-3B57-0477-C450-5044CCAD48B0}"/>
                </a:ext>
              </a:extLst>
            </p:cNvPr>
            <p:cNvSpPr/>
            <p:nvPr/>
          </p:nvSpPr>
          <p:spPr>
            <a:xfrm>
              <a:off x="353555" y="3743472"/>
              <a:ext cx="2009923" cy="5125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6A6CF21-8782-CDF4-8E36-1EFF573FCD48}"/>
                </a:ext>
              </a:extLst>
            </p:cNvPr>
            <p:cNvSpPr/>
            <p:nvPr/>
          </p:nvSpPr>
          <p:spPr>
            <a:xfrm>
              <a:off x="863708" y="2429493"/>
              <a:ext cx="2009923" cy="5125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3CE4107-8D73-418D-192F-8AC1C32D8BAF}"/>
                </a:ext>
              </a:extLst>
            </p:cNvPr>
            <p:cNvSpPr/>
            <p:nvPr/>
          </p:nvSpPr>
          <p:spPr>
            <a:xfrm>
              <a:off x="3145796" y="1971613"/>
              <a:ext cx="1704096" cy="420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994A696-9A7B-04B6-73D8-F53A9CC98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31FA7-670A-4699-88FE-88F6F25DCA56}" type="slidenum">
              <a:rPr lang="en-DE" smtClean="0"/>
              <a:t>15</a:t>
            </a:fld>
            <a:endParaRPr lang="en-DE"/>
          </a:p>
        </p:txBody>
      </p:sp>
      <p:sp>
        <p:nvSpPr>
          <p:cNvPr id="15" name="Abgerundetes Rechteck 18">
            <a:extLst>
              <a:ext uri="{FF2B5EF4-FFF2-40B4-BE49-F238E27FC236}">
                <a16:creationId xmlns:a16="http://schemas.microsoft.com/office/drawing/2014/main" id="{8ED0F4E0-97EA-367B-BB5A-8385B443F933}"/>
              </a:ext>
            </a:extLst>
          </p:cNvPr>
          <p:cNvSpPr/>
          <p:nvPr/>
        </p:nvSpPr>
        <p:spPr>
          <a:xfrm>
            <a:off x="8971969" y="4276977"/>
            <a:ext cx="1864055" cy="630526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rgbClr val="C00000"/>
                </a:solidFill>
              </a:rPr>
              <a:t>Produktionsmaß</a:t>
            </a:r>
          </a:p>
        </p:txBody>
      </p:sp>
      <p:sp>
        <p:nvSpPr>
          <p:cNvPr id="16" name="Abgerundetes Rechteck 19">
            <a:extLst>
              <a:ext uri="{FF2B5EF4-FFF2-40B4-BE49-F238E27FC236}">
                <a16:creationId xmlns:a16="http://schemas.microsoft.com/office/drawing/2014/main" id="{ABBD158B-B07B-E59C-F4D3-71432B20C172}"/>
              </a:ext>
            </a:extLst>
          </p:cNvPr>
          <p:cNvSpPr/>
          <p:nvPr/>
        </p:nvSpPr>
        <p:spPr>
          <a:xfrm>
            <a:off x="8971969" y="5101906"/>
            <a:ext cx="1835529" cy="630526"/>
          </a:xfrm>
          <a:prstGeom prst="roundRect">
            <a:avLst/>
          </a:prstGeom>
          <a:noFill/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rgbClr val="008000"/>
                </a:solidFill>
              </a:rPr>
              <a:t>Diversitätsmaß</a:t>
            </a:r>
          </a:p>
        </p:txBody>
      </p:sp>
      <p:sp>
        <p:nvSpPr>
          <p:cNvPr id="17" name="Textfeld 20">
            <a:extLst>
              <a:ext uri="{FF2B5EF4-FFF2-40B4-BE49-F238E27FC236}">
                <a16:creationId xmlns:a16="http://schemas.microsoft.com/office/drawing/2014/main" id="{3D726049-EA97-74F5-C2C5-8DB94032BDF0}"/>
              </a:ext>
            </a:extLst>
          </p:cNvPr>
          <p:cNvSpPr txBox="1"/>
          <p:nvPr/>
        </p:nvSpPr>
        <p:spPr>
          <a:xfrm>
            <a:off x="305014" y="1034111"/>
            <a:ext cx="1713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Hecken</a:t>
            </a:r>
          </a:p>
        </p:txBody>
      </p:sp>
      <p:pic>
        <p:nvPicPr>
          <p:cNvPr id="19" name="Picture 18" descr="A blue and black rectangles&#10;&#10;Description automatically generated with medium confidence">
            <a:extLst>
              <a:ext uri="{FF2B5EF4-FFF2-40B4-BE49-F238E27FC236}">
                <a16:creationId xmlns:a16="http://schemas.microsoft.com/office/drawing/2014/main" id="{43DACAAF-61FC-8D93-7537-F5A6479CBC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7502" y="48125"/>
            <a:ext cx="1226373" cy="64633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4CEE982-92C9-E735-F5A8-850D7A11BBCD}"/>
              </a:ext>
            </a:extLst>
          </p:cNvPr>
          <p:cNvSpPr txBox="1"/>
          <p:nvPr/>
        </p:nvSpPr>
        <p:spPr>
          <a:xfrm>
            <a:off x="1509712" y="48125"/>
            <a:ext cx="9172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altLang="de-DE" sz="4400" dirty="0">
                <a:latin typeface="+mj-lt"/>
              </a:rPr>
              <a:t>Bestäuber-Highways</a:t>
            </a:r>
            <a:endParaRPr lang="en-DE" sz="4400" dirty="0">
              <a:latin typeface="+mj-lt"/>
            </a:endParaRPr>
          </a:p>
        </p:txBody>
      </p:sp>
      <p:grpSp>
        <p:nvGrpSpPr>
          <p:cNvPr id="5" name="Gruppieren 21">
            <a:extLst>
              <a:ext uri="{FF2B5EF4-FFF2-40B4-BE49-F238E27FC236}">
                <a16:creationId xmlns:a16="http://schemas.microsoft.com/office/drawing/2014/main" id="{A89E086D-C4B8-1D40-CFA5-CB9C2544337A}"/>
              </a:ext>
            </a:extLst>
          </p:cNvPr>
          <p:cNvGrpSpPr/>
          <p:nvPr/>
        </p:nvGrpSpPr>
        <p:grpSpPr>
          <a:xfrm>
            <a:off x="595660" y="1925300"/>
            <a:ext cx="7551644" cy="2472953"/>
            <a:chOff x="572542" y="2432441"/>
            <a:chExt cx="7157794" cy="2328473"/>
          </a:xfrm>
        </p:grpSpPr>
        <p:sp>
          <p:nvSpPr>
            <p:cNvPr id="6" name="Abgerundetes Rechteck 9">
              <a:extLst>
                <a:ext uri="{FF2B5EF4-FFF2-40B4-BE49-F238E27FC236}">
                  <a16:creationId xmlns:a16="http://schemas.microsoft.com/office/drawing/2014/main" id="{D49E85C7-5956-AACF-433C-E71A5D557B30}"/>
                </a:ext>
              </a:extLst>
            </p:cNvPr>
            <p:cNvSpPr/>
            <p:nvPr/>
          </p:nvSpPr>
          <p:spPr>
            <a:xfrm>
              <a:off x="572542" y="2911663"/>
              <a:ext cx="2205314" cy="482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tx1"/>
                  </a:solidFill>
                </a:rPr>
                <a:t>Pestizid Benutzung/Kosten</a:t>
              </a:r>
            </a:p>
          </p:txBody>
        </p:sp>
        <p:sp>
          <p:nvSpPr>
            <p:cNvPr id="7" name="Abgerundetes Rechteck 10">
              <a:extLst>
                <a:ext uri="{FF2B5EF4-FFF2-40B4-BE49-F238E27FC236}">
                  <a16:creationId xmlns:a16="http://schemas.microsoft.com/office/drawing/2014/main" id="{7ACA4A71-AA1A-5FD6-4B00-BB52795AA8BA}"/>
                </a:ext>
              </a:extLst>
            </p:cNvPr>
            <p:cNvSpPr/>
            <p:nvPr/>
          </p:nvSpPr>
          <p:spPr>
            <a:xfrm>
              <a:off x="2889734" y="2432441"/>
              <a:ext cx="2007563" cy="44627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tx1"/>
                  </a:solidFill>
                </a:rPr>
                <a:t>Samenproduktion</a:t>
              </a:r>
            </a:p>
          </p:txBody>
        </p:sp>
        <p:sp>
          <p:nvSpPr>
            <p:cNvPr id="8" name="Abgerundetes Rechteck 11">
              <a:extLst>
                <a:ext uri="{FF2B5EF4-FFF2-40B4-BE49-F238E27FC236}">
                  <a16:creationId xmlns:a16="http://schemas.microsoft.com/office/drawing/2014/main" id="{2E3A472C-18CA-56C6-519D-1ABB143FE8EE}"/>
                </a:ext>
              </a:extLst>
            </p:cNvPr>
            <p:cNvSpPr/>
            <p:nvPr/>
          </p:nvSpPr>
          <p:spPr>
            <a:xfrm>
              <a:off x="5055563" y="2980768"/>
              <a:ext cx="1737848" cy="52247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tx1"/>
                  </a:solidFill>
                </a:rPr>
                <a:t>Bestäubungs-</a:t>
              </a:r>
              <a:r>
                <a:rPr lang="de-DE" dirty="0" err="1">
                  <a:solidFill>
                    <a:schemeClr val="tx1"/>
                  </a:solidFill>
                </a:rPr>
                <a:t>leistung</a:t>
              </a:r>
              <a:r>
                <a:rPr lang="de-DE" dirty="0" err="1"/>
                <a:t>t</a:t>
              </a:r>
              <a:endParaRPr lang="de-DE" dirty="0"/>
            </a:p>
          </p:txBody>
        </p:sp>
        <p:sp>
          <p:nvSpPr>
            <p:cNvPr id="9" name="Abgerundetes Rechteck 12">
              <a:extLst>
                <a:ext uri="{FF2B5EF4-FFF2-40B4-BE49-F238E27FC236}">
                  <a16:creationId xmlns:a16="http://schemas.microsoft.com/office/drawing/2014/main" id="{C674E2C8-B0C6-517B-7F93-A756B47376D0}"/>
                </a:ext>
              </a:extLst>
            </p:cNvPr>
            <p:cNvSpPr/>
            <p:nvPr/>
          </p:nvSpPr>
          <p:spPr>
            <a:xfrm>
              <a:off x="5527905" y="4248696"/>
              <a:ext cx="2202431" cy="51221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tx1"/>
                  </a:solidFill>
                </a:rPr>
                <a:t>Schädlingskontrolle</a:t>
              </a:r>
            </a:p>
          </p:txBody>
        </p:sp>
      </p:grpSp>
      <p:grpSp>
        <p:nvGrpSpPr>
          <p:cNvPr id="10" name="Gruppieren 22">
            <a:extLst>
              <a:ext uri="{FF2B5EF4-FFF2-40B4-BE49-F238E27FC236}">
                <a16:creationId xmlns:a16="http://schemas.microsoft.com/office/drawing/2014/main" id="{AFAC3915-95E6-9B5B-BE76-9B75778F01CC}"/>
              </a:ext>
            </a:extLst>
          </p:cNvPr>
          <p:cNvGrpSpPr/>
          <p:nvPr/>
        </p:nvGrpSpPr>
        <p:grpSpPr>
          <a:xfrm>
            <a:off x="313411" y="3843355"/>
            <a:ext cx="7520199" cy="2536490"/>
            <a:chOff x="305014" y="4238435"/>
            <a:chExt cx="7127989" cy="2388298"/>
          </a:xfrm>
        </p:grpSpPr>
        <p:sp>
          <p:nvSpPr>
            <p:cNvPr id="11" name="Abgerundetes Rechteck 14">
              <a:extLst>
                <a:ext uri="{FF2B5EF4-FFF2-40B4-BE49-F238E27FC236}">
                  <a16:creationId xmlns:a16="http://schemas.microsoft.com/office/drawing/2014/main" id="{6978590F-6D27-B714-E49B-7CFCF0FD4B67}"/>
                </a:ext>
              </a:extLst>
            </p:cNvPr>
            <p:cNvSpPr/>
            <p:nvPr/>
          </p:nvSpPr>
          <p:spPr>
            <a:xfrm>
              <a:off x="5055563" y="5505575"/>
              <a:ext cx="2377440" cy="52247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tx1"/>
                  </a:solidFill>
                </a:rPr>
                <a:t>Vogel Artenvielfalt</a:t>
              </a:r>
            </a:p>
          </p:txBody>
        </p:sp>
        <p:sp>
          <p:nvSpPr>
            <p:cNvPr id="12" name="Abgerundetes Rechteck 15">
              <a:extLst>
                <a:ext uri="{FF2B5EF4-FFF2-40B4-BE49-F238E27FC236}">
                  <a16:creationId xmlns:a16="http://schemas.microsoft.com/office/drawing/2014/main" id="{5E939A97-57E5-466F-F76E-309FD61193C9}"/>
                </a:ext>
              </a:extLst>
            </p:cNvPr>
            <p:cNvSpPr/>
            <p:nvPr/>
          </p:nvSpPr>
          <p:spPr>
            <a:xfrm>
              <a:off x="2889734" y="6104254"/>
              <a:ext cx="2276626" cy="52247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tx1"/>
                  </a:solidFill>
                </a:rPr>
                <a:t>Bienen Artenvielfalt</a:t>
              </a:r>
            </a:p>
          </p:txBody>
        </p:sp>
        <p:sp>
          <p:nvSpPr>
            <p:cNvPr id="13" name="Abgerundetes Rechteck 16">
              <a:extLst>
                <a:ext uri="{FF2B5EF4-FFF2-40B4-BE49-F238E27FC236}">
                  <a16:creationId xmlns:a16="http://schemas.microsoft.com/office/drawing/2014/main" id="{E2005EAC-D46A-CB42-9EB3-39DDA27058F8}"/>
                </a:ext>
              </a:extLst>
            </p:cNvPr>
            <p:cNvSpPr/>
            <p:nvPr/>
          </p:nvSpPr>
          <p:spPr>
            <a:xfrm>
              <a:off x="915910" y="5522593"/>
              <a:ext cx="1787255" cy="52247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tx1"/>
                  </a:solidFill>
                </a:rPr>
                <a:t>Bienen Abundanz</a:t>
              </a:r>
            </a:p>
          </p:txBody>
        </p:sp>
        <p:sp>
          <p:nvSpPr>
            <p:cNvPr id="14" name="Abgerundetes Rechteck 17">
              <a:extLst>
                <a:ext uri="{FF2B5EF4-FFF2-40B4-BE49-F238E27FC236}">
                  <a16:creationId xmlns:a16="http://schemas.microsoft.com/office/drawing/2014/main" id="{FA851D88-784B-0AE0-1C06-C79819A09734}"/>
                </a:ext>
              </a:extLst>
            </p:cNvPr>
            <p:cNvSpPr/>
            <p:nvPr/>
          </p:nvSpPr>
          <p:spPr>
            <a:xfrm>
              <a:off x="305014" y="4238435"/>
              <a:ext cx="1981200" cy="52247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tx1"/>
                  </a:solidFill>
                </a:rPr>
                <a:t>Bienenarten Beständigkeit</a:t>
              </a:r>
            </a:p>
          </p:txBody>
        </p:sp>
      </p:grp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DF5163C-7DF0-CA75-D4EB-88D408D8584C}"/>
              </a:ext>
            </a:extLst>
          </p:cNvPr>
          <p:cNvSpPr/>
          <p:nvPr/>
        </p:nvSpPr>
        <p:spPr>
          <a:xfrm>
            <a:off x="152400" y="1526988"/>
            <a:ext cx="582044" cy="25249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B60E8FE-E95A-A7B6-7BC9-007D2708CAEE}"/>
              </a:ext>
            </a:extLst>
          </p:cNvPr>
          <p:cNvSpPr/>
          <p:nvPr/>
        </p:nvSpPr>
        <p:spPr>
          <a:xfrm>
            <a:off x="2355390" y="1597630"/>
            <a:ext cx="1630141" cy="301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chemeClr val="tx1"/>
                </a:solidFill>
              </a:rPr>
              <a:t>Kontroll</a:t>
            </a:r>
            <a:r>
              <a:rPr lang="en-US" dirty="0">
                <a:solidFill>
                  <a:schemeClr val="tx1"/>
                </a:solidFill>
              </a:rPr>
              <a:t>-Rand</a:t>
            </a:r>
            <a:endParaRPr lang="en-DE" dirty="0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E869ECE-78C4-F0C1-6C7B-5C825EE06223}"/>
              </a:ext>
            </a:extLst>
          </p:cNvPr>
          <p:cNvSpPr/>
          <p:nvPr/>
        </p:nvSpPr>
        <p:spPr>
          <a:xfrm>
            <a:off x="4388122" y="1597629"/>
            <a:ext cx="1912722" cy="3061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chemeClr val="tx1"/>
                </a:solidFill>
              </a:rPr>
              <a:t>Hecken</a:t>
            </a:r>
            <a:r>
              <a:rPr lang="en-US" dirty="0">
                <a:solidFill>
                  <a:schemeClr val="tx1"/>
                </a:solidFill>
              </a:rPr>
              <a:t>-Rand</a:t>
            </a:r>
            <a:endParaRPr lang="en-DE" dirty="0">
              <a:solidFill>
                <a:schemeClr val="tx1"/>
              </a:solidFill>
            </a:endParaRPr>
          </a:p>
        </p:txBody>
      </p:sp>
      <p:pic>
        <p:nvPicPr>
          <p:cNvPr id="4" name="New picture">
            <a:extLst>
              <a:ext uri="{FF2B5EF4-FFF2-40B4-BE49-F238E27FC236}">
                <a16:creationId xmlns:a16="http://schemas.microsoft.com/office/drawing/2014/main" id="{E35819D6-F42A-D24C-D105-4337E54C58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50"/>
          <a:stretch/>
        </p:blipFill>
        <p:spPr bwMode="auto">
          <a:xfrm>
            <a:off x="7647813" y="813078"/>
            <a:ext cx="4391787" cy="2894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25" name="Textfeld 2">
            <a:extLst>
              <a:ext uri="{FF2B5EF4-FFF2-40B4-BE49-F238E27FC236}">
                <a16:creationId xmlns:a16="http://schemas.microsoft.com/office/drawing/2014/main" id="{B28D5E3E-27DD-B671-E3E9-6D1F73EF88CB}"/>
              </a:ext>
            </a:extLst>
          </p:cNvPr>
          <p:cNvSpPr txBox="1"/>
          <p:nvPr/>
        </p:nvSpPr>
        <p:spPr>
          <a:xfrm>
            <a:off x="0" y="6567586"/>
            <a:ext cx="7379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Kremen, Emerg Top Life </a:t>
            </a:r>
            <a:r>
              <a:rPr lang="de-DE" sz="1400" dirty="0" err="1"/>
              <a:t>Sci</a:t>
            </a:r>
            <a:r>
              <a:rPr lang="de-DE" sz="1400" dirty="0"/>
              <a:t> (2020): https://doi.org/10.1042/ETLS20190205 </a:t>
            </a:r>
          </a:p>
        </p:txBody>
      </p:sp>
    </p:spTree>
    <p:extLst>
      <p:ext uri="{BB962C8B-B14F-4D97-AF65-F5344CB8AC3E}">
        <p14:creationId xmlns:p14="http://schemas.microsoft.com/office/powerpoint/2010/main" val="214942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7240EBE9-945B-E211-70AF-B9667C935F0B}"/>
              </a:ext>
            </a:extLst>
          </p:cNvPr>
          <p:cNvGrpSpPr/>
          <p:nvPr/>
        </p:nvGrpSpPr>
        <p:grpSpPr>
          <a:xfrm>
            <a:off x="592026" y="1803916"/>
            <a:ext cx="7299245" cy="4807394"/>
            <a:chOff x="592026" y="1803916"/>
            <a:chExt cx="7299245" cy="4807394"/>
          </a:xfrm>
        </p:grpSpPr>
        <p:pic>
          <p:nvPicPr>
            <p:cNvPr id="19" name="New picture">
              <a:extLst>
                <a:ext uri="{FF2B5EF4-FFF2-40B4-BE49-F238E27FC236}">
                  <a16:creationId xmlns:a16="http://schemas.microsoft.com/office/drawing/2014/main" id="{8C8E75C6-E2C6-CADF-FB8D-EE212D6E741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4093"/>
            <a:stretch>
              <a:fillRect/>
            </a:stretch>
          </p:blipFill>
          <p:spPr bwMode="auto">
            <a:xfrm>
              <a:off x="592026" y="1803916"/>
              <a:ext cx="7299245" cy="4807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5A79F55-95D3-5289-030E-51A3E321CC10}"/>
                </a:ext>
              </a:extLst>
            </p:cNvPr>
            <p:cNvSpPr/>
            <p:nvPr/>
          </p:nvSpPr>
          <p:spPr>
            <a:xfrm>
              <a:off x="5241450" y="2638197"/>
              <a:ext cx="1875031" cy="3436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A2EC932-DD7E-93FD-D972-91276E5BE21C}"/>
                </a:ext>
              </a:extLst>
            </p:cNvPr>
            <p:cNvSpPr/>
            <p:nvPr/>
          </p:nvSpPr>
          <p:spPr>
            <a:xfrm>
              <a:off x="5252692" y="2665753"/>
              <a:ext cx="1875031" cy="3436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ACBC7AD-2555-C7D9-300B-3C368ACCAA70}"/>
                </a:ext>
              </a:extLst>
            </p:cNvPr>
            <p:cNvSpPr/>
            <p:nvPr/>
          </p:nvSpPr>
          <p:spPr>
            <a:xfrm>
              <a:off x="5920670" y="3683732"/>
              <a:ext cx="1970601" cy="3436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33FD9DD-A231-E674-FCDE-A83F58654737}"/>
                </a:ext>
              </a:extLst>
            </p:cNvPr>
            <p:cNvSpPr/>
            <p:nvPr/>
          </p:nvSpPr>
          <p:spPr>
            <a:xfrm>
              <a:off x="5890674" y="4852509"/>
              <a:ext cx="1605501" cy="3436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FB0E513-D83A-2D76-A5FD-38D4E2934270}"/>
                </a:ext>
              </a:extLst>
            </p:cNvPr>
            <p:cNvSpPr/>
            <p:nvPr/>
          </p:nvSpPr>
          <p:spPr>
            <a:xfrm>
              <a:off x="5253098" y="5721233"/>
              <a:ext cx="1605501" cy="4161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6866BAA-0219-B30F-4FFC-EDBD45B29B97}"/>
                </a:ext>
              </a:extLst>
            </p:cNvPr>
            <p:cNvSpPr/>
            <p:nvPr/>
          </p:nvSpPr>
          <p:spPr>
            <a:xfrm>
              <a:off x="3438897" y="2179467"/>
              <a:ext cx="1605501" cy="4161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699C728-07C3-B116-123F-974DD0EDEA16}"/>
                </a:ext>
              </a:extLst>
            </p:cNvPr>
            <p:cNvSpPr/>
            <p:nvPr/>
          </p:nvSpPr>
          <p:spPr>
            <a:xfrm>
              <a:off x="1283953" y="2731432"/>
              <a:ext cx="1814278" cy="3326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CF56126-1AD3-2B42-EBCC-F09FD1E77B09}"/>
                </a:ext>
              </a:extLst>
            </p:cNvPr>
            <p:cNvSpPr/>
            <p:nvPr/>
          </p:nvSpPr>
          <p:spPr>
            <a:xfrm>
              <a:off x="1064346" y="3720593"/>
              <a:ext cx="1383928" cy="3326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585D64E-6490-74B5-DEA1-79DB9EC614E2}"/>
                </a:ext>
              </a:extLst>
            </p:cNvPr>
            <p:cNvSpPr/>
            <p:nvPr/>
          </p:nvSpPr>
          <p:spPr>
            <a:xfrm>
              <a:off x="847725" y="4835108"/>
              <a:ext cx="1600549" cy="3326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6A06982-70B4-92A7-1D95-A838839879D3}"/>
                </a:ext>
              </a:extLst>
            </p:cNvPr>
            <p:cNvSpPr/>
            <p:nvPr/>
          </p:nvSpPr>
          <p:spPr>
            <a:xfrm>
              <a:off x="1492061" y="5819670"/>
              <a:ext cx="1600549" cy="3326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1161DB8-A392-6792-8B67-085666BD9B40}"/>
                </a:ext>
              </a:extLst>
            </p:cNvPr>
            <p:cNvSpPr/>
            <p:nvPr/>
          </p:nvSpPr>
          <p:spPr>
            <a:xfrm>
              <a:off x="3291800" y="6247827"/>
              <a:ext cx="1605501" cy="241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735B95-2FC9-D76B-AA25-D43A53EB2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31FA7-670A-4699-88FE-88F6F25DCA56}" type="slidenum">
              <a:rPr lang="en-DE" smtClean="0"/>
              <a:t>16</a:t>
            </a:fld>
            <a:endParaRPr lang="en-DE"/>
          </a:p>
        </p:txBody>
      </p:sp>
      <p:pic>
        <p:nvPicPr>
          <p:cNvPr id="5" name="New picture">
            <a:extLst>
              <a:ext uri="{FF2B5EF4-FFF2-40B4-BE49-F238E27FC236}">
                <a16:creationId xmlns:a16="http://schemas.microsoft.com/office/drawing/2014/main" id="{C1F63D6B-5C9C-9D7D-3FAA-CE7088A11C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3" b="1"/>
          <a:stretch/>
        </p:blipFill>
        <p:spPr bwMode="auto">
          <a:xfrm>
            <a:off x="6616129" y="878282"/>
            <a:ext cx="5527746" cy="2955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grpSp>
        <p:nvGrpSpPr>
          <p:cNvPr id="6" name="Gruppieren 10">
            <a:extLst>
              <a:ext uri="{FF2B5EF4-FFF2-40B4-BE49-F238E27FC236}">
                <a16:creationId xmlns:a16="http://schemas.microsoft.com/office/drawing/2014/main" id="{2CBB524D-98B6-1180-EB59-7878D1D8829C}"/>
              </a:ext>
            </a:extLst>
          </p:cNvPr>
          <p:cNvGrpSpPr/>
          <p:nvPr/>
        </p:nvGrpSpPr>
        <p:grpSpPr>
          <a:xfrm>
            <a:off x="506708" y="2175496"/>
            <a:ext cx="4370876" cy="3020666"/>
            <a:chOff x="1573508" y="1756372"/>
            <a:chExt cx="4370876" cy="3020666"/>
          </a:xfrm>
          <a:solidFill>
            <a:schemeClr val="bg1"/>
          </a:solidFill>
        </p:grpSpPr>
        <p:sp>
          <p:nvSpPr>
            <p:cNvPr id="7" name="Abgerundetes Rechteck 11">
              <a:extLst>
                <a:ext uri="{FF2B5EF4-FFF2-40B4-BE49-F238E27FC236}">
                  <a16:creationId xmlns:a16="http://schemas.microsoft.com/office/drawing/2014/main" id="{888E4464-2A16-4C1B-A371-4D6345AAAD5A}"/>
                </a:ext>
              </a:extLst>
            </p:cNvPr>
            <p:cNvSpPr/>
            <p:nvPr/>
          </p:nvSpPr>
          <p:spPr>
            <a:xfrm>
              <a:off x="1602049" y="2210715"/>
              <a:ext cx="2557361" cy="466899"/>
            </a:xfrm>
            <a:prstGeom prst="roundRect">
              <a:avLst/>
            </a:prstGeom>
            <a:grp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tx1"/>
                  </a:solidFill>
                </a:rPr>
                <a:t>Mais-Soja Produktion</a:t>
              </a:r>
            </a:p>
          </p:txBody>
        </p:sp>
        <p:sp>
          <p:nvSpPr>
            <p:cNvPr id="8" name="Abgerundetes Rechteck 12">
              <a:extLst>
                <a:ext uri="{FF2B5EF4-FFF2-40B4-BE49-F238E27FC236}">
                  <a16:creationId xmlns:a16="http://schemas.microsoft.com/office/drawing/2014/main" id="{F21D0D80-7D9B-307E-CEA5-81E2B782C9C7}"/>
                </a:ext>
              </a:extLst>
            </p:cNvPr>
            <p:cNvSpPr/>
            <p:nvPr/>
          </p:nvSpPr>
          <p:spPr>
            <a:xfrm>
              <a:off x="4523276" y="1756372"/>
              <a:ext cx="1421108" cy="457200"/>
            </a:xfrm>
            <a:prstGeom prst="roundRect">
              <a:avLst/>
            </a:prstGeom>
            <a:grp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tx1"/>
                  </a:solidFill>
                </a:rPr>
                <a:t>Ertrag</a:t>
              </a:r>
            </a:p>
          </p:txBody>
        </p:sp>
        <p:sp>
          <p:nvSpPr>
            <p:cNvPr id="9" name="Abgerundetes Rechteck 13">
              <a:extLst>
                <a:ext uri="{FF2B5EF4-FFF2-40B4-BE49-F238E27FC236}">
                  <a16:creationId xmlns:a16="http://schemas.microsoft.com/office/drawing/2014/main" id="{A7FDFDD0-2CCA-CA96-D1E2-3A0FA1A4139E}"/>
                </a:ext>
              </a:extLst>
            </p:cNvPr>
            <p:cNvSpPr/>
            <p:nvPr/>
          </p:nvSpPr>
          <p:spPr>
            <a:xfrm>
              <a:off x="1573508" y="3262223"/>
              <a:ext cx="1990344" cy="457200"/>
            </a:xfrm>
            <a:prstGeom prst="roundRect">
              <a:avLst/>
            </a:prstGeom>
            <a:grp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tx1"/>
                  </a:solidFill>
                </a:rPr>
                <a:t>Stickstoffverlust</a:t>
              </a:r>
            </a:p>
          </p:txBody>
        </p:sp>
        <p:sp>
          <p:nvSpPr>
            <p:cNvPr id="10" name="Abgerundetes Rechteck 14">
              <a:extLst>
                <a:ext uri="{FF2B5EF4-FFF2-40B4-BE49-F238E27FC236}">
                  <a16:creationId xmlns:a16="http://schemas.microsoft.com/office/drawing/2014/main" id="{B78B97D1-8C1B-A2A3-3AB2-770398EC6FF5}"/>
                </a:ext>
              </a:extLst>
            </p:cNvPr>
            <p:cNvSpPr/>
            <p:nvPr/>
          </p:nvSpPr>
          <p:spPr>
            <a:xfrm>
              <a:off x="1602049" y="4319838"/>
              <a:ext cx="1961803" cy="457200"/>
            </a:xfrm>
            <a:prstGeom prst="roundRect">
              <a:avLst/>
            </a:prstGeom>
            <a:grp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tx1"/>
                  </a:solidFill>
                </a:rPr>
                <a:t>Phosphor Verlust</a:t>
              </a:r>
            </a:p>
          </p:txBody>
        </p:sp>
      </p:grpSp>
      <p:grpSp>
        <p:nvGrpSpPr>
          <p:cNvPr id="11" name="Gruppieren 15">
            <a:extLst>
              <a:ext uri="{FF2B5EF4-FFF2-40B4-BE49-F238E27FC236}">
                <a16:creationId xmlns:a16="http://schemas.microsoft.com/office/drawing/2014/main" id="{946193B1-299A-F66A-2592-57E132BEDC10}"/>
              </a:ext>
            </a:extLst>
          </p:cNvPr>
          <p:cNvGrpSpPr/>
          <p:nvPr/>
        </p:nvGrpSpPr>
        <p:grpSpPr>
          <a:xfrm>
            <a:off x="5199773" y="2653849"/>
            <a:ext cx="3064068" cy="3542530"/>
            <a:chOff x="6266573" y="2234725"/>
            <a:chExt cx="3064068" cy="3542530"/>
          </a:xfrm>
          <a:solidFill>
            <a:schemeClr val="bg1"/>
          </a:solidFill>
        </p:grpSpPr>
        <p:sp>
          <p:nvSpPr>
            <p:cNvPr id="12" name="Abgerundetes Rechteck 16">
              <a:extLst>
                <a:ext uri="{FF2B5EF4-FFF2-40B4-BE49-F238E27FC236}">
                  <a16:creationId xmlns:a16="http://schemas.microsoft.com/office/drawing/2014/main" id="{58976E1C-7E56-723F-2D40-F98DB60EDC47}"/>
                </a:ext>
              </a:extLst>
            </p:cNvPr>
            <p:cNvSpPr/>
            <p:nvPr/>
          </p:nvSpPr>
          <p:spPr>
            <a:xfrm>
              <a:off x="6957474" y="4344982"/>
              <a:ext cx="2057374" cy="457200"/>
            </a:xfrm>
            <a:prstGeom prst="roundRect">
              <a:avLst/>
            </a:prstGeom>
            <a:grpFill/>
            <a:ln w="3810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tx1"/>
                  </a:solidFill>
                </a:rPr>
                <a:t>Vogel Artenvielfalt</a:t>
              </a:r>
            </a:p>
          </p:txBody>
        </p:sp>
        <p:sp>
          <p:nvSpPr>
            <p:cNvPr id="13" name="Abgerundetes Rechteck 17">
              <a:extLst>
                <a:ext uri="{FF2B5EF4-FFF2-40B4-BE49-F238E27FC236}">
                  <a16:creationId xmlns:a16="http://schemas.microsoft.com/office/drawing/2014/main" id="{82B0CA31-7885-5B00-DD08-9FCBE9E109C3}"/>
                </a:ext>
              </a:extLst>
            </p:cNvPr>
            <p:cNvSpPr/>
            <p:nvPr/>
          </p:nvSpPr>
          <p:spPr>
            <a:xfrm>
              <a:off x="6266573" y="5260269"/>
              <a:ext cx="1573508" cy="516986"/>
            </a:xfrm>
            <a:prstGeom prst="roundRect">
              <a:avLst/>
            </a:prstGeom>
            <a:grpFill/>
            <a:ln w="3810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tx1"/>
                  </a:solidFill>
                </a:rPr>
                <a:t>Vogel Abundanz</a:t>
              </a:r>
            </a:p>
          </p:txBody>
        </p:sp>
        <p:sp>
          <p:nvSpPr>
            <p:cNvPr id="14" name="Abgerundetes Rechteck 18">
              <a:extLst>
                <a:ext uri="{FF2B5EF4-FFF2-40B4-BE49-F238E27FC236}">
                  <a16:creationId xmlns:a16="http://schemas.microsoft.com/office/drawing/2014/main" id="{D4083E3C-6F4D-03BC-3865-DD7AE86DBCF3}"/>
                </a:ext>
              </a:extLst>
            </p:cNvPr>
            <p:cNvSpPr/>
            <p:nvPr/>
          </p:nvSpPr>
          <p:spPr>
            <a:xfrm>
              <a:off x="6957475" y="3221075"/>
              <a:ext cx="2373166" cy="457200"/>
            </a:xfrm>
            <a:prstGeom prst="roundRect">
              <a:avLst/>
            </a:prstGeom>
            <a:grpFill/>
            <a:ln w="3810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tx1"/>
                  </a:solidFill>
                </a:rPr>
                <a:t>Bestäuber Abundanz</a:t>
              </a:r>
            </a:p>
          </p:txBody>
        </p:sp>
        <p:sp>
          <p:nvSpPr>
            <p:cNvPr id="15" name="Abgerundetes Rechteck 19">
              <a:extLst>
                <a:ext uri="{FF2B5EF4-FFF2-40B4-BE49-F238E27FC236}">
                  <a16:creationId xmlns:a16="http://schemas.microsoft.com/office/drawing/2014/main" id="{6905712D-0359-CFAE-270D-E93F9ADAEDBC}"/>
                </a:ext>
              </a:extLst>
            </p:cNvPr>
            <p:cNvSpPr/>
            <p:nvPr/>
          </p:nvSpPr>
          <p:spPr>
            <a:xfrm>
              <a:off x="6297008" y="2234725"/>
              <a:ext cx="2661063" cy="457200"/>
            </a:xfrm>
            <a:prstGeom prst="roundRect">
              <a:avLst/>
            </a:prstGeom>
            <a:grpFill/>
            <a:ln w="3810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tx1"/>
                  </a:solidFill>
                </a:rPr>
                <a:t>Bestäuber Artenvielfalt</a:t>
              </a:r>
            </a:p>
          </p:txBody>
        </p:sp>
      </p:grpSp>
      <p:pic>
        <p:nvPicPr>
          <p:cNvPr id="18" name="Picture 17" descr="A blue and black rectangles&#10;&#10;Description automatically generated with medium confidence">
            <a:extLst>
              <a:ext uri="{FF2B5EF4-FFF2-40B4-BE49-F238E27FC236}">
                <a16:creationId xmlns:a16="http://schemas.microsoft.com/office/drawing/2014/main" id="{C565F25F-AF6C-114D-BF43-510CB8BCEA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7502" y="48125"/>
            <a:ext cx="1226373" cy="646332"/>
          </a:xfrm>
          <a:prstGeom prst="rect">
            <a:avLst/>
          </a:prstGeom>
        </p:spPr>
      </p:pic>
      <p:sp>
        <p:nvSpPr>
          <p:cNvPr id="20" name="Abgerundetes Rechteck 18">
            <a:extLst>
              <a:ext uri="{FF2B5EF4-FFF2-40B4-BE49-F238E27FC236}">
                <a16:creationId xmlns:a16="http://schemas.microsoft.com/office/drawing/2014/main" id="{DA9CABDD-A62C-6C0A-1F4D-026AAC94B7C5}"/>
              </a:ext>
            </a:extLst>
          </p:cNvPr>
          <p:cNvSpPr/>
          <p:nvPr/>
        </p:nvSpPr>
        <p:spPr>
          <a:xfrm>
            <a:off x="8971969" y="4276977"/>
            <a:ext cx="1864055" cy="630526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rgbClr val="C00000"/>
                </a:solidFill>
              </a:rPr>
              <a:t>Produktionsmaß</a:t>
            </a:r>
          </a:p>
        </p:txBody>
      </p:sp>
      <p:sp>
        <p:nvSpPr>
          <p:cNvPr id="21" name="Abgerundetes Rechteck 19">
            <a:extLst>
              <a:ext uri="{FF2B5EF4-FFF2-40B4-BE49-F238E27FC236}">
                <a16:creationId xmlns:a16="http://schemas.microsoft.com/office/drawing/2014/main" id="{B17147DE-563F-9901-7C2F-E52EDF2B634A}"/>
              </a:ext>
            </a:extLst>
          </p:cNvPr>
          <p:cNvSpPr/>
          <p:nvPr/>
        </p:nvSpPr>
        <p:spPr>
          <a:xfrm>
            <a:off x="8971969" y="5101906"/>
            <a:ext cx="1835529" cy="630526"/>
          </a:xfrm>
          <a:prstGeom prst="roundRect">
            <a:avLst/>
          </a:prstGeom>
          <a:noFill/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rgbClr val="008000"/>
                </a:solidFill>
              </a:rPr>
              <a:t>Diversitätsmaß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CB79ED5-3575-BE78-F5EB-FDCD71BF3B54}"/>
              </a:ext>
            </a:extLst>
          </p:cNvPr>
          <p:cNvSpPr txBox="1"/>
          <p:nvPr/>
        </p:nvSpPr>
        <p:spPr>
          <a:xfrm>
            <a:off x="1509712" y="48125"/>
            <a:ext cx="9172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altLang="de-DE" sz="4400" dirty="0">
                <a:latin typeface="+mj-lt"/>
              </a:rPr>
              <a:t>Bestäuber-Highways</a:t>
            </a:r>
            <a:endParaRPr lang="en-DE" sz="4400" dirty="0">
              <a:latin typeface="+mj-lt"/>
            </a:endParaRPr>
          </a:p>
        </p:txBody>
      </p:sp>
      <p:sp>
        <p:nvSpPr>
          <p:cNvPr id="23" name="Textfeld 20">
            <a:extLst>
              <a:ext uri="{FF2B5EF4-FFF2-40B4-BE49-F238E27FC236}">
                <a16:creationId xmlns:a16="http://schemas.microsoft.com/office/drawing/2014/main" id="{D5C3CDA7-AD57-B5FF-5CD0-7B565C335061}"/>
              </a:ext>
            </a:extLst>
          </p:cNvPr>
          <p:cNvSpPr txBox="1"/>
          <p:nvPr/>
        </p:nvSpPr>
        <p:spPr>
          <a:xfrm>
            <a:off x="305014" y="1034111"/>
            <a:ext cx="4087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Blühstreifen/-flächen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430FC2C-60B8-1621-A497-E79DAA524134}"/>
              </a:ext>
            </a:extLst>
          </p:cNvPr>
          <p:cNvSpPr/>
          <p:nvPr/>
        </p:nvSpPr>
        <p:spPr>
          <a:xfrm>
            <a:off x="219456" y="1557331"/>
            <a:ext cx="1290256" cy="879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7EBD575-2EA7-09BE-A376-965E1526802A}"/>
              </a:ext>
            </a:extLst>
          </p:cNvPr>
          <p:cNvSpPr/>
          <p:nvPr/>
        </p:nvSpPr>
        <p:spPr>
          <a:xfrm>
            <a:off x="2932222" y="1683799"/>
            <a:ext cx="1290256" cy="466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100% </a:t>
            </a:r>
            <a:r>
              <a:rPr lang="en-US" dirty="0" err="1">
                <a:solidFill>
                  <a:schemeClr val="tx1"/>
                </a:solidFill>
              </a:rPr>
              <a:t>Getreide</a:t>
            </a:r>
            <a:endParaRPr lang="en-DE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486A14C-2693-36C0-0F71-9510D5F538AB}"/>
              </a:ext>
            </a:extLst>
          </p:cNvPr>
          <p:cNvSpPr/>
          <p:nvPr/>
        </p:nvSpPr>
        <p:spPr>
          <a:xfrm>
            <a:off x="4540090" y="1795558"/>
            <a:ext cx="1912722" cy="3061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chemeClr val="tx1"/>
                </a:solidFill>
              </a:rPr>
              <a:t>Blühstreifen</a:t>
            </a:r>
            <a:endParaRPr lang="en-DE" dirty="0">
              <a:solidFill>
                <a:schemeClr val="tx1"/>
              </a:solidFill>
            </a:endParaRPr>
          </a:p>
        </p:txBody>
      </p:sp>
      <p:sp>
        <p:nvSpPr>
          <p:cNvPr id="27" name="Abgerundetes Rechteck 14">
            <a:extLst>
              <a:ext uri="{FF2B5EF4-FFF2-40B4-BE49-F238E27FC236}">
                <a16:creationId xmlns:a16="http://schemas.microsoft.com/office/drawing/2014/main" id="{9C714079-1920-9C20-1DA4-8BE48E6D0121}"/>
              </a:ext>
            </a:extLst>
          </p:cNvPr>
          <p:cNvSpPr/>
          <p:nvPr/>
        </p:nvSpPr>
        <p:spPr>
          <a:xfrm>
            <a:off x="1149095" y="5787433"/>
            <a:ext cx="1961803" cy="457200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Sediment Verlust</a:t>
            </a:r>
          </a:p>
        </p:txBody>
      </p:sp>
      <p:sp>
        <p:nvSpPr>
          <p:cNvPr id="28" name="Abgerundetes Rechteck 14">
            <a:extLst>
              <a:ext uri="{FF2B5EF4-FFF2-40B4-BE49-F238E27FC236}">
                <a16:creationId xmlns:a16="http://schemas.microsoft.com/office/drawing/2014/main" id="{2BBA827F-9486-BE9D-B3E4-965D2A85B96F}"/>
              </a:ext>
            </a:extLst>
          </p:cNvPr>
          <p:cNvSpPr/>
          <p:nvPr/>
        </p:nvSpPr>
        <p:spPr>
          <a:xfrm>
            <a:off x="2963373" y="6191490"/>
            <a:ext cx="2262357" cy="457200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Oberflächenabfluss</a:t>
            </a:r>
          </a:p>
        </p:txBody>
      </p:sp>
      <p:sp>
        <p:nvSpPr>
          <p:cNvPr id="29" name="Textfeld 2">
            <a:extLst>
              <a:ext uri="{FF2B5EF4-FFF2-40B4-BE49-F238E27FC236}">
                <a16:creationId xmlns:a16="http://schemas.microsoft.com/office/drawing/2014/main" id="{D4FC699A-2F2F-37C5-1376-5EFCF4061FF3}"/>
              </a:ext>
            </a:extLst>
          </p:cNvPr>
          <p:cNvSpPr txBox="1"/>
          <p:nvPr/>
        </p:nvSpPr>
        <p:spPr>
          <a:xfrm>
            <a:off x="0" y="6567586"/>
            <a:ext cx="7379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Kremen, Emerg Top Life </a:t>
            </a:r>
            <a:r>
              <a:rPr lang="de-DE" sz="1400" dirty="0" err="1"/>
              <a:t>Sci</a:t>
            </a:r>
            <a:r>
              <a:rPr lang="de-DE" sz="1400" dirty="0"/>
              <a:t> (2020): https://doi.org/10.1042/ETLS20190205 </a:t>
            </a:r>
          </a:p>
        </p:txBody>
      </p:sp>
    </p:spTree>
    <p:extLst>
      <p:ext uri="{BB962C8B-B14F-4D97-AF65-F5344CB8AC3E}">
        <p14:creationId xmlns:p14="http://schemas.microsoft.com/office/powerpoint/2010/main" val="3256352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EA1B55-E213-C6FB-F76C-F9720F582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31FA7-670A-4699-88FE-88F6F25DCA56}" type="slidenum">
              <a:rPr lang="en-DE" smtClean="0"/>
              <a:t>17</a:t>
            </a:fld>
            <a:endParaRPr lang="en-DE"/>
          </a:p>
        </p:txBody>
      </p:sp>
      <p:pic>
        <p:nvPicPr>
          <p:cNvPr id="3" name="New picture">
            <a:extLst>
              <a:ext uri="{FF2B5EF4-FFF2-40B4-BE49-F238E27FC236}">
                <a16:creationId xmlns:a16="http://schemas.microsoft.com/office/drawing/2014/main" id="{E9FCACC7-76C9-D676-563B-BA99E44B3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759" y="903110"/>
            <a:ext cx="6126480" cy="5453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4" name="Picture 3" descr="A blue and black rectangles&#10;&#10;Description automatically generated with medium confidence">
            <a:extLst>
              <a:ext uri="{FF2B5EF4-FFF2-40B4-BE49-F238E27FC236}">
                <a16:creationId xmlns:a16="http://schemas.microsoft.com/office/drawing/2014/main" id="{9E7DF1C3-6A3E-F34D-254D-AEF1583E06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7502" y="48125"/>
            <a:ext cx="1226373" cy="6463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E7E159-428A-E380-0864-2C2B3EBE6B06}"/>
              </a:ext>
            </a:extLst>
          </p:cNvPr>
          <p:cNvSpPr txBox="1"/>
          <p:nvPr/>
        </p:nvSpPr>
        <p:spPr>
          <a:xfrm>
            <a:off x="1509712" y="48125"/>
            <a:ext cx="9172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altLang="de-DE" sz="4400" dirty="0">
                <a:latin typeface="+mj-lt"/>
              </a:rPr>
              <a:t>Bestäuber-Highways</a:t>
            </a:r>
            <a:endParaRPr lang="en-DE" sz="4400" dirty="0">
              <a:latin typeface="+mj-lt"/>
            </a:endParaRPr>
          </a:p>
        </p:txBody>
      </p:sp>
      <p:sp>
        <p:nvSpPr>
          <p:cNvPr id="6" name="Textfeld 2">
            <a:extLst>
              <a:ext uri="{FF2B5EF4-FFF2-40B4-BE49-F238E27FC236}">
                <a16:creationId xmlns:a16="http://schemas.microsoft.com/office/drawing/2014/main" id="{D8E061A7-2EE4-BA2F-C6BD-3D7602BAB0EE}"/>
              </a:ext>
            </a:extLst>
          </p:cNvPr>
          <p:cNvSpPr txBox="1"/>
          <p:nvPr/>
        </p:nvSpPr>
        <p:spPr>
          <a:xfrm>
            <a:off x="0" y="6567586"/>
            <a:ext cx="7379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Kremen, Emerg Top Life </a:t>
            </a:r>
            <a:r>
              <a:rPr lang="de-DE" sz="1400" dirty="0" err="1"/>
              <a:t>Sci</a:t>
            </a:r>
            <a:r>
              <a:rPr lang="de-DE" sz="1400" dirty="0"/>
              <a:t> (2020): https://doi.org/10.1042/ETLS20190205 </a:t>
            </a:r>
          </a:p>
        </p:txBody>
      </p:sp>
      <p:sp>
        <p:nvSpPr>
          <p:cNvPr id="7" name="Abgerundetes Rechteck 12">
            <a:extLst>
              <a:ext uri="{FF2B5EF4-FFF2-40B4-BE49-F238E27FC236}">
                <a16:creationId xmlns:a16="http://schemas.microsoft.com/office/drawing/2014/main" id="{71FE9DC0-AD43-5B87-7213-39BA5329A62C}"/>
              </a:ext>
            </a:extLst>
          </p:cNvPr>
          <p:cNvSpPr/>
          <p:nvPr/>
        </p:nvSpPr>
        <p:spPr>
          <a:xfrm>
            <a:off x="5102396" y="2047480"/>
            <a:ext cx="1421108" cy="457200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Ertrag</a:t>
            </a:r>
          </a:p>
        </p:txBody>
      </p:sp>
      <p:sp>
        <p:nvSpPr>
          <p:cNvPr id="8" name="Abgerundetes Rechteck 12">
            <a:extLst>
              <a:ext uri="{FF2B5EF4-FFF2-40B4-BE49-F238E27FC236}">
                <a16:creationId xmlns:a16="http://schemas.microsoft.com/office/drawing/2014/main" id="{AE900448-DFCF-9350-732B-95E4EBCF8629}"/>
              </a:ext>
            </a:extLst>
          </p:cNvPr>
          <p:cNvSpPr/>
          <p:nvPr/>
        </p:nvSpPr>
        <p:spPr>
          <a:xfrm>
            <a:off x="7331870" y="3031679"/>
            <a:ext cx="2468192" cy="555279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>
                <a:solidFill>
                  <a:schemeClr val="tx1"/>
                </a:solidFill>
              </a:rPr>
              <a:t>Ökosystemleistungen für Landwirte</a:t>
            </a:r>
          </a:p>
        </p:txBody>
      </p:sp>
      <p:sp>
        <p:nvSpPr>
          <p:cNvPr id="9" name="Abgerundetes Rechteck 12">
            <a:extLst>
              <a:ext uri="{FF2B5EF4-FFF2-40B4-BE49-F238E27FC236}">
                <a16:creationId xmlns:a16="http://schemas.microsoft.com/office/drawing/2014/main" id="{F432D7BA-0CD6-F167-1424-5AC58459B23B}"/>
              </a:ext>
            </a:extLst>
          </p:cNvPr>
          <p:cNvSpPr/>
          <p:nvPr/>
        </p:nvSpPr>
        <p:spPr>
          <a:xfrm>
            <a:off x="7351776" y="4955510"/>
            <a:ext cx="2448285" cy="457200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>
                <a:solidFill>
                  <a:schemeClr val="tx1"/>
                </a:solidFill>
              </a:rPr>
              <a:t>Ökosystemleistungen für die Gesellschaft</a:t>
            </a:r>
          </a:p>
        </p:txBody>
      </p:sp>
      <p:sp>
        <p:nvSpPr>
          <p:cNvPr id="10" name="Abgerundetes Rechteck 12">
            <a:extLst>
              <a:ext uri="{FF2B5EF4-FFF2-40B4-BE49-F238E27FC236}">
                <a16:creationId xmlns:a16="http://schemas.microsoft.com/office/drawing/2014/main" id="{3E8313B6-4577-478A-4C0F-E4F65D6DBCF6}"/>
              </a:ext>
            </a:extLst>
          </p:cNvPr>
          <p:cNvSpPr/>
          <p:nvPr/>
        </p:nvSpPr>
        <p:spPr>
          <a:xfrm>
            <a:off x="1808616" y="4955510"/>
            <a:ext cx="2448285" cy="457200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de-DE" dirty="0">
                <a:solidFill>
                  <a:schemeClr val="tx1"/>
                </a:solidFill>
              </a:rPr>
              <a:t>Soziale Gerechtigkeit</a:t>
            </a:r>
          </a:p>
        </p:txBody>
      </p:sp>
      <p:sp>
        <p:nvSpPr>
          <p:cNvPr id="11" name="Abgerundetes Rechteck 12">
            <a:extLst>
              <a:ext uri="{FF2B5EF4-FFF2-40B4-BE49-F238E27FC236}">
                <a16:creationId xmlns:a16="http://schemas.microsoft.com/office/drawing/2014/main" id="{258C017E-194E-35AF-DCE4-60229B8CF445}"/>
              </a:ext>
            </a:extLst>
          </p:cNvPr>
          <p:cNvSpPr/>
          <p:nvPr/>
        </p:nvSpPr>
        <p:spPr>
          <a:xfrm>
            <a:off x="1808615" y="3016107"/>
            <a:ext cx="2448285" cy="457200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de-DE" dirty="0">
                <a:solidFill>
                  <a:schemeClr val="tx1"/>
                </a:solidFill>
              </a:rPr>
              <a:t>Produktion</a:t>
            </a:r>
          </a:p>
        </p:txBody>
      </p:sp>
      <p:sp>
        <p:nvSpPr>
          <p:cNvPr id="12" name="Abgerundetes Rechteck 12">
            <a:extLst>
              <a:ext uri="{FF2B5EF4-FFF2-40B4-BE49-F238E27FC236}">
                <a16:creationId xmlns:a16="http://schemas.microsoft.com/office/drawing/2014/main" id="{7AA1B0A5-AD6A-9C41-2069-7EAAFAB4E4CD}"/>
              </a:ext>
            </a:extLst>
          </p:cNvPr>
          <p:cNvSpPr/>
          <p:nvPr/>
        </p:nvSpPr>
        <p:spPr>
          <a:xfrm>
            <a:off x="4588807" y="6081712"/>
            <a:ext cx="2448285" cy="457200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Drittkosten</a:t>
            </a:r>
          </a:p>
        </p:txBody>
      </p:sp>
      <p:sp>
        <p:nvSpPr>
          <p:cNvPr id="13" name="Abgerundetes Rechteck 12">
            <a:extLst>
              <a:ext uri="{FF2B5EF4-FFF2-40B4-BE49-F238E27FC236}">
                <a16:creationId xmlns:a16="http://schemas.microsoft.com/office/drawing/2014/main" id="{A837AD07-564E-C699-4A14-21588A27DB2A}"/>
              </a:ext>
            </a:extLst>
          </p:cNvPr>
          <p:cNvSpPr/>
          <p:nvPr/>
        </p:nvSpPr>
        <p:spPr>
          <a:xfrm>
            <a:off x="4463369" y="812817"/>
            <a:ext cx="4724006" cy="457200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>
                <a:solidFill>
                  <a:schemeClr val="tx1"/>
                </a:solidFill>
              </a:rPr>
              <a:t>Intensivierung konventioneller Landwirtschaft</a:t>
            </a:r>
          </a:p>
        </p:txBody>
      </p:sp>
      <p:sp>
        <p:nvSpPr>
          <p:cNvPr id="14" name="Abgerundetes Rechteck 12">
            <a:extLst>
              <a:ext uri="{FF2B5EF4-FFF2-40B4-BE49-F238E27FC236}">
                <a16:creationId xmlns:a16="http://schemas.microsoft.com/office/drawing/2014/main" id="{29F8D8B2-BD22-4A12-E781-64E7A53EB93E}"/>
              </a:ext>
            </a:extLst>
          </p:cNvPr>
          <p:cNvSpPr/>
          <p:nvPr/>
        </p:nvSpPr>
        <p:spPr>
          <a:xfrm>
            <a:off x="4453852" y="1184144"/>
            <a:ext cx="4724006" cy="457200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>
                <a:solidFill>
                  <a:schemeClr val="tx1"/>
                </a:solidFill>
              </a:rPr>
              <a:t>Intensivierung ökologischer Landwirtschaft</a:t>
            </a:r>
          </a:p>
        </p:txBody>
      </p:sp>
      <p:sp>
        <p:nvSpPr>
          <p:cNvPr id="15" name="Abgerundetes Rechteck 12">
            <a:extLst>
              <a:ext uri="{FF2B5EF4-FFF2-40B4-BE49-F238E27FC236}">
                <a16:creationId xmlns:a16="http://schemas.microsoft.com/office/drawing/2014/main" id="{3486B2B8-C821-125B-1E47-35A76A8E67C3}"/>
              </a:ext>
            </a:extLst>
          </p:cNvPr>
          <p:cNvSpPr/>
          <p:nvPr/>
        </p:nvSpPr>
        <p:spPr>
          <a:xfrm>
            <a:off x="4477437" y="1551673"/>
            <a:ext cx="4724006" cy="457200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>
                <a:solidFill>
                  <a:schemeClr val="tx1"/>
                </a:solidFill>
              </a:rPr>
              <a:t>Agrarökologisches Neu-Design</a:t>
            </a:r>
          </a:p>
        </p:txBody>
      </p:sp>
      <p:pic>
        <p:nvPicPr>
          <p:cNvPr id="16" name="New picture">
            <a:extLst>
              <a:ext uri="{FF2B5EF4-FFF2-40B4-BE49-F238E27FC236}">
                <a16:creationId xmlns:a16="http://schemas.microsoft.com/office/drawing/2014/main" id="{8852E98F-0743-6414-CCAE-85A08FB0C0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50"/>
          <a:stretch/>
        </p:blipFill>
        <p:spPr bwMode="auto">
          <a:xfrm>
            <a:off x="9156448" y="814936"/>
            <a:ext cx="2984584" cy="196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17" name="New picture">
            <a:extLst>
              <a:ext uri="{FF2B5EF4-FFF2-40B4-BE49-F238E27FC236}">
                <a16:creationId xmlns:a16="http://schemas.microsoft.com/office/drawing/2014/main" id="{EE4BA6F1-8654-B258-B075-F00DDA80B8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3" b="1"/>
          <a:stretch/>
        </p:blipFill>
        <p:spPr bwMode="auto">
          <a:xfrm>
            <a:off x="50966" y="812817"/>
            <a:ext cx="3682834" cy="1969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8589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C25291-2BD4-58F8-C6A0-3FA394E09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31FA7-670A-4699-88FE-88F6F25DCA56}" type="slidenum">
              <a:rPr lang="en-DE" smtClean="0"/>
              <a:t>18</a:t>
            </a:fld>
            <a:endParaRPr lang="en-DE"/>
          </a:p>
        </p:txBody>
      </p:sp>
      <p:pic>
        <p:nvPicPr>
          <p:cNvPr id="3" name="Picture 2" descr="A blue and black rectangles&#10;&#10;Description automatically generated with medium confidence">
            <a:extLst>
              <a:ext uri="{FF2B5EF4-FFF2-40B4-BE49-F238E27FC236}">
                <a16:creationId xmlns:a16="http://schemas.microsoft.com/office/drawing/2014/main" id="{D36EC2CA-FAD2-2121-2AFD-F6BE0419BD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7502" y="48125"/>
            <a:ext cx="1226373" cy="6463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DA847D-1C0D-3F77-4044-C123348041D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2657"/>
          <a:stretch>
            <a:fillRect/>
          </a:stretch>
        </p:blipFill>
        <p:spPr>
          <a:xfrm>
            <a:off x="5741861" y="1910336"/>
            <a:ext cx="3065255" cy="41156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8786B1-0AAC-80EC-5224-7456B1455EB2}"/>
              </a:ext>
            </a:extLst>
          </p:cNvPr>
          <p:cNvSpPr txBox="1"/>
          <p:nvPr/>
        </p:nvSpPr>
        <p:spPr>
          <a:xfrm>
            <a:off x="1509712" y="48125"/>
            <a:ext cx="9172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altLang="de-DE" sz="4400" dirty="0">
                <a:latin typeface="+mj-lt"/>
              </a:rPr>
              <a:t>Agrarlandschaft in Zukunft?</a:t>
            </a:r>
            <a:endParaRPr lang="en-DE" sz="4400" dirty="0">
              <a:latin typeface="+mj-lt"/>
            </a:endParaRPr>
          </a:p>
        </p:txBody>
      </p:sp>
      <p:sp>
        <p:nvSpPr>
          <p:cNvPr id="6" name="Textfeld 2">
            <a:extLst>
              <a:ext uri="{FF2B5EF4-FFF2-40B4-BE49-F238E27FC236}">
                <a16:creationId xmlns:a16="http://schemas.microsoft.com/office/drawing/2014/main" id="{896A207D-7F53-0C90-9412-7FE5146970F1}"/>
              </a:ext>
            </a:extLst>
          </p:cNvPr>
          <p:cNvSpPr txBox="1"/>
          <p:nvPr/>
        </p:nvSpPr>
        <p:spPr>
          <a:xfrm>
            <a:off x="5741861" y="5733235"/>
            <a:ext cx="18836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Tscharntke et al. 2007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62A9D0-DED6-3D7E-3DE5-F1B14476BE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58" y="2117556"/>
            <a:ext cx="5304328" cy="37012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88B2BA-49CC-F252-F3F7-A241EF1383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2868"/>
          <a:stretch>
            <a:fillRect/>
          </a:stretch>
        </p:blipFill>
        <p:spPr>
          <a:xfrm>
            <a:off x="8807116" y="1910336"/>
            <a:ext cx="3051626" cy="4115683"/>
          </a:xfrm>
          <a:prstGeom prst="rect">
            <a:avLst/>
          </a:prstGeom>
        </p:spPr>
      </p:pic>
      <p:sp>
        <p:nvSpPr>
          <p:cNvPr id="9" name="Arrow: Curved Down 8">
            <a:extLst>
              <a:ext uri="{FF2B5EF4-FFF2-40B4-BE49-F238E27FC236}">
                <a16:creationId xmlns:a16="http://schemas.microsoft.com/office/drawing/2014/main" id="{1A354F9C-EA3D-0E93-548E-A440D77E679A}"/>
              </a:ext>
            </a:extLst>
          </p:cNvPr>
          <p:cNvSpPr/>
          <p:nvPr/>
        </p:nvSpPr>
        <p:spPr>
          <a:xfrm>
            <a:off x="8239225" y="1325881"/>
            <a:ext cx="991402" cy="584456"/>
          </a:xfrm>
          <a:prstGeom prst="curvedDown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solidFill>
                <a:schemeClr val="tx1"/>
              </a:solidFill>
            </a:endParaRPr>
          </a:p>
        </p:txBody>
      </p:sp>
      <p:sp>
        <p:nvSpPr>
          <p:cNvPr id="10" name="Arrow: Curved Down 9">
            <a:extLst>
              <a:ext uri="{FF2B5EF4-FFF2-40B4-BE49-F238E27FC236}">
                <a16:creationId xmlns:a16="http://schemas.microsoft.com/office/drawing/2014/main" id="{B5B786F4-870F-68E7-191E-7F6238321E6E}"/>
              </a:ext>
            </a:extLst>
          </p:cNvPr>
          <p:cNvSpPr/>
          <p:nvPr/>
        </p:nvSpPr>
        <p:spPr>
          <a:xfrm rot="13397855">
            <a:off x="2331694" y="5042266"/>
            <a:ext cx="991402" cy="584456"/>
          </a:xfrm>
          <a:prstGeom prst="curvedDown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solidFill>
                <a:schemeClr val="tx1"/>
              </a:solidFill>
            </a:endParaRPr>
          </a:p>
        </p:txBody>
      </p:sp>
      <p:sp>
        <p:nvSpPr>
          <p:cNvPr id="11" name="Arrow: Curved Down 10">
            <a:extLst>
              <a:ext uri="{FF2B5EF4-FFF2-40B4-BE49-F238E27FC236}">
                <a16:creationId xmlns:a16="http://schemas.microsoft.com/office/drawing/2014/main" id="{163436E2-C47B-9AD2-79B5-FE1F90B90079}"/>
              </a:ext>
            </a:extLst>
          </p:cNvPr>
          <p:cNvSpPr/>
          <p:nvPr/>
        </p:nvSpPr>
        <p:spPr>
          <a:xfrm rot="13397855">
            <a:off x="1014011" y="4228579"/>
            <a:ext cx="991402" cy="584456"/>
          </a:xfrm>
          <a:prstGeom prst="curvedDown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4561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5A258F-A6CF-E603-4BC6-4DB131A0C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31FA7-670A-4699-88FE-88F6F25DCA56}" type="slidenum">
              <a:rPr lang="en-DE" smtClean="0"/>
              <a:t>19</a:t>
            </a:fld>
            <a:endParaRPr lang="en-DE"/>
          </a:p>
        </p:txBody>
      </p:sp>
      <p:pic>
        <p:nvPicPr>
          <p:cNvPr id="3" name="Picture 2" descr="A blue and black rectangles&#10;&#10;Description automatically generated with medium confidence">
            <a:extLst>
              <a:ext uri="{FF2B5EF4-FFF2-40B4-BE49-F238E27FC236}">
                <a16:creationId xmlns:a16="http://schemas.microsoft.com/office/drawing/2014/main" id="{DFFE8093-87FF-7C81-94CE-072A65AFA5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7502" y="48125"/>
            <a:ext cx="1226373" cy="6463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7170A9-C399-0464-DA53-635DB4C42845}"/>
              </a:ext>
            </a:extLst>
          </p:cNvPr>
          <p:cNvSpPr txBox="1"/>
          <p:nvPr/>
        </p:nvSpPr>
        <p:spPr>
          <a:xfrm>
            <a:off x="1509712" y="48125"/>
            <a:ext cx="9172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+mj-lt"/>
              </a:rPr>
              <a:t>Blüte</a:t>
            </a:r>
            <a:r>
              <a:rPr lang="en-US" sz="4400" dirty="0">
                <a:latin typeface="+mj-lt"/>
              </a:rPr>
              <a:t> ≠ </a:t>
            </a:r>
            <a:r>
              <a:rPr lang="en-US" sz="4400" dirty="0" err="1">
                <a:latin typeface="+mj-lt"/>
              </a:rPr>
              <a:t>Blüte</a:t>
            </a:r>
            <a:endParaRPr lang="en-DE" sz="4400" dirty="0">
              <a:latin typeface="+mj-lt"/>
            </a:endParaRPr>
          </a:p>
        </p:txBody>
      </p:sp>
      <p:grpSp>
        <p:nvGrpSpPr>
          <p:cNvPr id="6" name="Gruppieren 17">
            <a:extLst>
              <a:ext uri="{FF2B5EF4-FFF2-40B4-BE49-F238E27FC236}">
                <a16:creationId xmlns:a16="http://schemas.microsoft.com/office/drawing/2014/main" id="{E41B8D41-ECB7-5C9A-8242-D3727751CDD5}"/>
              </a:ext>
            </a:extLst>
          </p:cNvPr>
          <p:cNvGrpSpPr/>
          <p:nvPr/>
        </p:nvGrpSpPr>
        <p:grpSpPr>
          <a:xfrm>
            <a:off x="2365756" y="1157796"/>
            <a:ext cx="3525582" cy="2828989"/>
            <a:chOff x="4707064" y="1547946"/>
            <a:chExt cx="4108830" cy="3278380"/>
          </a:xfrm>
        </p:grpSpPr>
        <p:pic>
          <p:nvPicPr>
            <p:cNvPr id="7" name="Picture 2" descr="Bildergebnis für schokolade">
              <a:extLst>
                <a:ext uri="{FF2B5EF4-FFF2-40B4-BE49-F238E27FC236}">
                  <a16:creationId xmlns:a16="http://schemas.microsoft.com/office/drawing/2014/main" id="{AC01D03C-8BCE-7934-E822-C93BB9CDFD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732" b="89933" l="2637" r="992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7064" y="1547946"/>
              <a:ext cx="2661413" cy="1549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Bildergebnis für schokolade">
              <a:extLst>
                <a:ext uri="{FF2B5EF4-FFF2-40B4-BE49-F238E27FC236}">
                  <a16:creationId xmlns:a16="http://schemas.microsoft.com/office/drawing/2014/main" id="{1DB749AC-D75A-7337-5A94-C08F35758A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732" b="89933" l="2637" r="992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085" y="2322809"/>
              <a:ext cx="2661413" cy="1549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Bildergebnis für schokolade">
              <a:extLst>
                <a:ext uri="{FF2B5EF4-FFF2-40B4-BE49-F238E27FC236}">
                  <a16:creationId xmlns:a16="http://schemas.microsoft.com/office/drawing/2014/main" id="{DB1E523F-C49C-8DC0-0E7B-2615590B7C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732" b="89933" l="2637" r="992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4481" y="1880886"/>
              <a:ext cx="2661413" cy="1549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Bildergebnis für schokolade">
              <a:extLst>
                <a:ext uri="{FF2B5EF4-FFF2-40B4-BE49-F238E27FC236}">
                  <a16:creationId xmlns:a16="http://schemas.microsoft.com/office/drawing/2014/main" id="{EEEE0C14-DD51-96C0-D92C-D6A73BE545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732" b="89933" l="2637" r="992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7770" y="2799307"/>
              <a:ext cx="2661413" cy="1549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Bildergebnis für schokolade">
              <a:extLst>
                <a:ext uri="{FF2B5EF4-FFF2-40B4-BE49-F238E27FC236}">
                  <a16:creationId xmlns:a16="http://schemas.microsoft.com/office/drawing/2014/main" id="{7CDDDB0C-34C8-627F-CBFC-30AF801F20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732" b="89933" l="2637" r="992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3774" y="3276600"/>
              <a:ext cx="2661413" cy="1549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2" descr="http://thumbs.dreamstime.com/z/nahrung-f%25C3%25BCr-eine-ausgewogene-di%25C3%25A4t-form-von-kreis-15460029.jpg">
            <a:extLst>
              <a:ext uri="{FF2B5EF4-FFF2-40B4-BE49-F238E27FC236}">
                <a16:creationId xmlns:a16="http://schemas.microsoft.com/office/drawing/2014/main" id="{965DD994-30BD-EB76-8130-CB92231D9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132" y="841248"/>
            <a:ext cx="3163621" cy="310825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Bildergebnis für doctor cartoon">
            <a:extLst>
              <a:ext uri="{FF2B5EF4-FFF2-40B4-BE49-F238E27FC236}">
                <a16:creationId xmlns:a16="http://schemas.microsoft.com/office/drawing/2014/main" id="{9829393C-DB7D-59A9-4470-4F5265193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282" y="2433698"/>
            <a:ext cx="4239119" cy="2385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Gerade Verbindung mit Pfeil 44">
            <a:extLst>
              <a:ext uri="{FF2B5EF4-FFF2-40B4-BE49-F238E27FC236}">
                <a16:creationId xmlns:a16="http://schemas.microsoft.com/office/drawing/2014/main" id="{18981F66-D7BF-D501-B3EF-B110CEF53A9C}"/>
              </a:ext>
            </a:extLst>
          </p:cNvPr>
          <p:cNvCxnSpPr>
            <a:endCxn id="11" idx="2"/>
          </p:cNvCxnSpPr>
          <p:nvPr/>
        </p:nvCxnSpPr>
        <p:spPr>
          <a:xfrm flipV="1">
            <a:off x="2262730" y="3986785"/>
            <a:ext cx="1344983" cy="231944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45">
            <a:extLst>
              <a:ext uri="{FF2B5EF4-FFF2-40B4-BE49-F238E27FC236}">
                <a16:creationId xmlns:a16="http://schemas.microsoft.com/office/drawing/2014/main" id="{3C3F2577-4544-CEBB-1667-5EB2BAA8AAAD}"/>
              </a:ext>
            </a:extLst>
          </p:cNvPr>
          <p:cNvCxnSpPr/>
          <p:nvPr/>
        </p:nvCxnSpPr>
        <p:spPr>
          <a:xfrm flipH="1" flipV="1">
            <a:off x="8555400" y="3949507"/>
            <a:ext cx="768432" cy="209964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E8C6349-6A25-C432-4364-19CB0CB75DA5}"/>
              </a:ext>
            </a:extLst>
          </p:cNvPr>
          <p:cNvGrpSpPr/>
          <p:nvPr/>
        </p:nvGrpSpPr>
        <p:grpSpPr>
          <a:xfrm>
            <a:off x="1780032" y="4003379"/>
            <a:ext cx="8689789" cy="2799757"/>
            <a:chOff x="1780032" y="4003379"/>
            <a:chExt cx="8689789" cy="2799757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70A4EB54-5050-ABA9-B52E-76B193B9A1E8}"/>
                </a:ext>
              </a:extLst>
            </p:cNvPr>
            <p:cNvGrpSpPr/>
            <p:nvPr/>
          </p:nvGrpSpPr>
          <p:grpSpPr>
            <a:xfrm>
              <a:off x="1780032" y="4003379"/>
              <a:ext cx="8689789" cy="2796949"/>
              <a:chOff x="1780032" y="4003379"/>
              <a:chExt cx="8689789" cy="2796949"/>
            </a:xfrm>
          </p:grpSpPr>
          <p:sp>
            <p:nvSpPr>
              <p:cNvPr id="23" name="Flussdiagramm: Zusammenführen 33">
                <a:extLst>
                  <a:ext uri="{FF2B5EF4-FFF2-40B4-BE49-F238E27FC236}">
                    <a16:creationId xmlns:a16="http://schemas.microsoft.com/office/drawing/2014/main" id="{C22CC86E-2BCD-CFE5-C2AB-EC69B1E272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5897168" y="1992344"/>
                <a:ext cx="514159" cy="8522208"/>
              </a:xfrm>
              <a:prstGeom prst="flowChartMerge">
                <a:avLst/>
              </a:prstGeom>
              <a:solidFill>
                <a:srgbClr val="00B050"/>
              </a:solidFill>
              <a:ln w="25400" algn="ctr">
                <a:solidFill>
                  <a:srgbClr val="00B05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defRPr/>
                </a:pPr>
                <a:endParaRPr lang="de-DE">
                  <a:solidFill>
                    <a:schemeClr val="lt1"/>
                  </a:solidFill>
                </a:endParaRPr>
              </a:p>
            </p:txBody>
          </p:sp>
          <p:cxnSp>
            <p:nvCxnSpPr>
              <p:cNvPr id="15" name="Gerade Verbindung mit Pfeil 8">
                <a:extLst>
                  <a:ext uri="{FF2B5EF4-FFF2-40B4-BE49-F238E27FC236}">
                    <a16:creationId xmlns:a16="http://schemas.microsoft.com/office/drawing/2014/main" id="{87E32F19-CD22-F00B-7B4E-1963DEB8395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2161032" y="4451679"/>
                <a:ext cx="0" cy="2057400"/>
              </a:xfrm>
              <a:prstGeom prst="straightConnector1">
                <a:avLst/>
              </a:prstGeom>
              <a:noFill/>
              <a:ln w="31750" algn="ctr">
                <a:solidFill>
                  <a:srgbClr val="4D4D4D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6" name="Flussdiagramm: Zusammenführen 25">
                <a:extLst>
                  <a:ext uri="{FF2B5EF4-FFF2-40B4-BE49-F238E27FC236}">
                    <a16:creationId xmlns:a16="http://schemas.microsoft.com/office/drawing/2014/main" id="{D0FA7FB4-CD6F-3B84-1FF7-4D958E33CC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80032" y="4621542"/>
                <a:ext cx="152400" cy="1295400"/>
              </a:xfrm>
              <a:prstGeom prst="flowChartMerg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25400" algn="ctr">
                <a:solidFill>
                  <a:srgbClr val="7F7F7F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defRPr/>
                </a:pPr>
                <a:endParaRPr lang="de-DE">
                  <a:solidFill>
                    <a:schemeClr val="lt1"/>
                  </a:solidFill>
                </a:endParaRPr>
              </a:p>
            </p:txBody>
          </p:sp>
          <p:grpSp>
            <p:nvGrpSpPr>
              <p:cNvPr id="17" name="Gruppieren 29">
                <a:extLst>
                  <a:ext uri="{FF2B5EF4-FFF2-40B4-BE49-F238E27FC236}">
                    <a16:creationId xmlns:a16="http://schemas.microsoft.com/office/drawing/2014/main" id="{9BD3AAC6-4E22-4DEE-7754-A1EC064F590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75023" y="4538995"/>
                <a:ext cx="7324881" cy="1583804"/>
                <a:chOff x="1861791" y="4811712"/>
                <a:chExt cx="7324881" cy="1583804"/>
              </a:xfrm>
            </p:grpSpPr>
            <p:sp>
              <p:nvSpPr>
                <p:cNvPr id="19" name="Freihandform 20">
                  <a:extLst>
                    <a:ext uri="{FF2B5EF4-FFF2-40B4-BE49-F238E27FC236}">
                      <a16:creationId xmlns:a16="http://schemas.microsoft.com/office/drawing/2014/main" id="{DB5071FC-3C2B-3055-B16D-DF9207D810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1420020">
                  <a:off x="1861791" y="5293791"/>
                  <a:ext cx="6067929" cy="1101725"/>
                </a:xfrm>
                <a:custGeom>
                  <a:avLst/>
                  <a:gdLst>
                    <a:gd name="T0" fmla="*/ 0 w 5563312"/>
                    <a:gd name="T1" fmla="*/ 1101042 h 1102408"/>
                    <a:gd name="T2" fmla="*/ 1759984 w 5563312"/>
                    <a:gd name="T3" fmla="*/ 187776 h 1102408"/>
                    <a:gd name="T4" fmla="*/ 5561888 w 5563312"/>
                    <a:gd name="T5" fmla="*/ 0 h 1102408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5563312" h="1102408">
                      <a:moveTo>
                        <a:pt x="0" y="1102408"/>
                      </a:moveTo>
                      <a:cubicBezTo>
                        <a:pt x="416607" y="737075"/>
                        <a:pt x="833215" y="371743"/>
                        <a:pt x="1760434" y="188008"/>
                      </a:cubicBezTo>
                      <a:cubicBezTo>
                        <a:pt x="2687653" y="4273"/>
                        <a:pt x="4125482" y="2136"/>
                        <a:pt x="5563312" y="0"/>
                      </a:cubicBezTo>
                    </a:path>
                  </a:pathLst>
                </a:custGeom>
                <a:noFill/>
                <a:ln w="31750" cap="flat" cmpd="sng" algn="ctr">
                  <a:solidFill>
                    <a:srgbClr val="C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de-DE"/>
                </a:p>
              </p:txBody>
            </p:sp>
            <p:sp>
              <p:nvSpPr>
                <p:cNvPr id="20" name="Textfeld 23">
                  <a:extLst>
                    <a:ext uri="{FF2B5EF4-FFF2-40B4-BE49-F238E27FC236}">
                      <a16:creationId xmlns:a16="http://schemas.microsoft.com/office/drawing/2014/main" id="{13434433-4CF9-6CF2-AA9E-3898CBD501A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325997" y="4811712"/>
                  <a:ext cx="2860675" cy="4001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de-DE" altLang="de-DE" sz="2000" b="1" dirty="0">
                      <a:solidFill>
                        <a:srgbClr val="C00000"/>
                      </a:solidFill>
                      <a:latin typeface="Calibri" panose="020F0502020204030204" pitchFamily="34" charset="0"/>
                    </a:rPr>
                    <a:t>Bienenfitness</a:t>
                  </a:r>
                </a:p>
              </p:txBody>
            </p:sp>
          </p:grpSp>
          <p:pic>
            <p:nvPicPr>
              <p:cNvPr id="18" name="Picture 2" descr="http://www.coasterfriends.de/forum/attachments/newscenter-park-und-coaster-news-park-talk/436d1187706106-kreative-gesucht-biene.png">
                <a:extLst>
                  <a:ext uri="{FF2B5EF4-FFF2-40B4-BE49-F238E27FC236}">
                    <a16:creationId xmlns:a16="http://schemas.microsoft.com/office/drawing/2014/main" id="{F873F112-2565-8068-4D19-08492939FC4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55246" y="4003379"/>
                <a:ext cx="1312228" cy="9600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Textfeld 10">
                <a:extLst>
                  <a:ext uri="{FF2B5EF4-FFF2-40B4-BE49-F238E27FC236}">
                    <a16:creationId xmlns:a16="http://schemas.microsoft.com/office/drawing/2014/main" id="{CDEBB762-E3B8-5113-6D42-5A8515266ED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79266" y="6080242"/>
                <a:ext cx="4519002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r" eaLnBrk="1" hangingPunct="1">
                  <a:spcBef>
                    <a:spcPct val="0"/>
                  </a:spcBef>
                  <a:buFontTx/>
                  <a:buNone/>
                </a:pPr>
                <a:r>
                  <a:rPr lang="de-DE" altLang="de-DE" sz="2000" b="1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Vielfalt an Blütenpflanzen</a:t>
                </a:r>
              </a:p>
            </p:txBody>
          </p:sp>
          <p:pic>
            <p:nvPicPr>
              <p:cNvPr id="27" name="Picture 6" descr="http://img00.deviantart.net/5ffc/i/2013/035/6/e/png_plant_2_by_moonglowlilly-d5tu3lx.png">
                <a:extLst>
                  <a:ext uri="{FF2B5EF4-FFF2-40B4-BE49-F238E27FC236}">
                    <a16:creationId xmlns:a16="http://schemas.microsoft.com/office/drawing/2014/main" id="{77A01C5E-FBFB-6ED3-C9A7-CE0D3FFFE21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013" r="33883"/>
              <a:stretch>
                <a:fillRect/>
              </a:stretch>
            </p:blipFill>
            <p:spPr bwMode="auto">
              <a:xfrm>
                <a:off x="9734550" y="5430514"/>
                <a:ext cx="735271" cy="13698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5" name="Picture 13" descr="Image46">
              <a:extLst>
                <a:ext uri="{FF2B5EF4-FFF2-40B4-BE49-F238E27FC236}">
                  <a16:creationId xmlns:a16="http://schemas.microsoft.com/office/drawing/2014/main" id="{7AB498A6-D7ED-1E54-A970-94BD561E10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lum bright="-12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93" r="50000" b="64082"/>
            <a:stretch>
              <a:fillRect/>
            </a:stretch>
          </p:blipFill>
          <p:spPr bwMode="auto">
            <a:xfrm>
              <a:off x="9229560" y="6053899"/>
              <a:ext cx="944732" cy="749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84048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and black rectangles&#10;&#10;Description automatically generated with medium confidence">
            <a:extLst>
              <a:ext uri="{FF2B5EF4-FFF2-40B4-BE49-F238E27FC236}">
                <a16:creationId xmlns:a16="http://schemas.microsoft.com/office/drawing/2014/main" id="{CEB8EBC6-DC12-4A74-D46F-0C4848B816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7502" y="48125"/>
            <a:ext cx="1226373" cy="64633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C968AD-8C7B-31EC-AF21-77166A5F1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31FA7-670A-4699-88FE-88F6F25DCA56}" type="slidenum">
              <a:rPr lang="en-DE" smtClean="0"/>
              <a:t>2</a:t>
            </a:fld>
            <a:endParaRPr lang="en-DE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22CF982-CEF5-9DD4-1D79-E2AD0ED4119F}"/>
              </a:ext>
            </a:extLst>
          </p:cNvPr>
          <p:cNvGrpSpPr/>
          <p:nvPr/>
        </p:nvGrpSpPr>
        <p:grpSpPr>
          <a:xfrm>
            <a:off x="1611798" y="1193532"/>
            <a:ext cx="8968404" cy="4470935"/>
            <a:chOff x="1611798" y="1193532"/>
            <a:chExt cx="8968404" cy="447093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E6AE137-AAF8-3023-2271-EAF9BF7AE9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807" r="16672"/>
            <a:stretch>
              <a:fillRect/>
            </a:stretch>
          </p:blipFill>
          <p:spPr>
            <a:xfrm>
              <a:off x="1611798" y="1193532"/>
              <a:ext cx="8968404" cy="447093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7524D2A-1203-24C1-B7F1-FBE782E1AB15}"/>
                </a:ext>
              </a:extLst>
            </p:cNvPr>
            <p:cNvSpPr txBox="1"/>
            <p:nvPr/>
          </p:nvSpPr>
          <p:spPr>
            <a:xfrm>
              <a:off x="9436608" y="5331711"/>
              <a:ext cx="11435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© Erik </a:t>
              </a:r>
              <a:r>
                <a:rPr lang="en-US" sz="1400" dirty="0" err="1">
                  <a:solidFill>
                    <a:schemeClr val="bg1"/>
                  </a:solidFill>
                </a:rPr>
                <a:t>Karits</a:t>
              </a:r>
              <a:endParaRPr lang="en-DE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5180709-D975-3605-0505-D1F63F331A3E}"/>
              </a:ext>
            </a:extLst>
          </p:cNvPr>
          <p:cNvSpPr txBox="1"/>
          <p:nvPr/>
        </p:nvSpPr>
        <p:spPr>
          <a:xfrm>
            <a:off x="1693400" y="82221"/>
            <a:ext cx="78745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+mj-lt"/>
              </a:rPr>
              <a:t>Bienen</a:t>
            </a:r>
            <a:r>
              <a:rPr lang="en-US" sz="4400" dirty="0">
                <a:latin typeface="+mj-lt"/>
              </a:rPr>
              <a:t> – was </a:t>
            </a:r>
            <a:r>
              <a:rPr lang="en-US" sz="4400" dirty="0" err="1">
                <a:latin typeface="+mj-lt"/>
              </a:rPr>
              <a:t>sind</a:t>
            </a:r>
            <a:r>
              <a:rPr lang="en-US" sz="4400" dirty="0">
                <a:latin typeface="+mj-lt"/>
              </a:rPr>
              <a:t> das </a:t>
            </a:r>
            <a:r>
              <a:rPr lang="en-US" sz="4400" dirty="0" err="1">
                <a:latin typeface="+mj-lt"/>
              </a:rPr>
              <a:t>eigentlich</a:t>
            </a:r>
            <a:r>
              <a:rPr lang="en-US" sz="4400" dirty="0">
                <a:latin typeface="+mj-lt"/>
              </a:rPr>
              <a:t>?</a:t>
            </a:r>
            <a:endParaRPr lang="en-DE" sz="4400" dirty="0"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22D7451-9F53-43F2-6C23-FB6987D707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27808" y="780157"/>
            <a:ext cx="3055667" cy="20371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5E3443-1775-AB59-A3DD-8521C77E315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67" t="27754" r="35833" b="35555"/>
          <a:stretch>
            <a:fillRect/>
          </a:stretch>
        </p:blipFill>
        <p:spPr>
          <a:xfrm>
            <a:off x="327890" y="694457"/>
            <a:ext cx="2832648" cy="28344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6D69C8E-007E-0836-9F05-BAE705346C5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9" t="30000" r="32845" b="27778"/>
          <a:stretch>
            <a:fillRect/>
          </a:stretch>
        </p:blipFill>
        <p:spPr>
          <a:xfrm>
            <a:off x="380329" y="3950361"/>
            <a:ext cx="2832649" cy="24142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7D6C56-6CAC-1680-708F-94F81495387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02" t="5413" r="12199" b="9509"/>
          <a:stretch/>
        </p:blipFill>
        <p:spPr>
          <a:xfrm flipH="1">
            <a:off x="8482352" y="3230643"/>
            <a:ext cx="3055667" cy="30928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7F12C0D-1F0C-CF2C-7A38-BA99BF6F973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1" t="30000" r="18611" b="34444"/>
          <a:stretch/>
        </p:blipFill>
        <p:spPr>
          <a:xfrm>
            <a:off x="4899856" y="4379320"/>
            <a:ext cx="2743292" cy="21595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1E31FD3-90B9-1F77-6D19-4766386F79F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0" t="24446" r="28333" b="34443"/>
          <a:stretch/>
        </p:blipFill>
        <p:spPr>
          <a:xfrm>
            <a:off x="2714787" y="1047675"/>
            <a:ext cx="3489142" cy="27467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DF1CAE2-F174-8ECC-99BC-26413E88490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70" t="31466" r="35008" b="50001"/>
          <a:stretch>
            <a:fillRect/>
          </a:stretch>
        </p:blipFill>
        <p:spPr>
          <a:xfrm>
            <a:off x="3160538" y="3921420"/>
            <a:ext cx="2470116" cy="27467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6CE1FF9-82A0-F037-41DF-0B0ED46968B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273" y="1279232"/>
            <a:ext cx="2571750" cy="3429000"/>
          </a:xfrm>
          <a:prstGeom prst="rect">
            <a:avLst/>
          </a:prstGeom>
        </p:spPr>
      </p:pic>
      <p:sp>
        <p:nvSpPr>
          <p:cNvPr id="22" name="Text Box 9">
            <a:extLst>
              <a:ext uri="{FF2B5EF4-FFF2-40B4-BE49-F238E27FC236}">
                <a16:creationId xmlns:a16="http://schemas.microsoft.com/office/drawing/2014/main" id="{4671634F-AFBD-55DA-2A8C-0FF892401B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4260" y="2126483"/>
            <a:ext cx="3929852" cy="1446550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de-DE" altLang="de-DE" sz="2200" b="1" dirty="0">
                <a:solidFill>
                  <a:schemeClr val="bg1"/>
                </a:solidFill>
              </a:rPr>
              <a:t>Weltweit &gt; 20 000 Arten</a:t>
            </a:r>
          </a:p>
          <a:p>
            <a:pPr eaLnBrk="0" hangingPunct="0"/>
            <a:r>
              <a:rPr lang="de-DE" altLang="de-DE" sz="2200" b="1" dirty="0">
                <a:solidFill>
                  <a:schemeClr val="bg1"/>
                </a:solidFill>
              </a:rPr>
              <a:t>Deutschland: &gt; 600 Arten</a:t>
            </a:r>
          </a:p>
          <a:p>
            <a:pPr eaLnBrk="0" hangingPunct="0"/>
            <a:r>
              <a:rPr lang="de-DE" altLang="de-DE" sz="2200" b="1" dirty="0">
                <a:solidFill>
                  <a:schemeClr val="bg1"/>
                </a:solidFill>
              </a:rPr>
              <a:t>Europa: &gt; 2 000 Arten</a:t>
            </a:r>
          </a:p>
          <a:p>
            <a:pPr eaLnBrk="0" hangingPunct="0"/>
            <a:r>
              <a:rPr lang="de-DE" altLang="de-DE" sz="2200" dirty="0">
                <a:solidFill>
                  <a:schemeClr val="bg1"/>
                </a:solidFill>
              </a:rPr>
              <a:t>(Rote Liste: fast 50% gefährdet)</a:t>
            </a:r>
          </a:p>
        </p:txBody>
      </p:sp>
      <p:sp>
        <p:nvSpPr>
          <p:cNvPr id="23" name="Text Box 9">
            <a:extLst>
              <a:ext uri="{FF2B5EF4-FFF2-40B4-BE49-F238E27FC236}">
                <a16:creationId xmlns:a16="http://schemas.microsoft.com/office/drawing/2014/main" id="{2F11CE99-9D67-10D9-7D0C-966411B81B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4787" y="3550302"/>
            <a:ext cx="6500241" cy="584775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e-DE" altLang="de-DE" sz="3200" b="1" dirty="0">
                <a:solidFill>
                  <a:schemeClr val="bg1"/>
                </a:solidFill>
              </a:rPr>
              <a:t>Davon &gt; 99% solitär/allein lebend!</a:t>
            </a:r>
            <a:endParaRPr lang="de-DE" altLang="de-DE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921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3B6243-0249-1382-8488-23F2AC750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31FA7-670A-4699-88FE-88F6F25DCA56}" type="slidenum">
              <a:rPr lang="en-DE" smtClean="0"/>
              <a:t>20</a:t>
            </a:fld>
            <a:endParaRPr lang="en-DE"/>
          </a:p>
        </p:txBody>
      </p:sp>
      <p:pic>
        <p:nvPicPr>
          <p:cNvPr id="4" name="Picture 3" descr="A blue and black rectangles&#10;&#10;Description automatically generated with medium confidence">
            <a:extLst>
              <a:ext uri="{FF2B5EF4-FFF2-40B4-BE49-F238E27FC236}">
                <a16:creationId xmlns:a16="http://schemas.microsoft.com/office/drawing/2014/main" id="{B7B08C08-7177-EBF7-46B0-41ED9B33EE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7502" y="48125"/>
            <a:ext cx="1226373" cy="6463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5F4DF3-ADE2-5BAA-1418-F5B9874B4700}"/>
              </a:ext>
            </a:extLst>
          </p:cNvPr>
          <p:cNvSpPr txBox="1"/>
          <p:nvPr/>
        </p:nvSpPr>
        <p:spPr>
          <a:xfrm>
            <a:off x="1509712" y="48125"/>
            <a:ext cx="9172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+mj-lt"/>
              </a:rPr>
              <a:t>Geschmäcker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sind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verschieden</a:t>
            </a:r>
            <a:endParaRPr lang="en-DE" sz="4400" dirty="0">
              <a:latin typeface="+mj-lt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EE52AE6-0687-3983-47DE-C7083CBE2518}"/>
              </a:ext>
            </a:extLst>
          </p:cNvPr>
          <p:cNvGrpSpPr/>
          <p:nvPr/>
        </p:nvGrpSpPr>
        <p:grpSpPr>
          <a:xfrm>
            <a:off x="2462760" y="912815"/>
            <a:ext cx="7266478" cy="5443535"/>
            <a:chOff x="2462760" y="912815"/>
            <a:chExt cx="7266478" cy="5443535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902869F-3D85-0CFB-BA99-EBF6AE56159C}"/>
                </a:ext>
              </a:extLst>
            </p:cNvPr>
            <p:cNvGrpSpPr/>
            <p:nvPr/>
          </p:nvGrpSpPr>
          <p:grpSpPr>
            <a:xfrm>
              <a:off x="2816702" y="1207667"/>
              <a:ext cx="6912536" cy="5148683"/>
              <a:chOff x="2816702" y="1207667"/>
              <a:chExt cx="6912536" cy="5148683"/>
            </a:xfrm>
          </p:grpSpPr>
          <p:pic>
            <p:nvPicPr>
              <p:cNvPr id="3" name="Grafik 2">
                <a:extLst>
                  <a:ext uri="{FF2B5EF4-FFF2-40B4-BE49-F238E27FC236}">
                    <a16:creationId xmlns:a16="http://schemas.microsoft.com/office/drawing/2014/main" id="{E0DEEF8C-8839-AA14-FFFB-52BF12D431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r="6076"/>
              <a:stretch>
                <a:fillRect/>
              </a:stretch>
            </p:blipFill>
            <p:spPr>
              <a:xfrm>
                <a:off x="2816702" y="1207667"/>
                <a:ext cx="6912536" cy="5025574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4695CBF-24AE-8CB0-12E5-09CBAA246F76}"/>
                  </a:ext>
                </a:extLst>
              </p:cNvPr>
              <p:cNvSpPr txBox="1"/>
              <p:nvPr/>
            </p:nvSpPr>
            <p:spPr>
              <a:xfrm>
                <a:off x="6120204" y="5956240"/>
                <a:ext cx="1235421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err="1"/>
                  <a:t>Gattung</a:t>
                </a:r>
                <a:endParaRPr lang="en-DE" sz="2000" dirty="0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0DD1582-6B6F-B7D4-3254-7932F3BA85C1}"/>
                </a:ext>
              </a:extLst>
            </p:cNvPr>
            <p:cNvSpPr txBox="1"/>
            <p:nvPr/>
          </p:nvSpPr>
          <p:spPr>
            <a:xfrm rot="16200000">
              <a:off x="472549" y="2903026"/>
              <a:ext cx="4688307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/>
                <a:t>Gesamt</a:t>
              </a:r>
              <a:r>
                <a:rPr lang="en-US" sz="2000" dirty="0"/>
                <a:t> Fett </a:t>
              </a:r>
              <a:r>
                <a:rPr lang="en-US" sz="2000" dirty="0" err="1"/>
                <a:t>Konzentration</a:t>
              </a:r>
              <a:r>
                <a:rPr lang="en-US" sz="2000" dirty="0"/>
                <a:t> von </a:t>
              </a:r>
              <a:r>
                <a:rPr lang="en-US" sz="2000" dirty="0" err="1"/>
                <a:t>gesammelten</a:t>
              </a:r>
              <a:r>
                <a:rPr lang="en-US" sz="2000" dirty="0"/>
                <a:t> Pollen (ng/mg) </a:t>
              </a:r>
              <a:endParaRPr lang="en-DE" sz="2000" dirty="0"/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6D23BDA8-691F-4429-35AC-4A8BF721F177}"/>
              </a:ext>
            </a:extLst>
          </p:cNvPr>
          <p:cNvSpPr/>
          <p:nvPr/>
        </p:nvSpPr>
        <p:spPr>
          <a:xfrm>
            <a:off x="3633289" y="1085850"/>
            <a:ext cx="6059356" cy="4870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CD7EDDA-E2D6-96C6-2919-1B71773EBFC0}"/>
              </a:ext>
            </a:extLst>
          </p:cNvPr>
          <p:cNvSpPr/>
          <p:nvPr/>
        </p:nvSpPr>
        <p:spPr>
          <a:xfrm>
            <a:off x="4420650" y="1101785"/>
            <a:ext cx="5564478" cy="4870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34DA19A-151B-A685-D96A-D901C861EF59}"/>
              </a:ext>
            </a:extLst>
          </p:cNvPr>
          <p:cNvSpPr/>
          <p:nvPr/>
        </p:nvSpPr>
        <p:spPr>
          <a:xfrm>
            <a:off x="5183868" y="1168460"/>
            <a:ext cx="4896510" cy="4870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DC10FC1-A335-83A1-62C4-E1F620332923}"/>
              </a:ext>
            </a:extLst>
          </p:cNvPr>
          <p:cNvSpPr/>
          <p:nvPr/>
        </p:nvSpPr>
        <p:spPr>
          <a:xfrm>
            <a:off x="6029180" y="1104347"/>
            <a:ext cx="4896510" cy="4870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8025217-F457-F8E7-F464-D923A45DBD6F}"/>
              </a:ext>
            </a:extLst>
          </p:cNvPr>
          <p:cNvSpPr/>
          <p:nvPr/>
        </p:nvSpPr>
        <p:spPr>
          <a:xfrm>
            <a:off x="6657974" y="1132922"/>
            <a:ext cx="3365253" cy="4870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D791B7F-1C49-FA95-1861-0432DEFB14A8}"/>
              </a:ext>
            </a:extLst>
          </p:cNvPr>
          <p:cNvSpPr/>
          <p:nvPr/>
        </p:nvSpPr>
        <p:spPr>
          <a:xfrm>
            <a:off x="7435812" y="1135511"/>
            <a:ext cx="2892836" cy="4870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22DE7EB3-B38C-5712-69D5-C2908E885D13}"/>
              </a:ext>
            </a:extLst>
          </p:cNvPr>
          <p:cNvSpPr/>
          <p:nvPr/>
        </p:nvSpPr>
        <p:spPr>
          <a:xfrm>
            <a:off x="8181914" y="1175018"/>
            <a:ext cx="2109809" cy="4870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BA3D71A-F9DB-D539-0D25-271890632D84}"/>
              </a:ext>
            </a:extLst>
          </p:cNvPr>
          <p:cNvSpPr/>
          <p:nvPr/>
        </p:nvSpPr>
        <p:spPr>
          <a:xfrm>
            <a:off x="8909149" y="1232573"/>
            <a:ext cx="1363084" cy="4870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A51C94B-9949-F6EC-8DCC-A345809C9F9F}"/>
              </a:ext>
            </a:extLst>
          </p:cNvPr>
          <p:cNvGrpSpPr/>
          <p:nvPr/>
        </p:nvGrpSpPr>
        <p:grpSpPr>
          <a:xfrm>
            <a:off x="9564827" y="5342310"/>
            <a:ext cx="2064252" cy="1517664"/>
            <a:chOff x="9564827" y="5342310"/>
            <a:chExt cx="2064252" cy="1517664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3BA042C9-7DF8-5285-2E89-F0FAAB34E5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22596" y="5342310"/>
              <a:ext cx="2006483" cy="1504862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43C6917-CBC1-0850-9BFE-D583B8F93185}"/>
                </a:ext>
              </a:extLst>
            </p:cNvPr>
            <p:cNvSpPr txBox="1"/>
            <p:nvPr/>
          </p:nvSpPr>
          <p:spPr>
            <a:xfrm>
              <a:off x="9564827" y="6582975"/>
              <a:ext cx="184256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© Luis Sánchez</a:t>
              </a:r>
              <a:endParaRPr lang="en-DE" sz="12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7485DEF-BEE4-2AB5-C9A6-B86A8913CD71}"/>
              </a:ext>
            </a:extLst>
          </p:cNvPr>
          <p:cNvGrpSpPr/>
          <p:nvPr/>
        </p:nvGrpSpPr>
        <p:grpSpPr>
          <a:xfrm>
            <a:off x="1533692" y="5331623"/>
            <a:ext cx="2390535" cy="1567732"/>
            <a:chOff x="148625" y="5195176"/>
            <a:chExt cx="2567350" cy="158612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D2AC9E6-E26D-750E-1800-6530BD324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58" t="16251" r="8997" b="16532"/>
            <a:stretch>
              <a:fillRect/>
            </a:stretch>
          </p:blipFill>
          <p:spPr>
            <a:xfrm>
              <a:off x="148625" y="5195176"/>
              <a:ext cx="2491105" cy="152629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798E10F-A418-D56E-A8E8-7BB33BD3DBF6}"/>
                </a:ext>
              </a:extLst>
            </p:cNvPr>
            <p:cNvSpPr txBox="1"/>
            <p:nvPr/>
          </p:nvSpPr>
          <p:spPr>
            <a:xfrm>
              <a:off x="857250" y="6504301"/>
              <a:ext cx="185872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>
                  <a:solidFill>
                    <a:schemeClr val="bg1"/>
                  </a:solidFill>
                </a:rPr>
                <a:t>© Christian Fischer</a:t>
              </a:r>
              <a:endParaRPr lang="en-DE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5E640A0-41EB-A47D-12DE-B592B70DF512}"/>
              </a:ext>
            </a:extLst>
          </p:cNvPr>
          <p:cNvGrpSpPr/>
          <p:nvPr/>
        </p:nvGrpSpPr>
        <p:grpSpPr>
          <a:xfrm>
            <a:off x="-50164" y="3232294"/>
            <a:ext cx="1858725" cy="2698576"/>
            <a:chOff x="105190" y="2386122"/>
            <a:chExt cx="1858725" cy="269857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7BA9F81-6420-42EA-231A-9C89F2EBB0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625" y="2386122"/>
              <a:ext cx="1771856" cy="2668664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E6A70CA-08BC-E3E1-F129-B014A56329F1}"/>
                </a:ext>
              </a:extLst>
            </p:cNvPr>
            <p:cNvSpPr txBox="1"/>
            <p:nvPr/>
          </p:nvSpPr>
          <p:spPr>
            <a:xfrm>
              <a:off x="105190" y="4807699"/>
              <a:ext cx="185872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1"/>
                  </a:solidFill>
                </a:rPr>
                <a:t>© André </a:t>
              </a:r>
              <a:r>
                <a:rPr lang="en-US" sz="1200" dirty="0" err="1">
                  <a:solidFill>
                    <a:schemeClr val="bg1"/>
                  </a:solidFill>
                </a:rPr>
                <a:t>Karwath</a:t>
              </a:r>
              <a:endParaRPr lang="en-DE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EC93F54-F990-8EF3-0502-6C78AF27917C}"/>
              </a:ext>
            </a:extLst>
          </p:cNvPr>
          <p:cNvGrpSpPr/>
          <p:nvPr/>
        </p:nvGrpSpPr>
        <p:grpSpPr>
          <a:xfrm>
            <a:off x="0" y="77575"/>
            <a:ext cx="2498523" cy="1575231"/>
            <a:chOff x="0" y="0"/>
            <a:chExt cx="2498523" cy="157523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46B2E1F-9FD4-19A0-044C-93A300CC7B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83" t="18094" r="11725" b="15291"/>
            <a:stretch>
              <a:fillRect/>
            </a:stretch>
          </p:blipFill>
          <p:spPr>
            <a:xfrm>
              <a:off x="0" y="0"/>
              <a:ext cx="2498522" cy="156980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08C5673-C5F5-74DC-4AE1-B2B7FD6499D2}"/>
                </a:ext>
              </a:extLst>
            </p:cNvPr>
            <p:cNvSpPr txBox="1"/>
            <p:nvPr/>
          </p:nvSpPr>
          <p:spPr>
            <a:xfrm>
              <a:off x="655961" y="1298232"/>
              <a:ext cx="184256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/>
                <a:t>© Fritz Geller-Grimm</a:t>
              </a:r>
              <a:endParaRPr lang="en-DE" sz="12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CE1351F-3042-66D5-C04F-592E92358174}"/>
              </a:ext>
            </a:extLst>
          </p:cNvPr>
          <p:cNvGrpSpPr/>
          <p:nvPr/>
        </p:nvGrpSpPr>
        <p:grpSpPr>
          <a:xfrm>
            <a:off x="74503" y="1787378"/>
            <a:ext cx="2349516" cy="1613734"/>
            <a:chOff x="0" y="1612856"/>
            <a:chExt cx="2349516" cy="1613734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D6034D6-7C07-56F0-05FB-C22C9B3E2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96" t="11921" r="8333" b="14944"/>
            <a:stretch>
              <a:fillRect/>
            </a:stretch>
          </p:blipFill>
          <p:spPr>
            <a:xfrm>
              <a:off x="0" y="1612856"/>
              <a:ext cx="2332178" cy="1613734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465FA34-5FEE-7114-5377-D735D6E8A127}"/>
                </a:ext>
              </a:extLst>
            </p:cNvPr>
            <p:cNvSpPr txBox="1"/>
            <p:nvPr/>
          </p:nvSpPr>
          <p:spPr>
            <a:xfrm>
              <a:off x="717867" y="2949591"/>
              <a:ext cx="16316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1"/>
                  </a:solidFill>
                </a:rPr>
                <a:t>© Jon Sullivan</a:t>
              </a:r>
              <a:endParaRPr lang="en-DE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241AC12-7DFC-B3D2-0D10-0EF1AB9185DB}"/>
              </a:ext>
            </a:extLst>
          </p:cNvPr>
          <p:cNvGrpSpPr/>
          <p:nvPr/>
        </p:nvGrpSpPr>
        <p:grpSpPr>
          <a:xfrm>
            <a:off x="10191880" y="3984696"/>
            <a:ext cx="2000120" cy="1762125"/>
            <a:chOff x="9982200" y="4157542"/>
            <a:chExt cx="2000120" cy="1762125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DE7D4328-0E59-803A-EE18-5FF170ADDF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21" t="14065" r="15496" b="8139"/>
            <a:stretch>
              <a:fillRect/>
            </a:stretch>
          </p:blipFill>
          <p:spPr>
            <a:xfrm>
              <a:off x="9982200" y="4157542"/>
              <a:ext cx="2000120" cy="1762125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6FFA24F-AE60-4529-147C-D5A579007AAC}"/>
                </a:ext>
              </a:extLst>
            </p:cNvPr>
            <p:cNvSpPr txBox="1"/>
            <p:nvPr/>
          </p:nvSpPr>
          <p:spPr>
            <a:xfrm>
              <a:off x="10139758" y="5642668"/>
              <a:ext cx="184256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1"/>
                  </a:solidFill>
                </a:rPr>
                <a:t>© Fritz Geller-Grimm</a:t>
              </a:r>
              <a:endParaRPr lang="en-DE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E14CDC9-4661-6803-352B-044ADB863095}"/>
              </a:ext>
            </a:extLst>
          </p:cNvPr>
          <p:cNvGrpSpPr/>
          <p:nvPr/>
        </p:nvGrpSpPr>
        <p:grpSpPr>
          <a:xfrm>
            <a:off x="10047208" y="1994186"/>
            <a:ext cx="1880662" cy="2178848"/>
            <a:chOff x="10311338" y="3200400"/>
            <a:chExt cx="1880662" cy="217884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7774EAE5-1453-1B38-ED9B-FC184063D7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84" r="18145" b="16091"/>
            <a:stretch>
              <a:fillRect/>
            </a:stretch>
          </p:blipFill>
          <p:spPr>
            <a:xfrm>
              <a:off x="10349439" y="3200400"/>
              <a:ext cx="1842561" cy="215239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7BADBFD-99D4-83A0-CF2B-A6FB43256D38}"/>
                </a:ext>
              </a:extLst>
            </p:cNvPr>
            <p:cNvSpPr txBox="1"/>
            <p:nvPr/>
          </p:nvSpPr>
          <p:spPr>
            <a:xfrm>
              <a:off x="10311338" y="5102249"/>
              <a:ext cx="184256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© Gideon </a:t>
              </a:r>
              <a:r>
                <a:rPr lang="en-US" sz="1200" dirty="0" err="1">
                  <a:solidFill>
                    <a:schemeClr val="bg1"/>
                  </a:solidFill>
                </a:rPr>
                <a:t>Pisanty</a:t>
              </a:r>
              <a:endParaRPr lang="en-DE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430A518-5777-B6B8-7BAD-880ECE5B9FAC}"/>
              </a:ext>
            </a:extLst>
          </p:cNvPr>
          <p:cNvGrpSpPr/>
          <p:nvPr/>
        </p:nvGrpSpPr>
        <p:grpSpPr>
          <a:xfrm>
            <a:off x="9343450" y="731260"/>
            <a:ext cx="1840421" cy="1802174"/>
            <a:chOff x="9859217" y="803657"/>
            <a:chExt cx="2342308" cy="2396743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E480C6D-B502-DAE4-4AB4-ECF138E01B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08" r="24330" b="9110"/>
            <a:stretch>
              <a:fillRect/>
            </a:stretch>
          </p:blipFill>
          <p:spPr>
            <a:xfrm>
              <a:off x="9901581" y="803657"/>
              <a:ext cx="2299944" cy="2396743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D5A7064-D1BA-5897-AFED-CBE7186D4365}"/>
                </a:ext>
              </a:extLst>
            </p:cNvPr>
            <p:cNvSpPr txBox="1"/>
            <p:nvPr/>
          </p:nvSpPr>
          <p:spPr>
            <a:xfrm>
              <a:off x="9859217" y="2885398"/>
              <a:ext cx="184256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© Pjt56</a:t>
              </a:r>
              <a:endParaRPr lang="en-DE" sz="12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7661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EF8D55-2450-27A6-2CFC-73ABC1339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31FA7-670A-4699-88FE-88F6F25DCA56}" type="slidenum">
              <a:rPr lang="en-DE" smtClean="0"/>
              <a:t>21</a:t>
            </a:fld>
            <a:endParaRPr lang="en-DE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66C229F-A170-C53B-091D-470D218E65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5864" y="789861"/>
            <a:ext cx="5814091" cy="509248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E3B62AC8-E370-ABCE-2D30-CC14A98F6B53}"/>
              </a:ext>
            </a:extLst>
          </p:cNvPr>
          <p:cNvSpPr txBox="1"/>
          <p:nvPr/>
        </p:nvSpPr>
        <p:spPr>
          <a:xfrm rot="16200000">
            <a:off x="1596565" y="3004837"/>
            <a:ext cx="2321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Abundanz</a:t>
            </a:r>
            <a:endParaRPr lang="en-DE" sz="2800" dirty="0"/>
          </a:p>
        </p:txBody>
      </p:sp>
      <p:pic>
        <p:nvPicPr>
          <p:cNvPr id="4" name="Picture 3" descr="A blue and black rectangles&#10;&#10;Description automatically generated with medium confidence">
            <a:extLst>
              <a:ext uri="{FF2B5EF4-FFF2-40B4-BE49-F238E27FC236}">
                <a16:creationId xmlns:a16="http://schemas.microsoft.com/office/drawing/2014/main" id="{B75473E6-A762-3FAE-37CA-AA971A9B78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7502" y="48125"/>
            <a:ext cx="1226373" cy="646332"/>
          </a:xfrm>
          <a:prstGeom prst="rect">
            <a:avLst/>
          </a:prstGeom>
        </p:spPr>
      </p:pic>
      <p:sp>
        <p:nvSpPr>
          <p:cNvPr id="5" name="Textfeld 2">
            <a:extLst>
              <a:ext uri="{FF2B5EF4-FFF2-40B4-BE49-F238E27FC236}">
                <a16:creationId xmlns:a16="http://schemas.microsoft.com/office/drawing/2014/main" id="{646F517A-379F-3D88-FA58-759FB69FF778}"/>
              </a:ext>
            </a:extLst>
          </p:cNvPr>
          <p:cNvSpPr txBox="1"/>
          <p:nvPr/>
        </p:nvSpPr>
        <p:spPr>
          <a:xfrm>
            <a:off x="0" y="6567586"/>
            <a:ext cx="48577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Elliot et al. (2025) Agroforst –mehr Struktur, mehr Bestäuber?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EC5CA9-0FB2-BD6E-9E10-D5062225064F}"/>
              </a:ext>
            </a:extLst>
          </p:cNvPr>
          <p:cNvSpPr txBox="1"/>
          <p:nvPr/>
        </p:nvSpPr>
        <p:spPr>
          <a:xfrm>
            <a:off x="1509712" y="48125"/>
            <a:ext cx="9172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altLang="de-DE" sz="4400" dirty="0">
                <a:latin typeface="+mj-lt"/>
              </a:rPr>
              <a:t>Bestäuber-Highways</a:t>
            </a:r>
            <a:endParaRPr lang="en-DE" sz="4400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CA72AB-C40B-79B2-45C6-0F56AFE49015}"/>
              </a:ext>
            </a:extLst>
          </p:cNvPr>
          <p:cNvSpPr txBox="1"/>
          <p:nvPr/>
        </p:nvSpPr>
        <p:spPr>
          <a:xfrm>
            <a:off x="4120094" y="5915109"/>
            <a:ext cx="3585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-1	                0		           1</a:t>
            </a:r>
            <a:endParaRPr lang="en-D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45D846-97E9-804A-C2E3-BCCDA6834674}"/>
              </a:ext>
            </a:extLst>
          </p:cNvPr>
          <p:cNvSpPr txBox="1"/>
          <p:nvPr/>
        </p:nvSpPr>
        <p:spPr>
          <a:xfrm>
            <a:off x="3810531" y="6141806"/>
            <a:ext cx="4204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Blühpflanzen</a:t>
            </a:r>
            <a:r>
              <a:rPr lang="en-US" sz="2400" dirty="0"/>
              <a:t> </a:t>
            </a:r>
            <a:r>
              <a:rPr lang="en-US" sz="2400" dirty="0" err="1"/>
              <a:t>Diversität</a:t>
            </a:r>
            <a:endParaRPr lang="en-DE" sz="2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3B58353-6158-EBD6-2A41-DFB5649B3D9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2396"/>
          <a:stretch>
            <a:fillRect/>
          </a:stretch>
        </p:blipFill>
        <p:spPr>
          <a:xfrm>
            <a:off x="8557786" y="4230187"/>
            <a:ext cx="637875" cy="15610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DE74D61-CF99-F607-A3FB-FD86DFF4F07A}"/>
              </a:ext>
            </a:extLst>
          </p:cNvPr>
          <p:cNvSpPr txBox="1"/>
          <p:nvPr/>
        </p:nvSpPr>
        <p:spPr>
          <a:xfrm>
            <a:off x="9209948" y="4258762"/>
            <a:ext cx="9525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Bienen</a:t>
            </a:r>
            <a:endParaRPr lang="en-DE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DC977F-C2FD-589D-01E8-E56BADF46A82}"/>
              </a:ext>
            </a:extLst>
          </p:cNvPr>
          <p:cNvSpPr txBox="1"/>
          <p:nvPr/>
        </p:nvSpPr>
        <p:spPr>
          <a:xfrm>
            <a:off x="9186136" y="4839214"/>
            <a:ext cx="18726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Schmetterlinge</a:t>
            </a:r>
            <a:endParaRPr lang="en-DE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5C5B49-EF2F-18AA-274C-D4F18084EC3E}"/>
              </a:ext>
            </a:extLst>
          </p:cNvPr>
          <p:cNvSpPr txBox="1"/>
          <p:nvPr/>
        </p:nvSpPr>
        <p:spPr>
          <a:xfrm>
            <a:off x="9186136" y="5429191"/>
            <a:ext cx="18057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Schwebfliegen</a:t>
            </a:r>
            <a:endParaRPr lang="en-DE" sz="20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1C78326-E09A-A96E-537B-083DC4C2EC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7787" y="789861"/>
            <a:ext cx="1622344" cy="131608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CEF171D-0935-CDDD-6DE0-02F2BFFF91F7}"/>
              </a:ext>
            </a:extLst>
          </p:cNvPr>
          <p:cNvGrpSpPr/>
          <p:nvPr/>
        </p:nvGrpSpPr>
        <p:grpSpPr>
          <a:xfrm>
            <a:off x="2112389" y="858268"/>
            <a:ext cx="782638" cy="770156"/>
            <a:chOff x="10682287" y="2579469"/>
            <a:chExt cx="782638" cy="77015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63B7125-53FD-D599-C87C-86B638E413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50101" t="12448" r="8606" b="38441"/>
            <a:stretch>
              <a:fillRect/>
            </a:stretch>
          </p:blipFill>
          <p:spPr>
            <a:xfrm>
              <a:off x="10795001" y="2579469"/>
              <a:ext cx="669924" cy="646332"/>
            </a:xfrm>
            <a:prstGeom prst="rect">
              <a:avLst/>
            </a:prstGeom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F3E60DA-3342-9A8A-1B85-6C8907BAA6B5}"/>
                </a:ext>
              </a:extLst>
            </p:cNvPr>
            <p:cNvSpPr/>
            <p:nvPr/>
          </p:nvSpPr>
          <p:spPr>
            <a:xfrm>
              <a:off x="10682287" y="3086100"/>
              <a:ext cx="207963" cy="26352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CFACAA02-0A76-C10A-9507-194DC228E2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5" y="-10393"/>
            <a:ext cx="1175577" cy="117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0471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5578F06-AA54-9C03-BB0C-96240FDC5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08" y="1687595"/>
            <a:ext cx="3286584" cy="511563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2F9CAC-572C-D4F4-097D-2B2EEE6A1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31FA7-670A-4699-88FE-88F6F25DCA56}" type="slidenum">
              <a:rPr lang="en-DE" smtClean="0"/>
              <a:t>22</a:t>
            </a:fld>
            <a:endParaRPr lang="en-D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6C6EB2-E3C4-191A-8600-C83F6C47EC8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401" t="3264" r="8100" b="3584"/>
          <a:stretch>
            <a:fillRect/>
          </a:stretch>
        </p:blipFill>
        <p:spPr>
          <a:xfrm>
            <a:off x="9692395" y="4479133"/>
            <a:ext cx="2499605" cy="2324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E7A193-6191-1856-6F6B-A70DA8B915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8" b="7466"/>
          <a:stretch>
            <a:fillRect/>
          </a:stretch>
        </p:blipFill>
        <p:spPr>
          <a:xfrm>
            <a:off x="725763" y="-1873"/>
            <a:ext cx="1988861" cy="1689467"/>
          </a:xfrm>
          <a:prstGeom prst="rect">
            <a:avLst/>
          </a:prstGeom>
        </p:spPr>
      </p:pic>
      <p:pic>
        <p:nvPicPr>
          <p:cNvPr id="8" name="Picture 7" descr="A blue and black rectangles&#10;&#10;Description automatically generated with medium confidence">
            <a:extLst>
              <a:ext uri="{FF2B5EF4-FFF2-40B4-BE49-F238E27FC236}">
                <a16:creationId xmlns:a16="http://schemas.microsoft.com/office/drawing/2014/main" id="{C3BEEFEE-7883-ADA0-606E-94DEF9C75A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7502" y="48125"/>
            <a:ext cx="1226373" cy="6463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06F74C-4718-C6C3-5732-362D88A693E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499"/>
          <a:stretch>
            <a:fillRect/>
          </a:stretch>
        </p:blipFill>
        <p:spPr>
          <a:xfrm>
            <a:off x="3336692" y="48124"/>
            <a:ext cx="3192996" cy="67551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5F3022D-8B7F-AEF5-421D-6B063DCC1DA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1501"/>
          <a:stretch>
            <a:fillRect/>
          </a:stretch>
        </p:blipFill>
        <p:spPr>
          <a:xfrm>
            <a:off x="6529688" y="48123"/>
            <a:ext cx="3169508" cy="67551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40C29E0-FB4D-FC25-3177-D285A121D1F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6467"/>
          <a:stretch>
            <a:fillRect/>
          </a:stretch>
        </p:blipFill>
        <p:spPr>
          <a:xfrm>
            <a:off x="9692395" y="781049"/>
            <a:ext cx="2438740" cy="363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366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88E08B-70BF-58EB-04DC-B19D4C4AD7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3E062F8-2C47-77C6-330B-3C591C202CE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990" r="24560"/>
          <a:stretch>
            <a:fillRect/>
          </a:stretch>
        </p:blipFill>
        <p:spPr>
          <a:xfrm>
            <a:off x="6171150" y="750866"/>
            <a:ext cx="5972725" cy="361158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051C5C-228C-1C02-2C58-E1F0AEE66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31FA7-670A-4699-88FE-88F6F25DCA56}" type="slidenum">
              <a:rPr lang="en-DE" smtClean="0"/>
              <a:t>23</a:t>
            </a:fld>
            <a:endParaRPr lang="en-DE"/>
          </a:p>
        </p:txBody>
      </p:sp>
      <p:pic>
        <p:nvPicPr>
          <p:cNvPr id="3" name="Picture 2" descr="A blue and black rectangles&#10;&#10;Description automatically generated with medium confidence">
            <a:extLst>
              <a:ext uri="{FF2B5EF4-FFF2-40B4-BE49-F238E27FC236}">
                <a16:creationId xmlns:a16="http://schemas.microsoft.com/office/drawing/2014/main" id="{E2F1DF9C-6C7C-22C3-5691-DBA0F71A04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7502" y="48125"/>
            <a:ext cx="1226373" cy="6463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F99529-CFDC-4B9C-2920-5E564EFA05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25" y="117932"/>
            <a:ext cx="4976614" cy="167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54EE25-7F11-DFC0-41A4-1958969A5D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785" y="3922447"/>
            <a:ext cx="2638425" cy="293555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BADD0D2E-FE87-6706-AE2E-8C18EC567824}"/>
              </a:ext>
            </a:extLst>
          </p:cNvPr>
          <p:cNvGrpSpPr/>
          <p:nvPr/>
        </p:nvGrpSpPr>
        <p:grpSpPr>
          <a:xfrm>
            <a:off x="4095463" y="1837784"/>
            <a:ext cx="1593028" cy="743818"/>
            <a:chOff x="3845748" y="671917"/>
            <a:chExt cx="1593028" cy="74381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7819BAD-B3B9-74AA-F235-AF65D5996A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59455"/>
            <a:stretch>
              <a:fillRect/>
            </a:stretch>
          </p:blipFill>
          <p:spPr>
            <a:xfrm>
              <a:off x="3845748" y="671917"/>
              <a:ext cx="1593028" cy="699867"/>
            </a:xfrm>
            <a:prstGeom prst="rect">
              <a:avLst/>
            </a:prstGeom>
          </p:spPr>
        </p:pic>
        <p:sp>
          <p:nvSpPr>
            <p:cNvPr id="9" name="Right Bracket 8">
              <a:extLst>
                <a:ext uri="{FF2B5EF4-FFF2-40B4-BE49-F238E27FC236}">
                  <a16:creationId xmlns:a16="http://schemas.microsoft.com/office/drawing/2014/main" id="{4FA91437-68E0-E9E2-6FD5-5F6D2D6302EC}"/>
                </a:ext>
              </a:extLst>
            </p:cNvPr>
            <p:cNvSpPr/>
            <p:nvPr/>
          </p:nvSpPr>
          <p:spPr>
            <a:xfrm>
              <a:off x="5291138" y="671917"/>
              <a:ext cx="57150" cy="743818"/>
            </a:xfrm>
            <a:prstGeom prst="rightBracket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0" name="Right Bracket 9">
              <a:extLst>
                <a:ext uri="{FF2B5EF4-FFF2-40B4-BE49-F238E27FC236}">
                  <a16:creationId xmlns:a16="http://schemas.microsoft.com/office/drawing/2014/main" id="{AE8AA832-1674-01B0-0F64-A7CF73A6B3F3}"/>
                </a:ext>
              </a:extLst>
            </p:cNvPr>
            <p:cNvSpPr/>
            <p:nvPr/>
          </p:nvSpPr>
          <p:spPr>
            <a:xfrm rot="10800000">
              <a:off x="3845748" y="671917"/>
              <a:ext cx="57150" cy="743818"/>
            </a:xfrm>
            <a:prstGeom prst="rightBracket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3C2A211-611D-AC7B-5F52-AAF93214C3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125" y="1934820"/>
            <a:ext cx="3405920" cy="47536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47AE09E-8AC2-89F7-8CBF-D6150362109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38087" b="3365"/>
          <a:stretch>
            <a:fillRect/>
          </a:stretch>
        </p:blipFill>
        <p:spPr>
          <a:xfrm>
            <a:off x="3453113" y="4182997"/>
            <a:ext cx="4289780" cy="253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925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895E62-26BC-DB09-A761-6E4BAAFFD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31FA7-670A-4699-88FE-88F6F25DCA56}" type="slidenum">
              <a:rPr lang="en-DE" smtClean="0"/>
              <a:t>24</a:t>
            </a:fld>
            <a:endParaRPr lang="en-DE"/>
          </a:p>
        </p:txBody>
      </p:sp>
      <p:pic>
        <p:nvPicPr>
          <p:cNvPr id="4" name="Picture 3" descr="A blue and black rectangles&#10;&#10;Description automatically generated with medium confidence">
            <a:extLst>
              <a:ext uri="{FF2B5EF4-FFF2-40B4-BE49-F238E27FC236}">
                <a16:creationId xmlns:a16="http://schemas.microsoft.com/office/drawing/2014/main" id="{44C998F4-933A-F84F-C9F2-99E86C13E8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7502" y="48125"/>
            <a:ext cx="1226373" cy="6463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65A823-218A-E465-50EE-9121BAFE74B0}"/>
              </a:ext>
            </a:extLst>
          </p:cNvPr>
          <p:cNvSpPr txBox="1"/>
          <p:nvPr/>
        </p:nvSpPr>
        <p:spPr>
          <a:xfrm>
            <a:off x="1509712" y="3044279"/>
            <a:ext cx="9172575" cy="76944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+mj-lt"/>
              </a:rPr>
              <a:t>Exkursion</a:t>
            </a:r>
            <a:r>
              <a:rPr lang="en-US" sz="4400" dirty="0">
                <a:latin typeface="+mj-lt"/>
              </a:rPr>
              <a:t>: Garten</a:t>
            </a:r>
            <a:endParaRPr lang="en-DE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84132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EB4A50-7294-345A-7F85-6E28EC76F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31FA7-670A-4699-88FE-88F6F25DCA56}" type="slidenum">
              <a:rPr lang="en-DE" smtClean="0"/>
              <a:t>25</a:t>
            </a:fld>
            <a:endParaRPr lang="en-DE"/>
          </a:p>
        </p:txBody>
      </p:sp>
      <p:pic>
        <p:nvPicPr>
          <p:cNvPr id="3" name="Picture 4" descr="Zu Hause im Garten | Hodel &amp; Partner">
            <a:extLst>
              <a:ext uri="{FF2B5EF4-FFF2-40B4-BE49-F238E27FC236}">
                <a16:creationId xmlns:a16="http://schemas.microsoft.com/office/drawing/2014/main" id="{360F6E48-1661-4259-038C-9AD3B9178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1844682"/>
            <a:ext cx="5576213" cy="3513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blue and black rectangles&#10;&#10;Description automatically generated with medium confidence">
            <a:extLst>
              <a:ext uri="{FF2B5EF4-FFF2-40B4-BE49-F238E27FC236}">
                <a16:creationId xmlns:a16="http://schemas.microsoft.com/office/drawing/2014/main" id="{0119BDE2-EA9F-17AE-A8CB-DE33188C1A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7502" y="48125"/>
            <a:ext cx="1226373" cy="6463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2CDF4D-4695-9C39-6928-A4F7A1A7F7D3}"/>
              </a:ext>
            </a:extLst>
          </p:cNvPr>
          <p:cNvSpPr txBox="1"/>
          <p:nvPr/>
        </p:nvSpPr>
        <p:spPr>
          <a:xfrm>
            <a:off x="1509712" y="48125"/>
            <a:ext cx="9172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+mj-lt"/>
              </a:rPr>
              <a:t>Bestäuberfreundliche </a:t>
            </a:r>
            <a:r>
              <a:rPr lang="en-US" sz="4400" dirty="0" err="1">
                <a:latin typeface="+mj-lt"/>
              </a:rPr>
              <a:t>Gärten</a:t>
            </a:r>
            <a:endParaRPr lang="en-DE" sz="4400" dirty="0">
              <a:latin typeface="+mj-l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A298740-1CB5-3186-3283-F0F871EE5334}"/>
              </a:ext>
            </a:extLst>
          </p:cNvPr>
          <p:cNvGrpSpPr/>
          <p:nvPr/>
        </p:nvGrpSpPr>
        <p:grpSpPr>
          <a:xfrm>
            <a:off x="527962" y="1779591"/>
            <a:ext cx="5705975" cy="3621855"/>
            <a:chOff x="6486025" y="923925"/>
            <a:chExt cx="5705975" cy="3621855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18C9BF22-E65C-66FF-1C7F-3B612F54F9F5}"/>
                </a:ext>
              </a:extLst>
            </p:cNvPr>
            <p:cNvCxnSpPr/>
            <p:nvPr/>
          </p:nvCxnSpPr>
          <p:spPr>
            <a:xfrm flipH="1">
              <a:off x="6534150" y="923925"/>
              <a:ext cx="5657850" cy="360045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9ED8040-69DC-7492-4734-36571D178856}"/>
                </a:ext>
              </a:extLst>
            </p:cNvPr>
            <p:cNvCxnSpPr>
              <a:cxnSpLocks/>
            </p:cNvCxnSpPr>
            <p:nvPr/>
          </p:nvCxnSpPr>
          <p:spPr>
            <a:xfrm>
              <a:off x="6486025" y="945330"/>
              <a:ext cx="5657850" cy="360045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6" descr="Gartengestaltung mit Rosen - Tipps für einen schönen Rosengarten">
            <a:extLst>
              <a:ext uri="{FF2B5EF4-FFF2-40B4-BE49-F238E27FC236}">
                <a16:creationId xmlns:a16="http://schemas.microsoft.com/office/drawing/2014/main" id="{4A571672-0E3B-9C0F-9DCA-D590C7441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731" y="1992863"/>
            <a:ext cx="4783307" cy="318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C0EE626-C7F9-CABC-3E49-FCDC70245E71}"/>
              </a:ext>
            </a:extLst>
          </p:cNvPr>
          <p:cNvGrpSpPr/>
          <p:nvPr/>
        </p:nvGrpSpPr>
        <p:grpSpPr>
          <a:xfrm>
            <a:off x="6832606" y="1992863"/>
            <a:ext cx="4831432" cy="3170025"/>
            <a:chOff x="6486025" y="923925"/>
            <a:chExt cx="5705975" cy="360045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CCF90CA-2E9D-0989-393D-C2FE6B5D1E7A}"/>
                </a:ext>
              </a:extLst>
            </p:cNvPr>
            <p:cNvCxnSpPr/>
            <p:nvPr/>
          </p:nvCxnSpPr>
          <p:spPr>
            <a:xfrm flipH="1">
              <a:off x="6534150" y="923925"/>
              <a:ext cx="5657850" cy="360045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134E8E7-8750-9DAA-974B-DA9A4E83131E}"/>
                </a:ext>
              </a:extLst>
            </p:cNvPr>
            <p:cNvCxnSpPr>
              <a:cxnSpLocks/>
            </p:cNvCxnSpPr>
            <p:nvPr/>
          </p:nvCxnSpPr>
          <p:spPr>
            <a:xfrm>
              <a:off x="6486025" y="945330"/>
              <a:ext cx="5705975" cy="3579045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91412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E07B3E-E192-A2E0-4517-121219A01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31FA7-670A-4699-88FE-88F6F25DCA56}" type="slidenum">
              <a:rPr lang="en-DE" smtClean="0"/>
              <a:t>26</a:t>
            </a:fld>
            <a:endParaRPr lang="en-DE"/>
          </a:p>
        </p:txBody>
      </p:sp>
      <p:pic>
        <p:nvPicPr>
          <p:cNvPr id="3" name="Picture 2" descr="A blue and black rectangles&#10;&#10;Description automatically generated with medium confidence">
            <a:extLst>
              <a:ext uri="{FF2B5EF4-FFF2-40B4-BE49-F238E27FC236}">
                <a16:creationId xmlns:a16="http://schemas.microsoft.com/office/drawing/2014/main" id="{379FDC0E-ECDA-C660-C5BC-13616DD6A0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7502" y="48125"/>
            <a:ext cx="1226373" cy="646332"/>
          </a:xfrm>
          <a:prstGeom prst="rect">
            <a:avLst/>
          </a:prstGeom>
        </p:spPr>
      </p:pic>
      <p:pic>
        <p:nvPicPr>
          <p:cNvPr id="4" name="Grafik 7">
            <a:extLst>
              <a:ext uri="{FF2B5EF4-FFF2-40B4-BE49-F238E27FC236}">
                <a16:creationId xmlns:a16="http://schemas.microsoft.com/office/drawing/2014/main" id="{D97AEA5C-DE48-08A9-CFCE-F4D56B657F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150" y="881196"/>
            <a:ext cx="5198538" cy="2924178"/>
          </a:xfrm>
          <a:prstGeom prst="rect">
            <a:avLst/>
          </a:prstGeom>
        </p:spPr>
      </p:pic>
      <p:pic>
        <p:nvPicPr>
          <p:cNvPr id="5" name="Grafik 2">
            <a:extLst>
              <a:ext uri="{FF2B5EF4-FFF2-40B4-BE49-F238E27FC236}">
                <a16:creationId xmlns:a16="http://schemas.microsoft.com/office/drawing/2014/main" id="{785EA57F-EECD-5C85-D0E3-6EDAF72F25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216" y="1418293"/>
            <a:ext cx="3170947" cy="17800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78BC97-71ED-18DF-ABF1-935FF785BF89}"/>
              </a:ext>
            </a:extLst>
          </p:cNvPr>
          <p:cNvSpPr txBox="1"/>
          <p:nvPr/>
        </p:nvSpPr>
        <p:spPr>
          <a:xfrm>
            <a:off x="1509712" y="48125"/>
            <a:ext cx="9172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+mj-lt"/>
              </a:rPr>
              <a:t>Bestäuberfreundliche </a:t>
            </a:r>
            <a:r>
              <a:rPr lang="en-US" sz="4400" dirty="0" err="1">
                <a:latin typeface="+mj-lt"/>
              </a:rPr>
              <a:t>Gärten</a:t>
            </a:r>
            <a:endParaRPr lang="en-DE" sz="4400" dirty="0">
              <a:latin typeface="+mj-lt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B9D0F6F-E8CD-503B-C63C-7FB161EE82A1}"/>
              </a:ext>
            </a:extLst>
          </p:cNvPr>
          <p:cNvGrpSpPr/>
          <p:nvPr/>
        </p:nvGrpSpPr>
        <p:grpSpPr>
          <a:xfrm>
            <a:off x="161705" y="921437"/>
            <a:ext cx="5482691" cy="5600912"/>
            <a:chOff x="161705" y="1197662"/>
            <a:chExt cx="5482691" cy="5600912"/>
          </a:xfrm>
        </p:grpSpPr>
        <p:pic>
          <p:nvPicPr>
            <p:cNvPr id="8" name="Grafik 5">
              <a:extLst>
                <a:ext uri="{FF2B5EF4-FFF2-40B4-BE49-F238E27FC236}">
                  <a16:creationId xmlns:a16="http://schemas.microsoft.com/office/drawing/2014/main" id="{06CEB089-21B0-3B0E-ECF4-44B5A94D0D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7858" y="1203526"/>
              <a:ext cx="5154742" cy="5133383"/>
            </a:xfrm>
            <a:prstGeom prst="rect">
              <a:avLst/>
            </a:prstGeom>
          </p:spPr>
        </p:pic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8CD1FF2F-BB1A-9010-1A2B-1BA27211CADE}"/>
                </a:ext>
              </a:extLst>
            </p:cNvPr>
            <p:cNvSpPr txBox="1"/>
            <p:nvPr/>
          </p:nvSpPr>
          <p:spPr>
            <a:xfrm>
              <a:off x="161705" y="1197662"/>
              <a:ext cx="553998" cy="3943621"/>
            </a:xfrm>
            <a:prstGeom prst="rect">
              <a:avLst/>
            </a:prstGeom>
            <a:solidFill>
              <a:schemeClr val="bg1"/>
            </a:solidFill>
          </p:spPr>
          <p:txBody>
            <a:bodyPr vert="vert270" wrap="square" rtlCol="0">
              <a:spAutoFit/>
            </a:bodyPr>
            <a:lstStyle/>
            <a:p>
              <a:r>
                <a:rPr lang="de-DE" sz="2400" dirty="0"/>
                <a:t>Anzahl an Bestäubern</a:t>
              </a:r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06B334C4-63AE-512D-B320-528A2E55EE20}"/>
                </a:ext>
              </a:extLst>
            </p:cNvPr>
            <p:cNvSpPr txBox="1"/>
            <p:nvPr/>
          </p:nvSpPr>
          <p:spPr>
            <a:xfrm>
              <a:off x="1692782" y="6336909"/>
              <a:ext cx="303283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sz="2400" dirty="0"/>
                <a:t>Häufigkeit der Mahd</a:t>
              </a: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67B8EE7C-4DD3-99CD-4C02-15BC35B20DD0}"/>
                </a:ext>
              </a:extLst>
            </p:cNvPr>
            <p:cNvSpPr txBox="1"/>
            <p:nvPr/>
          </p:nvSpPr>
          <p:spPr>
            <a:xfrm>
              <a:off x="945668" y="5973441"/>
              <a:ext cx="122677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dirty="0"/>
                <a:t>2 Wochen</a:t>
              </a:r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DE3BC902-A811-2413-AA90-15B8A79D4498}"/>
                </a:ext>
              </a:extLst>
            </p:cNvPr>
            <p:cNvSpPr txBox="1"/>
            <p:nvPr/>
          </p:nvSpPr>
          <p:spPr>
            <a:xfrm>
              <a:off x="2044880" y="5970439"/>
              <a:ext cx="122677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dirty="0"/>
                <a:t>4 Wochen</a:t>
              </a: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A3559525-65F1-1DB9-8C84-4D4358A0957A}"/>
                </a:ext>
              </a:extLst>
            </p:cNvPr>
            <p:cNvSpPr txBox="1"/>
            <p:nvPr/>
          </p:nvSpPr>
          <p:spPr>
            <a:xfrm>
              <a:off x="3146734" y="5967577"/>
              <a:ext cx="122677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dirty="0"/>
                <a:t>6 Wochen</a:t>
              </a: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8FF891CA-395A-72A7-B076-94E614B671DA}"/>
                </a:ext>
              </a:extLst>
            </p:cNvPr>
            <p:cNvSpPr txBox="1"/>
            <p:nvPr/>
          </p:nvSpPr>
          <p:spPr>
            <a:xfrm>
              <a:off x="4245946" y="5967577"/>
              <a:ext cx="139845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dirty="0"/>
                <a:t>12 Wochen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524CA48-6DEE-3001-7D05-D34833C92C2E}"/>
              </a:ext>
            </a:extLst>
          </p:cNvPr>
          <p:cNvGrpSpPr/>
          <p:nvPr/>
        </p:nvGrpSpPr>
        <p:grpSpPr>
          <a:xfrm>
            <a:off x="8552272" y="1110378"/>
            <a:ext cx="1593541" cy="1492855"/>
            <a:chOff x="8510587" y="1937719"/>
            <a:chExt cx="1928813" cy="183832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9F530E9-464D-0561-21FF-67348BCF1F46}"/>
                </a:ext>
              </a:extLst>
            </p:cNvPr>
            <p:cNvSpPr/>
            <p:nvPr/>
          </p:nvSpPr>
          <p:spPr>
            <a:xfrm>
              <a:off x="8510587" y="1937719"/>
              <a:ext cx="1928813" cy="1838324"/>
            </a:xfrm>
            <a:prstGeom prst="ellipse">
              <a:avLst/>
            </a:prstGeom>
            <a:noFill/>
            <a:ln w="2540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F1B6321-9650-DE04-FE15-4BA5EF862E56}"/>
                </a:ext>
              </a:extLst>
            </p:cNvPr>
            <p:cNvCxnSpPr>
              <a:stCxn id="15" idx="3"/>
              <a:endCxn id="15" idx="7"/>
            </p:cNvCxnSpPr>
            <p:nvPr/>
          </p:nvCxnSpPr>
          <p:spPr>
            <a:xfrm flipV="1">
              <a:off x="8793055" y="2206935"/>
              <a:ext cx="1363877" cy="1299892"/>
            </a:xfrm>
            <a:prstGeom prst="line">
              <a:avLst/>
            </a:prstGeom>
            <a:ln w="2540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BE41390-6119-AD05-67D1-24F6FEABABC7}"/>
              </a:ext>
            </a:extLst>
          </p:cNvPr>
          <p:cNvGrpSpPr/>
          <p:nvPr/>
        </p:nvGrpSpPr>
        <p:grpSpPr>
          <a:xfrm>
            <a:off x="8247472" y="4342471"/>
            <a:ext cx="1593541" cy="1492855"/>
            <a:chOff x="8510587" y="1937719"/>
            <a:chExt cx="1928813" cy="1838324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54F5B98-3AEA-EC37-22DA-12EA8E28BC88}"/>
                </a:ext>
              </a:extLst>
            </p:cNvPr>
            <p:cNvSpPr/>
            <p:nvPr/>
          </p:nvSpPr>
          <p:spPr>
            <a:xfrm>
              <a:off x="8510587" y="1937719"/>
              <a:ext cx="1928813" cy="1838324"/>
            </a:xfrm>
            <a:prstGeom prst="ellipse">
              <a:avLst/>
            </a:prstGeom>
            <a:noFill/>
            <a:ln w="2540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F009286-5D49-5399-0281-5B9BC7A5F0A4}"/>
                </a:ext>
              </a:extLst>
            </p:cNvPr>
            <p:cNvCxnSpPr>
              <a:stCxn id="21" idx="3"/>
              <a:endCxn id="21" idx="7"/>
            </p:cNvCxnSpPr>
            <p:nvPr/>
          </p:nvCxnSpPr>
          <p:spPr>
            <a:xfrm flipV="1">
              <a:off x="8793055" y="2206935"/>
              <a:ext cx="1363877" cy="1299892"/>
            </a:xfrm>
            <a:prstGeom prst="line">
              <a:avLst/>
            </a:prstGeom>
            <a:ln w="2540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feld 2">
            <a:extLst>
              <a:ext uri="{FF2B5EF4-FFF2-40B4-BE49-F238E27FC236}">
                <a16:creationId xmlns:a16="http://schemas.microsoft.com/office/drawing/2014/main" id="{F0992455-2987-00D3-51DA-1FAF37E3474C}"/>
              </a:ext>
            </a:extLst>
          </p:cNvPr>
          <p:cNvSpPr txBox="1"/>
          <p:nvPr/>
        </p:nvSpPr>
        <p:spPr>
          <a:xfrm>
            <a:off x="0" y="6567586"/>
            <a:ext cx="7379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Morrison et al. 2025: https://doi.org/10.52201/CEJ22/YGEL5296 </a:t>
            </a:r>
          </a:p>
        </p:txBody>
      </p:sp>
    </p:spTree>
    <p:extLst>
      <p:ext uri="{BB962C8B-B14F-4D97-AF65-F5344CB8AC3E}">
        <p14:creationId xmlns:p14="http://schemas.microsoft.com/office/powerpoint/2010/main" val="375599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6CB424-00C9-A04E-A522-2A0D8BB44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31FA7-670A-4699-88FE-88F6F25DCA56}" type="slidenum">
              <a:rPr lang="en-DE" smtClean="0"/>
              <a:t>27</a:t>
            </a:fld>
            <a:endParaRPr lang="en-DE"/>
          </a:p>
        </p:txBody>
      </p:sp>
      <p:pic>
        <p:nvPicPr>
          <p:cNvPr id="3" name="Picture 2" descr="A blue and black rectangles&#10;&#10;Description automatically generated with medium confidence">
            <a:extLst>
              <a:ext uri="{FF2B5EF4-FFF2-40B4-BE49-F238E27FC236}">
                <a16:creationId xmlns:a16="http://schemas.microsoft.com/office/drawing/2014/main" id="{76B85AB8-F6AB-5EFA-9407-95526227CE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7502" y="48125"/>
            <a:ext cx="1226373" cy="646332"/>
          </a:xfrm>
          <a:prstGeom prst="rect">
            <a:avLst/>
          </a:prstGeom>
        </p:spPr>
      </p:pic>
      <p:pic>
        <p:nvPicPr>
          <p:cNvPr id="5" name="Grafik 3">
            <a:extLst>
              <a:ext uri="{FF2B5EF4-FFF2-40B4-BE49-F238E27FC236}">
                <a16:creationId xmlns:a16="http://schemas.microsoft.com/office/drawing/2014/main" id="{E43152B5-660C-2D97-F325-00AC98C412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0700" y="0"/>
            <a:ext cx="4838700" cy="6844472"/>
          </a:xfrm>
          <a:prstGeom prst="rect">
            <a:avLst/>
          </a:prstGeom>
        </p:spPr>
      </p:pic>
      <p:sp>
        <p:nvSpPr>
          <p:cNvPr id="6" name="Textfeld 8">
            <a:extLst>
              <a:ext uri="{FF2B5EF4-FFF2-40B4-BE49-F238E27FC236}">
                <a16:creationId xmlns:a16="http://schemas.microsoft.com/office/drawing/2014/main" id="{6C227FF9-67CD-1321-6681-98129B6D82CC}"/>
              </a:ext>
            </a:extLst>
          </p:cNvPr>
          <p:cNvSpPr txBox="1"/>
          <p:nvPr/>
        </p:nvSpPr>
        <p:spPr>
          <a:xfrm>
            <a:off x="7398692" y="4316963"/>
            <a:ext cx="25846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Ausführliche Liste mit </a:t>
            </a:r>
            <a:r>
              <a:rPr lang="de-DE" dirty="0" err="1"/>
              <a:t>bestäuberfreundlichen</a:t>
            </a:r>
            <a:r>
              <a:rPr lang="de-DE" dirty="0"/>
              <a:t> Gartenpflanzen</a:t>
            </a:r>
          </a:p>
        </p:txBody>
      </p:sp>
      <p:pic>
        <p:nvPicPr>
          <p:cNvPr id="7" name="Grafik 10">
            <a:extLst>
              <a:ext uri="{FF2B5EF4-FFF2-40B4-BE49-F238E27FC236}">
                <a16:creationId xmlns:a16="http://schemas.microsoft.com/office/drawing/2014/main" id="{E2BFCCEA-BBF8-A12E-23AA-B4318CDAFB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0391" y="1995565"/>
            <a:ext cx="2301287" cy="232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3913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0E1472-837A-2BA6-451F-A83877CE2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31FA7-670A-4699-88FE-88F6F25DCA56}" type="slidenum">
              <a:rPr lang="en-DE" smtClean="0"/>
              <a:t>28</a:t>
            </a:fld>
            <a:endParaRPr lang="en-DE"/>
          </a:p>
        </p:txBody>
      </p:sp>
      <p:pic>
        <p:nvPicPr>
          <p:cNvPr id="3" name="Picture 2" descr="A blue and black rectangles&#10;&#10;Description automatically generated with medium confidence">
            <a:extLst>
              <a:ext uri="{FF2B5EF4-FFF2-40B4-BE49-F238E27FC236}">
                <a16:creationId xmlns:a16="http://schemas.microsoft.com/office/drawing/2014/main" id="{D8DE45D1-28CB-827D-8251-94D55F31DC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7502" y="48125"/>
            <a:ext cx="1226373" cy="646332"/>
          </a:xfrm>
          <a:prstGeom prst="rect">
            <a:avLst/>
          </a:prstGeom>
        </p:spPr>
      </p:pic>
      <p:pic>
        <p:nvPicPr>
          <p:cNvPr id="4" name="Picture 2" descr="Lebensraum - Biggi-Wildbienen">
            <a:extLst>
              <a:ext uri="{FF2B5EF4-FFF2-40B4-BE49-F238E27FC236}">
                <a16:creationId xmlns:a16="http://schemas.microsoft.com/office/drawing/2014/main" id="{5684136B-B52E-4FDA-0E02-B4B6A6B6B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185" y="3683163"/>
            <a:ext cx="3807665" cy="2855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5">
            <a:extLst>
              <a:ext uri="{FF2B5EF4-FFF2-40B4-BE49-F238E27FC236}">
                <a16:creationId xmlns:a16="http://schemas.microsoft.com/office/drawing/2014/main" id="{4BA91F47-B998-CEA3-F96A-38EF2B1EFA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0847" y="2773418"/>
            <a:ext cx="2879616" cy="21501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08AB97-EC0D-294D-6C4F-43FD4A471F35}"/>
              </a:ext>
            </a:extLst>
          </p:cNvPr>
          <p:cNvSpPr txBox="1"/>
          <p:nvPr/>
        </p:nvSpPr>
        <p:spPr>
          <a:xfrm>
            <a:off x="1509712" y="48125"/>
            <a:ext cx="9172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+mj-lt"/>
              </a:rPr>
              <a:t>Hotel </a:t>
            </a:r>
            <a:r>
              <a:rPr lang="en-US" sz="4400" dirty="0" err="1">
                <a:latin typeface="+mj-lt"/>
              </a:rPr>
              <a:t>ist</a:t>
            </a:r>
            <a:r>
              <a:rPr lang="en-US" sz="4400" dirty="0">
                <a:latin typeface="+mj-lt"/>
              </a:rPr>
              <a:t> nicht für </a:t>
            </a:r>
            <a:r>
              <a:rPr lang="en-US" sz="4400" dirty="0" err="1">
                <a:latin typeface="+mj-lt"/>
              </a:rPr>
              <a:t>jeden</a:t>
            </a:r>
            <a:endParaRPr lang="en-DE" sz="4400" dirty="0">
              <a:latin typeface="+mj-lt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31CFAAF-3354-3B7A-ADAF-22123719C300}"/>
              </a:ext>
            </a:extLst>
          </p:cNvPr>
          <p:cNvGrpSpPr/>
          <p:nvPr/>
        </p:nvGrpSpPr>
        <p:grpSpPr>
          <a:xfrm>
            <a:off x="139996" y="2615822"/>
            <a:ext cx="2743200" cy="3511550"/>
            <a:chOff x="278909" y="2034084"/>
            <a:chExt cx="3488034" cy="4504828"/>
          </a:xfrm>
        </p:grpSpPr>
        <p:pic>
          <p:nvPicPr>
            <p:cNvPr id="9" name="Picture 6" descr="Insektenhotel Fachwerk hier kaufen | Naturschutzcenter | Insektenhotel ...">
              <a:extLst>
                <a:ext uri="{FF2B5EF4-FFF2-40B4-BE49-F238E27FC236}">
                  <a16:creationId xmlns:a16="http://schemas.microsoft.com/office/drawing/2014/main" id="{F1693A29-CDD5-7BC6-CE35-E2A76980124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56" r="17309"/>
            <a:stretch>
              <a:fillRect/>
            </a:stretch>
          </p:blipFill>
          <p:spPr bwMode="auto">
            <a:xfrm>
              <a:off x="823718" y="2034084"/>
              <a:ext cx="2943225" cy="45048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0" descr="Naturschutzcenter">
              <a:extLst>
                <a:ext uri="{FF2B5EF4-FFF2-40B4-BE49-F238E27FC236}">
                  <a16:creationId xmlns:a16="http://schemas.microsoft.com/office/drawing/2014/main" id="{3D99FF58-0DEE-75AA-9AEC-05B02A2C7D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626822" y="4801388"/>
              <a:ext cx="2643255" cy="8317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Graphic 17" descr="Checkmark with solid fill">
            <a:extLst>
              <a:ext uri="{FF2B5EF4-FFF2-40B4-BE49-F238E27FC236}">
                <a16:creationId xmlns:a16="http://schemas.microsoft.com/office/drawing/2014/main" id="{B9D5EE0F-3A0F-413A-8588-0122C492903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00468" y="1595164"/>
            <a:ext cx="914400" cy="914400"/>
          </a:xfrm>
          <a:prstGeom prst="rect">
            <a:avLst/>
          </a:prstGeom>
        </p:spPr>
      </p:pic>
      <p:pic>
        <p:nvPicPr>
          <p:cNvPr id="20" name="Graphic 19" descr="Close with solid fill">
            <a:extLst>
              <a:ext uri="{FF2B5EF4-FFF2-40B4-BE49-F238E27FC236}">
                <a16:creationId xmlns:a16="http://schemas.microsoft.com/office/drawing/2014/main" id="{C54A7DC7-8F50-C883-FD7C-31C656C17E9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425996" y="1572004"/>
            <a:ext cx="914400" cy="9144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8313E79-4AA7-EBB7-530D-76B60956FFA7}"/>
              </a:ext>
            </a:extLst>
          </p:cNvPr>
          <p:cNvGrpSpPr/>
          <p:nvPr/>
        </p:nvGrpSpPr>
        <p:grpSpPr>
          <a:xfrm>
            <a:off x="4678320" y="1462749"/>
            <a:ext cx="2498523" cy="1587668"/>
            <a:chOff x="-1" y="0"/>
            <a:chExt cx="2498523" cy="158766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570F33B-F2D1-FFD9-0131-F7FA55F2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83" t="18094" r="11725" b="15291"/>
            <a:stretch>
              <a:fillRect/>
            </a:stretch>
          </p:blipFill>
          <p:spPr>
            <a:xfrm flipH="1">
              <a:off x="0" y="0"/>
              <a:ext cx="2498522" cy="15698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ACE9131-DB9F-E18F-3204-F3F8CC5738C1}"/>
                </a:ext>
              </a:extLst>
            </p:cNvPr>
            <p:cNvSpPr txBox="1"/>
            <p:nvPr/>
          </p:nvSpPr>
          <p:spPr>
            <a:xfrm>
              <a:off x="-1" y="1310669"/>
              <a:ext cx="156282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© Fritz Geller-Grimm</a:t>
              </a:r>
              <a:endParaRPr lang="en-DE" sz="1200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667EECA-EC97-E233-06BA-6CB02F90AC8D}"/>
              </a:ext>
            </a:extLst>
          </p:cNvPr>
          <p:cNvGrpSpPr/>
          <p:nvPr/>
        </p:nvGrpSpPr>
        <p:grpSpPr>
          <a:xfrm>
            <a:off x="5320633" y="819907"/>
            <a:ext cx="1237474" cy="659693"/>
            <a:chOff x="4906636" y="3165759"/>
            <a:chExt cx="1237474" cy="659693"/>
          </a:xfrm>
        </p:grpSpPr>
        <p:pic>
          <p:nvPicPr>
            <p:cNvPr id="24" name="Graphic 23" descr="Question Mark with solid fill">
              <a:extLst>
                <a:ext uri="{FF2B5EF4-FFF2-40B4-BE49-F238E27FC236}">
                  <a16:creationId xmlns:a16="http://schemas.microsoft.com/office/drawing/2014/main" id="{ECAA8638-C1A1-CE2B-1345-E0792CF014D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245348" y="3165759"/>
              <a:ext cx="581799" cy="581799"/>
            </a:xfrm>
            <a:prstGeom prst="rect">
              <a:avLst/>
            </a:prstGeom>
          </p:spPr>
        </p:pic>
        <p:pic>
          <p:nvPicPr>
            <p:cNvPr id="25" name="Graphic 24" descr="Question Mark with solid fill">
              <a:extLst>
                <a:ext uri="{FF2B5EF4-FFF2-40B4-BE49-F238E27FC236}">
                  <a16:creationId xmlns:a16="http://schemas.microsoft.com/office/drawing/2014/main" id="{94427BB3-7C25-EDAD-B94A-829E2531EAD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652249">
              <a:off x="5562311" y="3243652"/>
              <a:ext cx="581799" cy="581799"/>
            </a:xfrm>
            <a:prstGeom prst="rect">
              <a:avLst/>
            </a:prstGeom>
          </p:spPr>
        </p:pic>
        <p:pic>
          <p:nvPicPr>
            <p:cNvPr id="26" name="Graphic 25" descr="Question Mark with solid fill">
              <a:extLst>
                <a:ext uri="{FF2B5EF4-FFF2-40B4-BE49-F238E27FC236}">
                  <a16:creationId xmlns:a16="http://schemas.microsoft.com/office/drawing/2014/main" id="{0AE8E7B4-BAC8-056B-149C-201BF7200A6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20177754">
              <a:off x="4906636" y="3243653"/>
              <a:ext cx="581799" cy="581799"/>
            </a:xfrm>
            <a:prstGeom prst="rect">
              <a:avLst/>
            </a:prstGeom>
          </p:spPr>
        </p:pic>
      </p:grpSp>
      <p:sp>
        <p:nvSpPr>
          <p:cNvPr id="31" name="Arrow: Curved Down 30">
            <a:extLst>
              <a:ext uri="{FF2B5EF4-FFF2-40B4-BE49-F238E27FC236}">
                <a16:creationId xmlns:a16="http://schemas.microsoft.com/office/drawing/2014/main" id="{E8DF4365-240F-24C5-DEF8-3A59E4F2A9D3}"/>
              </a:ext>
            </a:extLst>
          </p:cNvPr>
          <p:cNvSpPr/>
          <p:nvPr/>
        </p:nvSpPr>
        <p:spPr>
          <a:xfrm>
            <a:off x="7438985" y="1289053"/>
            <a:ext cx="3041865" cy="1012877"/>
          </a:xfrm>
          <a:prstGeom prst="curvedDownArrow">
            <a:avLst>
              <a:gd name="adj1" fmla="val 28330"/>
              <a:gd name="adj2" fmla="val 53434"/>
              <a:gd name="adj3" fmla="val 2839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solidFill>
                <a:schemeClr val="tx1"/>
              </a:solidFill>
            </a:endParaRPr>
          </a:p>
        </p:txBody>
      </p:sp>
      <p:sp>
        <p:nvSpPr>
          <p:cNvPr id="32" name="Arrow: Curved Down 31">
            <a:extLst>
              <a:ext uri="{FF2B5EF4-FFF2-40B4-BE49-F238E27FC236}">
                <a16:creationId xmlns:a16="http://schemas.microsoft.com/office/drawing/2014/main" id="{BDFF3EA7-9938-4279-68D7-22F9D5651036}"/>
              </a:ext>
            </a:extLst>
          </p:cNvPr>
          <p:cNvSpPr/>
          <p:nvPr/>
        </p:nvSpPr>
        <p:spPr>
          <a:xfrm flipH="1">
            <a:off x="1363748" y="1278098"/>
            <a:ext cx="3041865" cy="1012877"/>
          </a:xfrm>
          <a:prstGeom prst="curvedDownArrow">
            <a:avLst>
              <a:gd name="adj1" fmla="val 28330"/>
              <a:gd name="adj2" fmla="val 53434"/>
              <a:gd name="adj3" fmla="val 2839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FE6ECD0-8B08-06CE-13A7-FDE37E616D98}"/>
              </a:ext>
            </a:extLst>
          </p:cNvPr>
          <p:cNvSpPr/>
          <p:nvPr/>
        </p:nvSpPr>
        <p:spPr>
          <a:xfrm>
            <a:off x="3803507" y="3021612"/>
            <a:ext cx="4248150" cy="1323102"/>
          </a:xfrm>
          <a:prstGeom prst="rect">
            <a:avLst/>
          </a:prstGeom>
          <a:solidFill>
            <a:srgbClr val="000000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~70% </a:t>
            </a:r>
            <a:r>
              <a:rPr lang="en-US" sz="2400" b="1" dirty="0" err="1"/>
              <a:t>aller</a:t>
            </a:r>
            <a:r>
              <a:rPr lang="en-US" sz="2400" b="1" dirty="0"/>
              <a:t> </a:t>
            </a:r>
            <a:r>
              <a:rPr lang="en-US" sz="2400" b="1" dirty="0" err="1"/>
              <a:t>Bienenarten</a:t>
            </a:r>
            <a:r>
              <a:rPr lang="en-US" sz="2400" b="1" dirty="0"/>
              <a:t> (20.000) </a:t>
            </a:r>
            <a:r>
              <a:rPr lang="en-US" sz="2400" b="1" dirty="0" err="1"/>
              <a:t>nisten</a:t>
            </a:r>
            <a:r>
              <a:rPr lang="en-US" sz="2400" b="1" dirty="0"/>
              <a:t> </a:t>
            </a:r>
            <a:r>
              <a:rPr lang="en-US" sz="2400" b="1" dirty="0" err="1"/>
              <a:t>im</a:t>
            </a:r>
            <a:r>
              <a:rPr lang="en-US" sz="2400" b="1" dirty="0"/>
              <a:t> Boden</a:t>
            </a:r>
            <a:endParaRPr lang="en-DE" sz="2400" b="1" dirty="0"/>
          </a:p>
        </p:txBody>
      </p:sp>
      <p:sp>
        <p:nvSpPr>
          <p:cNvPr id="35" name="Textfeld 2">
            <a:extLst>
              <a:ext uri="{FF2B5EF4-FFF2-40B4-BE49-F238E27FC236}">
                <a16:creationId xmlns:a16="http://schemas.microsoft.com/office/drawing/2014/main" id="{AA2F08B0-EC87-E67F-3ADF-495B59678CD4}"/>
              </a:ext>
            </a:extLst>
          </p:cNvPr>
          <p:cNvSpPr txBox="1"/>
          <p:nvPr/>
        </p:nvSpPr>
        <p:spPr>
          <a:xfrm>
            <a:off x="0" y="6567586"/>
            <a:ext cx="7379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Jackson et al. 2025: https://phys.org/news/2025-04-bees-ground-gravel-simple.html </a:t>
            </a:r>
          </a:p>
        </p:txBody>
      </p:sp>
    </p:spTree>
    <p:extLst>
      <p:ext uri="{BB962C8B-B14F-4D97-AF65-F5344CB8AC3E}">
        <p14:creationId xmlns:p14="http://schemas.microsoft.com/office/powerpoint/2010/main" val="4223525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1" grpId="0" animBg="1"/>
      <p:bldP spid="32" grpId="0" animBg="1"/>
      <p:bldP spid="34" grpId="0" animBg="1"/>
      <p:bldP spid="3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48AEF9-FB2C-4797-CD60-8C65A11E1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9C75930-C7FF-8562-9718-0F59FD9C1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31FA7-670A-4699-88FE-88F6F25DCA56}" type="slidenum">
              <a:rPr lang="en-DE" smtClean="0"/>
              <a:t>29</a:t>
            </a:fld>
            <a:endParaRPr lang="en-D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2496CA-8C25-E4C5-2B04-FD0C610F25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5011" y="4962525"/>
            <a:ext cx="1964740" cy="1847350"/>
          </a:xfrm>
          <a:prstGeom prst="rect">
            <a:avLst/>
          </a:prstGeom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6DFFAF-9319-7AE4-0997-24E865400F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29" y="2383758"/>
            <a:ext cx="6292946" cy="44261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CA21A5-C047-C52A-96C0-56E32EF253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6" t="8950" r="20314" b="8991"/>
          <a:stretch>
            <a:fillRect/>
          </a:stretch>
        </p:blipFill>
        <p:spPr>
          <a:xfrm>
            <a:off x="48125" y="48125"/>
            <a:ext cx="1933075" cy="18581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555A24-EB85-0AD9-9402-FF7CD3D6DBF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8351" t="502"/>
          <a:stretch>
            <a:fillRect/>
          </a:stretch>
        </p:blipFill>
        <p:spPr>
          <a:xfrm>
            <a:off x="8020718" y="601725"/>
            <a:ext cx="4111053" cy="4272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718FBA5-BBEC-CD5F-A1BC-0DD8D7A00B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3175" y="4366360"/>
            <a:ext cx="2231836" cy="24435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7FD704A-F5CB-E17C-1228-8D8810CBA7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1687" y="421026"/>
            <a:ext cx="5877594" cy="1781996"/>
          </a:xfrm>
          <a:prstGeom prst="rect">
            <a:avLst/>
          </a:prstGeom>
        </p:spPr>
      </p:pic>
      <p:pic>
        <p:nvPicPr>
          <p:cNvPr id="3" name="Picture 2" descr="A blue and black rectangles&#10;&#10;Description automatically generated with medium confidence">
            <a:extLst>
              <a:ext uri="{FF2B5EF4-FFF2-40B4-BE49-F238E27FC236}">
                <a16:creationId xmlns:a16="http://schemas.microsoft.com/office/drawing/2014/main" id="{CC2D2758-ED07-CD3B-4157-3E074EC6A2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7502" y="48125"/>
            <a:ext cx="1226373" cy="64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403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1C3AFB-9A5E-ADB7-A94B-28E3A6F20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31FA7-670A-4699-88FE-88F6F25DCA56}" type="slidenum">
              <a:rPr lang="en-DE" smtClean="0"/>
              <a:t>3</a:t>
            </a:fld>
            <a:endParaRPr lang="en-DE"/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8C1D2CFF-D87F-A7B2-C7F7-84BBBDDCC6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" r="174" b="5538"/>
          <a:stretch>
            <a:fillRect/>
          </a:stretch>
        </p:blipFill>
        <p:spPr bwMode="auto">
          <a:xfrm>
            <a:off x="8570542" y="945350"/>
            <a:ext cx="2346960" cy="2359152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fik 5">
            <a:extLst>
              <a:ext uri="{FF2B5EF4-FFF2-40B4-BE49-F238E27FC236}">
                <a16:creationId xmlns:a16="http://schemas.microsoft.com/office/drawing/2014/main" id="{C0AA2252-2367-ED22-B4DC-328CC50760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93" b="-1"/>
          <a:stretch>
            <a:fillRect/>
          </a:stretch>
        </p:blipFill>
        <p:spPr>
          <a:xfrm>
            <a:off x="2996218" y="4851116"/>
            <a:ext cx="2732801" cy="1796781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1E030F85-42BC-32A9-8F3D-94BBA7321A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1" t="20581" r="12086" b="6491"/>
          <a:stretch>
            <a:fillRect/>
          </a:stretch>
        </p:blipFill>
        <p:spPr bwMode="auto">
          <a:xfrm>
            <a:off x="6278294" y="1146350"/>
            <a:ext cx="1993549" cy="1257133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E525E7-1D9A-1BAB-2004-F53EEB5825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9" t="15900" r="5945" b="22178"/>
          <a:stretch>
            <a:fillRect/>
          </a:stretch>
        </p:blipFill>
        <p:spPr bwMode="auto">
          <a:xfrm>
            <a:off x="351154" y="3674125"/>
            <a:ext cx="2431834" cy="2353981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8">
            <a:extLst>
              <a:ext uri="{FF2B5EF4-FFF2-40B4-BE49-F238E27FC236}">
                <a16:creationId xmlns:a16="http://schemas.microsoft.com/office/drawing/2014/main" id="{AB59FC7E-FEFF-89CE-1F2F-844A6AB9DD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" t="160" r="-897" b="194"/>
          <a:stretch>
            <a:fillRect/>
          </a:stretch>
        </p:blipFill>
        <p:spPr bwMode="auto">
          <a:xfrm>
            <a:off x="587408" y="774808"/>
            <a:ext cx="2146178" cy="2587751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6">
            <a:extLst>
              <a:ext uri="{FF2B5EF4-FFF2-40B4-BE49-F238E27FC236}">
                <a16:creationId xmlns:a16="http://schemas.microsoft.com/office/drawing/2014/main" id="{0E1CF2B8-F9C6-330D-6DE8-EA76EF09A6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" t="2856" r="3455" b="859"/>
          <a:stretch>
            <a:fillRect/>
          </a:stretch>
        </p:blipFill>
        <p:spPr bwMode="auto">
          <a:xfrm>
            <a:off x="5927866" y="4486967"/>
            <a:ext cx="3108960" cy="2199968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rafik 11">
            <a:extLst>
              <a:ext uri="{FF2B5EF4-FFF2-40B4-BE49-F238E27FC236}">
                <a16:creationId xmlns:a16="http://schemas.microsoft.com/office/drawing/2014/main" id="{06FFF3C8-A387-65BC-6485-6062C5B81AB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24" b="26408"/>
          <a:stretch/>
        </p:blipFill>
        <p:spPr>
          <a:xfrm>
            <a:off x="9156419" y="3362559"/>
            <a:ext cx="2852053" cy="2224392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0" name="Grafik 15">
            <a:extLst>
              <a:ext uri="{FF2B5EF4-FFF2-40B4-BE49-F238E27FC236}">
                <a16:creationId xmlns:a16="http://schemas.microsoft.com/office/drawing/2014/main" id="{71D56A27-9AD6-515C-78A2-CEFD3E83423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1" t="24444" r="3671" b="43333"/>
          <a:stretch/>
        </p:blipFill>
        <p:spPr>
          <a:xfrm>
            <a:off x="3148600" y="963181"/>
            <a:ext cx="2731438" cy="1464503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2" name="Picture 11" descr="A blue and black rectangles&#10;&#10;Description automatically generated with medium confidence">
            <a:extLst>
              <a:ext uri="{FF2B5EF4-FFF2-40B4-BE49-F238E27FC236}">
                <a16:creationId xmlns:a16="http://schemas.microsoft.com/office/drawing/2014/main" id="{715A4FCE-49A0-120D-AF18-2901D9EB13B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7502" y="48125"/>
            <a:ext cx="1226373" cy="646332"/>
          </a:xfrm>
          <a:prstGeom prst="rect">
            <a:avLst/>
          </a:prstGeom>
        </p:spPr>
      </p:pic>
      <p:sp>
        <p:nvSpPr>
          <p:cNvPr id="13" name="Text Box 629">
            <a:extLst>
              <a:ext uri="{FF2B5EF4-FFF2-40B4-BE49-F238E27FC236}">
                <a16:creationId xmlns:a16="http://schemas.microsoft.com/office/drawing/2014/main" id="{7D8AAB6E-DAD3-DB3A-4B51-A8800B4188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1835" y="2690336"/>
            <a:ext cx="5402580" cy="1477328"/>
          </a:xfrm>
          <a:prstGeom prst="rect">
            <a:avLst/>
          </a:prstGeom>
          <a:solidFill>
            <a:schemeClr val="tx1">
              <a:alpha val="73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2400" b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75 % aller Kulturpflanzen und 88 % aller Blütenpflanzen werden durch Tiere (Insekten) bestäubt!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1200" b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(Zahlen von </a:t>
            </a:r>
            <a:r>
              <a:rPr lang="de-DE" altLang="de-DE" sz="1200" b="1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Ollerton</a:t>
            </a:r>
            <a:r>
              <a:rPr lang="de-DE" altLang="de-DE" sz="1200" b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et al. 2011 &amp; </a:t>
            </a:r>
            <a:r>
              <a:rPr lang="de-DE" altLang="de-DE" sz="1200" b="1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Winfree</a:t>
            </a:r>
            <a:r>
              <a:rPr lang="de-DE" altLang="de-DE" sz="1200" b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2008)</a:t>
            </a:r>
            <a:endParaRPr lang="de-DE" altLang="de-DE" sz="800" b="1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1EDDEB-277E-6BEC-787E-76F66437B6A7}"/>
              </a:ext>
            </a:extLst>
          </p:cNvPr>
          <p:cNvSpPr txBox="1"/>
          <p:nvPr/>
        </p:nvSpPr>
        <p:spPr>
          <a:xfrm>
            <a:off x="1693400" y="82221"/>
            <a:ext cx="78745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+mj-lt"/>
              </a:rPr>
              <a:t>Bestäuber</a:t>
            </a:r>
            <a:r>
              <a:rPr lang="en-US" sz="4400" dirty="0">
                <a:latin typeface="+mj-lt"/>
              </a:rPr>
              <a:t> – </a:t>
            </a:r>
            <a:r>
              <a:rPr lang="en-US" sz="4400" dirty="0" err="1">
                <a:latin typeface="+mj-lt"/>
              </a:rPr>
              <a:t>sind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noch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mehr</a:t>
            </a:r>
            <a:r>
              <a:rPr lang="en-US" sz="4400" dirty="0">
                <a:latin typeface="+mj-lt"/>
              </a:rPr>
              <a:t>!</a:t>
            </a:r>
            <a:endParaRPr lang="en-DE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24975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3B0AD3C-3848-5657-329C-05624153E0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53" y="1275169"/>
            <a:ext cx="8170251" cy="544630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8181A5-81EA-C3B3-FA2A-8B27A0CE2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31FA7-670A-4699-88FE-88F6F25DCA56}" type="slidenum">
              <a:rPr lang="en-DE" smtClean="0"/>
              <a:t>30</a:t>
            </a:fld>
            <a:endParaRPr lang="en-D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C03F86-73EB-60EA-7A20-183371781D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190" y="49447"/>
            <a:ext cx="3304164" cy="11126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D59E77-D77B-5DEF-EE75-FF80276AFE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6" t="8950" r="20314" b="8991"/>
          <a:stretch>
            <a:fillRect/>
          </a:stretch>
        </p:blipFill>
        <p:spPr>
          <a:xfrm>
            <a:off x="9315901" y="51126"/>
            <a:ext cx="1209030" cy="11621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84DC35-DACD-CAE6-088C-A93DB1D087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8" b="7466"/>
          <a:stretch>
            <a:fillRect/>
          </a:stretch>
        </p:blipFill>
        <p:spPr>
          <a:xfrm>
            <a:off x="10796478" y="38248"/>
            <a:ext cx="1366014" cy="1160380"/>
          </a:xfrm>
          <a:prstGeom prst="rect">
            <a:avLst/>
          </a:prstGeom>
        </p:spPr>
      </p:pic>
      <p:pic>
        <p:nvPicPr>
          <p:cNvPr id="6" name="Grafik 17" descr="Ein Bild, das Text, Screenshot, Schrift, Grafiken enthält.&#10;&#10;KI-generierte Inhalte können fehlerhaft sein.">
            <a:extLst>
              <a:ext uri="{FF2B5EF4-FFF2-40B4-BE49-F238E27FC236}">
                <a16:creationId xmlns:a16="http://schemas.microsoft.com/office/drawing/2014/main" id="{65E54755-14BE-72F2-45EC-71A8999F1D4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7" t="26399" r="20926" b="30279"/>
          <a:stretch>
            <a:fillRect/>
          </a:stretch>
        </p:blipFill>
        <p:spPr>
          <a:xfrm>
            <a:off x="10243220" y="4924078"/>
            <a:ext cx="1438276" cy="1428750"/>
          </a:xfrm>
          <a:prstGeom prst="rect">
            <a:avLst/>
          </a:prstGeom>
        </p:spPr>
      </p:pic>
      <p:pic>
        <p:nvPicPr>
          <p:cNvPr id="7" name="Picture 6" descr="A blue and black rectangles&#10;&#10;Description automatically generated with medium confidence">
            <a:extLst>
              <a:ext uri="{FF2B5EF4-FFF2-40B4-BE49-F238E27FC236}">
                <a16:creationId xmlns:a16="http://schemas.microsoft.com/office/drawing/2014/main" id="{D31EB177-A978-2476-0886-103479D6A1C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53" y="136525"/>
            <a:ext cx="1946040" cy="1025616"/>
          </a:xfrm>
          <a:prstGeom prst="rect">
            <a:avLst/>
          </a:prstGeom>
        </p:spPr>
      </p:pic>
      <p:pic>
        <p:nvPicPr>
          <p:cNvPr id="8" name="Grafik 2" descr="Ein Bild, das Text, Poster, Grafikdesign, Clipart enthält.&#10;&#10;Automatisch generierte Beschreibung">
            <a:extLst>
              <a:ext uri="{FF2B5EF4-FFF2-40B4-BE49-F238E27FC236}">
                <a16:creationId xmlns:a16="http://schemas.microsoft.com/office/drawing/2014/main" id="{5C3CDF07-839C-F8BC-33B8-0D583074A05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68" y="2283220"/>
            <a:ext cx="1619953" cy="1663093"/>
          </a:xfrm>
          <a:prstGeom prst="rect">
            <a:avLst/>
          </a:prstGeom>
        </p:spPr>
      </p:pic>
      <p:pic>
        <p:nvPicPr>
          <p:cNvPr id="9" name="Grafik 4" descr="Ein Bild, das Muster, Quadrat, Grafiken, Kunst enthält.&#10;&#10;KI-generierte Inhalte können fehlerhaft sein.">
            <a:extLst>
              <a:ext uri="{FF2B5EF4-FFF2-40B4-BE49-F238E27FC236}">
                <a16:creationId xmlns:a16="http://schemas.microsoft.com/office/drawing/2014/main" id="{4314FC84-CB98-390F-FE8D-7D4588500EF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368" y="4914900"/>
            <a:ext cx="1438277" cy="143827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E49088C-672A-CD27-9B1E-FA6028F94C47}"/>
              </a:ext>
            </a:extLst>
          </p:cNvPr>
          <p:cNvSpPr txBox="1"/>
          <p:nvPr/>
        </p:nvSpPr>
        <p:spPr>
          <a:xfrm>
            <a:off x="8987433" y="4554746"/>
            <a:ext cx="1052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Website</a:t>
            </a:r>
            <a:endParaRPr lang="en-DE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42DC2F-A294-A545-DB08-A3E75865CF13}"/>
              </a:ext>
            </a:extLst>
          </p:cNvPr>
          <p:cNvSpPr txBox="1"/>
          <p:nvPr/>
        </p:nvSpPr>
        <p:spPr>
          <a:xfrm>
            <a:off x="10357843" y="4554746"/>
            <a:ext cx="1209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Instagram</a:t>
            </a:r>
            <a:endParaRPr lang="en-DE" dirty="0"/>
          </a:p>
        </p:txBody>
      </p:sp>
      <p:sp>
        <p:nvSpPr>
          <p:cNvPr id="14" name="Arrow: Curved Right 13">
            <a:extLst>
              <a:ext uri="{FF2B5EF4-FFF2-40B4-BE49-F238E27FC236}">
                <a16:creationId xmlns:a16="http://schemas.microsoft.com/office/drawing/2014/main" id="{3E54DA28-CFAE-6D9A-2053-ECDD8A1470BF}"/>
              </a:ext>
            </a:extLst>
          </p:cNvPr>
          <p:cNvSpPr/>
          <p:nvPr/>
        </p:nvSpPr>
        <p:spPr>
          <a:xfrm rot="1252446">
            <a:off x="8568641" y="3743126"/>
            <a:ext cx="463933" cy="1111199"/>
          </a:xfrm>
          <a:prstGeom prst="curvedRightArrow">
            <a:avLst>
              <a:gd name="adj1" fmla="val 25000"/>
              <a:gd name="adj2" fmla="val 56333"/>
              <a:gd name="adj3" fmla="val 45531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solidFill>
                <a:schemeClr val="tx1"/>
              </a:solidFill>
            </a:endParaRPr>
          </a:p>
        </p:txBody>
      </p:sp>
      <p:sp>
        <p:nvSpPr>
          <p:cNvPr id="15" name="Arrow: Curved Right 14">
            <a:extLst>
              <a:ext uri="{FF2B5EF4-FFF2-40B4-BE49-F238E27FC236}">
                <a16:creationId xmlns:a16="http://schemas.microsoft.com/office/drawing/2014/main" id="{755BF82B-6F83-F6F0-4475-BB2D50BE043B}"/>
              </a:ext>
            </a:extLst>
          </p:cNvPr>
          <p:cNvSpPr/>
          <p:nvPr/>
        </p:nvSpPr>
        <p:spPr>
          <a:xfrm rot="20347554" flipH="1">
            <a:off x="11460105" y="3760927"/>
            <a:ext cx="463933" cy="1075599"/>
          </a:xfrm>
          <a:prstGeom prst="curvedRightArrow">
            <a:avLst>
              <a:gd name="adj1" fmla="val 25000"/>
              <a:gd name="adj2" fmla="val 56333"/>
              <a:gd name="adj3" fmla="val 45531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2DD606-7F11-5FB5-4287-D9C3EF6F2295}"/>
              </a:ext>
            </a:extLst>
          </p:cNvPr>
          <p:cNvSpPr txBox="1"/>
          <p:nvPr/>
        </p:nvSpPr>
        <p:spPr>
          <a:xfrm>
            <a:off x="8794368" y="1823456"/>
            <a:ext cx="3027517" cy="385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69264">
              <a:spcAft>
                <a:spcPts val="600"/>
              </a:spcAft>
            </a:pPr>
            <a:r>
              <a:rPr lang="en-GB" sz="1908" i="1" dirty="0">
                <a:latin typeface="TUM Neue Helvetica 55 Regular" panose="020B0604020202020204" pitchFamily="34" charset="0"/>
                <a:cs typeface="Calibri Light" panose="020F0302020204030204" pitchFamily="34" charset="0"/>
              </a:rPr>
              <a:t>c</a:t>
            </a:r>
            <a:r>
              <a:rPr lang="en-GB" sz="1908" i="1" kern="1200" dirty="0">
                <a:latin typeface="TUM Neue Helvetica 55 Regular" panose="020B0604020202020204" pitchFamily="34" charset="0"/>
                <a:cs typeface="Calibri Light" panose="020F0302020204030204" pitchFamily="34" charset="0"/>
              </a:rPr>
              <a:t>armen.nebauer@tum.de</a:t>
            </a:r>
            <a:endParaRPr lang="en-GB" i="1" dirty="0">
              <a:latin typeface="TUM Neue Helvetica 55 Regular" panose="020B060402020202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8" name="Picture 17" descr="A close up of a bee&#10;&#10;Description automatically generated with medium confidence">
            <a:extLst>
              <a:ext uri="{FF2B5EF4-FFF2-40B4-BE49-F238E27FC236}">
                <a16:creationId xmlns:a16="http://schemas.microsoft.com/office/drawing/2014/main" id="{C48E8204-692B-8676-62FD-3B863969608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91061" flipV="1">
            <a:off x="6237197" y="3945415"/>
            <a:ext cx="876734" cy="778114"/>
          </a:xfrm>
          <a:prstGeom prst="rect">
            <a:avLst/>
          </a:prstGeom>
        </p:spPr>
      </p:pic>
      <p:pic>
        <p:nvPicPr>
          <p:cNvPr id="17" name="664be020-d6cc-433c-9d53-7d309f6bb4f2">
            <a:hlinkClick r:id="" action="ppaction://media"/>
            <a:extLst>
              <a:ext uri="{FF2B5EF4-FFF2-40B4-BE49-F238E27FC236}">
                <a16:creationId xmlns:a16="http://schemas.microsoft.com/office/drawing/2014/main" id="{58AEE442-0C9F-CD9E-AD46-8684E86EB1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69359" y="1441467"/>
            <a:ext cx="2831931" cy="5034544"/>
          </a:xfrm>
          <a:prstGeom prst="rect">
            <a:avLst/>
          </a:prstGeom>
        </p:spPr>
      </p:pic>
      <p:pic>
        <p:nvPicPr>
          <p:cNvPr id="20" name="3efb4705-f86a-45b9-a452-97f600230d27">
            <a:hlinkClick r:id="" action="ppaction://media"/>
            <a:extLst>
              <a:ext uri="{FF2B5EF4-FFF2-40B4-BE49-F238E27FC236}">
                <a16:creationId xmlns:a16="http://schemas.microsoft.com/office/drawing/2014/main" id="{D1C138AF-C523-FCAA-EADD-B79D4573372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365138" y="1433617"/>
            <a:ext cx="2826783" cy="502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148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98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29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video>
              <p:cMediaNode vol="80000" mute="1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C62DB5-A03D-5555-4848-9B1611BBF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31FA7-670A-4699-88FE-88F6F25DCA56}" type="slidenum">
              <a:rPr lang="en-DE" smtClean="0"/>
              <a:t>4</a:t>
            </a:fld>
            <a:endParaRPr lang="en-DE"/>
          </a:p>
        </p:txBody>
      </p:sp>
      <p:pic>
        <p:nvPicPr>
          <p:cNvPr id="3" name="Picture 165">
            <a:extLst>
              <a:ext uri="{FF2B5EF4-FFF2-40B4-BE49-F238E27FC236}">
                <a16:creationId xmlns:a16="http://schemas.microsoft.com/office/drawing/2014/main" id="{4B78A3EA-8C39-941A-D106-6AC8234CB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720" y="1409700"/>
            <a:ext cx="522128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C1E70F2A-0CEC-7EF9-DCFD-65B042EAF7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056" y="1409700"/>
            <a:ext cx="40767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b="1" dirty="0">
                <a:ea typeface="MS Gothic" panose="020B0609070205080204" pitchFamily="49" charset="-128"/>
              </a:rPr>
              <a:t>Ökonomischer Wert der Bestäubung für Deutschland:</a:t>
            </a:r>
            <a:endParaRPr lang="de-DE" altLang="de-DE" b="1" dirty="0">
              <a:solidFill>
                <a:srgbClr val="800000"/>
              </a:solidFill>
              <a:ea typeface="MS Gothic" panose="020B0609070205080204" pitchFamily="49" charset="-128"/>
            </a:endParaRPr>
          </a:p>
        </p:txBody>
      </p:sp>
      <p:sp>
        <p:nvSpPr>
          <p:cNvPr id="5" name="Rectangle 1217">
            <a:extLst>
              <a:ext uri="{FF2B5EF4-FFF2-40B4-BE49-F238E27FC236}">
                <a16:creationId xmlns:a16="http://schemas.microsoft.com/office/drawing/2014/main" id="{E67BB728-C26D-3004-8991-3453753D11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7019" y="5226326"/>
            <a:ext cx="426296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600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EVIP = Ökonomischer Wert der Bestäubung</a:t>
            </a:r>
            <a:endParaRPr lang="de-DE" altLang="de-DE" sz="16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graphicFrame>
        <p:nvGraphicFramePr>
          <p:cNvPr id="6" name="Group 154">
            <a:extLst>
              <a:ext uri="{FF2B5EF4-FFF2-40B4-BE49-F238E27FC236}">
                <a16:creationId xmlns:a16="http://schemas.microsoft.com/office/drawing/2014/main" id="{A0CC079F-EF2F-3BC4-2BFC-17648FBEF2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6798378"/>
              </p:ext>
            </p:extLst>
          </p:nvPr>
        </p:nvGraphicFramePr>
        <p:xfrm>
          <a:off x="1029181" y="3111084"/>
          <a:ext cx="3733800" cy="457200"/>
        </p:xfrm>
        <a:graphic>
          <a:graphicData uri="http://schemas.openxmlformats.org/drawingml/2006/table">
            <a:tbl>
              <a:tblPr/>
              <a:tblGrid>
                <a:gridCol w="373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19100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Total: &gt;1.130.000.000 EUR</a:t>
                      </a:r>
                      <a:endParaRPr kumimoji="0" lang="de-DE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7" name="Bild 5">
            <a:extLst>
              <a:ext uri="{FF2B5EF4-FFF2-40B4-BE49-F238E27FC236}">
                <a16:creationId xmlns:a16="http://schemas.microsoft.com/office/drawing/2014/main" id="{DC92F026-CA28-6F46-3853-CE8067B63D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598" y="3860631"/>
            <a:ext cx="860258" cy="1282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82">
            <a:extLst>
              <a:ext uri="{FF2B5EF4-FFF2-40B4-BE49-F238E27FC236}">
                <a16:creationId xmlns:a16="http://schemas.microsoft.com/office/drawing/2014/main" id="{D268D531-8793-710A-8F72-3F51A17DB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50623" flipH="1">
            <a:off x="9580227" y="3649802"/>
            <a:ext cx="2133600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CF2F57C-A7C8-D8E8-00C6-BC6EDD0CFC50}"/>
              </a:ext>
            </a:extLst>
          </p:cNvPr>
          <p:cNvSpPr/>
          <p:nvPr/>
        </p:nvSpPr>
        <p:spPr>
          <a:xfrm>
            <a:off x="6372325" y="1409700"/>
            <a:ext cx="485675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uppieren 7">
            <a:extLst>
              <a:ext uri="{FF2B5EF4-FFF2-40B4-BE49-F238E27FC236}">
                <a16:creationId xmlns:a16="http://schemas.microsoft.com/office/drawing/2014/main" id="{26AA2823-4ED7-C562-0E44-1C85F6A3863C}"/>
              </a:ext>
            </a:extLst>
          </p:cNvPr>
          <p:cNvGrpSpPr/>
          <p:nvPr/>
        </p:nvGrpSpPr>
        <p:grpSpPr>
          <a:xfrm>
            <a:off x="7063408" y="5295900"/>
            <a:ext cx="4442792" cy="561388"/>
            <a:chOff x="2770" y="3720532"/>
            <a:chExt cx="2415382" cy="217263"/>
          </a:xfrm>
        </p:grpSpPr>
        <p:sp>
          <p:nvSpPr>
            <p:cNvPr id="11" name="Gleichschenkliges Dreieck 5">
              <a:extLst>
                <a:ext uri="{FF2B5EF4-FFF2-40B4-BE49-F238E27FC236}">
                  <a16:creationId xmlns:a16="http://schemas.microsoft.com/office/drawing/2014/main" id="{BDCCDF9A-8604-D885-6499-EE344D456488}"/>
                </a:ext>
              </a:extLst>
            </p:cNvPr>
            <p:cNvSpPr/>
            <p:nvPr/>
          </p:nvSpPr>
          <p:spPr>
            <a:xfrm rot="5400000">
              <a:off x="1111874" y="2631518"/>
              <a:ext cx="217263" cy="2395292"/>
            </a:xfrm>
            <a:prstGeom prst="triangle">
              <a:avLst/>
            </a:prstGeom>
            <a:gradFill flip="none" rotWithShape="1">
              <a:gsLst>
                <a:gs pos="0">
                  <a:schemeClr val="bg1">
                    <a:lumMod val="89000"/>
                    <a:lumOff val="11000"/>
                  </a:schemeClr>
                </a:gs>
                <a:gs pos="100000">
                  <a:schemeClr val="tx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6">
              <a:extLst>
                <a:ext uri="{FF2B5EF4-FFF2-40B4-BE49-F238E27FC236}">
                  <a16:creationId xmlns:a16="http://schemas.microsoft.com/office/drawing/2014/main" id="{001DC712-2E88-96C5-BE4B-7EA2D95A3E82}"/>
                </a:ext>
              </a:extLst>
            </p:cNvPr>
            <p:cNvSpPr txBox="1"/>
            <p:nvPr/>
          </p:nvSpPr>
          <p:spPr>
            <a:xfrm>
              <a:off x="2770" y="3772699"/>
              <a:ext cx="1755519" cy="1471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b="1" dirty="0">
                  <a:solidFill>
                    <a:schemeClr val="bg1"/>
                  </a:solidFill>
                </a:rPr>
                <a:t>Ökonomische Bedeutung von Bestäubern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098388F-9149-D2C1-659F-36CD9DF613BD}"/>
              </a:ext>
            </a:extLst>
          </p:cNvPr>
          <p:cNvSpPr txBox="1"/>
          <p:nvPr/>
        </p:nvSpPr>
        <p:spPr>
          <a:xfrm>
            <a:off x="1693400" y="82221"/>
            <a:ext cx="8758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altLang="de-DE" sz="4400" dirty="0">
                <a:latin typeface="+mj-lt"/>
              </a:rPr>
              <a:t>Bestäubung als „Gutschein“ der Natur</a:t>
            </a:r>
            <a:endParaRPr lang="en-DE" sz="4400" dirty="0">
              <a:latin typeface="+mj-lt"/>
            </a:endParaRPr>
          </a:p>
        </p:txBody>
      </p:sp>
      <p:pic>
        <p:nvPicPr>
          <p:cNvPr id="15" name="Picture 14" descr="A blue and black rectangles&#10;&#10;Description automatically generated with medium confidence">
            <a:extLst>
              <a:ext uri="{FF2B5EF4-FFF2-40B4-BE49-F238E27FC236}">
                <a16:creationId xmlns:a16="http://schemas.microsoft.com/office/drawing/2014/main" id="{760BAC3A-E8EA-0BAE-E76E-7126B54E70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7502" y="48125"/>
            <a:ext cx="1226373" cy="646332"/>
          </a:xfrm>
          <a:prstGeom prst="rect">
            <a:avLst/>
          </a:prstGeom>
        </p:spPr>
      </p:pic>
      <p:sp>
        <p:nvSpPr>
          <p:cNvPr id="16" name="Text Box 14">
            <a:extLst>
              <a:ext uri="{FF2B5EF4-FFF2-40B4-BE49-F238E27FC236}">
                <a16:creationId xmlns:a16="http://schemas.microsoft.com/office/drawing/2014/main" id="{D292D8BC-407F-AF6A-2500-3848480AC8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57784"/>
            <a:ext cx="592531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de-DE" sz="1400" dirty="0">
                <a:latin typeface="Arial" panose="020B0604020202020204" pitchFamily="34" charset="0"/>
                <a:cs typeface="Arial" panose="020B0604020202020204" pitchFamily="34" charset="0"/>
              </a:rPr>
              <a:t>Leonhardt</a:t>
            </a:r>
            <a:r>
              <a:rPr lang="en-US" alt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de-DE" sz="1400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altLang="de-DE" sz="1400" dirty="0">
                <a:latin typeface="Arial" panose="020B0604020202020204" pitchFamily="34" charset="0"/>
                <a:cs typeface="Arial" panose="020B0604020202020204" pitchFamily="34" charset="0"/>
              </a:rPr>
              <a:t>. BAAE (2018): https://doi.org/10.1016/j.baae.2013.06.003</a:t>
            </a:r>
          </a:p>
        </p:txBody>
      </p:sp>
    </p:spTree>
    <p:extLst>
      <p:ext uri="{BB962C8B-B14F-4D97-AF65-F5344CB8AC3E}">
        <p14:creationId xmlns:p14="http://schemas.microsoft.com/office/powerpoint/2010/main" val="28413700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6D79FE-0D44-0481-1A07-C0B67B80B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31FA7-670A-4699-88FE-88F6F25DCA56}" type="slidenum">
              <a:rPr lang="en-DE" smtClean="0"/>
              <a:t>5</a:t>
            </a:fld>
            <a:endParaRPr lang="en-D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45D56C-11A3-1039-9888-F963F8F0A505}"/>
              </a:ext>
            </a:extLst>
          </p:cNvPr>
          <p:cNvSpPr txBox="1"/>
          <p:nvPr/>
        </p:nvSpPr>
        <p:spPr>
          <a:xfrm>
            <a:off x="1693400" y="82221"/>
            <a:ext cx="8758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altLang="de-DE" sz="4400" dirty="0">
                <a:latin typeface="+mj-lt"/>
              </a:rPr>
              <a:t>Warum divers?</a:t>
            </a:r>
            <a:endParaRPr lang="en-DE" sz="4400" dirty="0">
              <a:latin typeface="+mj-lt"/>
            </a:endParaRPr>
          </a:p>
        </p:txBody>
      </p:sp>
      <p:pic>
        <p:nvPicPr>
          <p:cNvPr id="4" name="Picture 3" descr="A blue and black rectangles&#10;&#10;Description automatically generated with medium confidence">
            <a:extLst>
              <a:ext uri="{FF2B5EF4-FFF2-40B4-BE49-F238E27FC236}">
                <a16:creationId xmlns:a16="http://schemas.microsoft.com/office/drawing/2014/main" id="{09D99A1A-97DA-8545-B014-95B0F68695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7502" y="48125"/>
            <a:ext cx="1226373" cy="64633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E488C0B-566A-5D5E-DC89-3944BF04F0CE}"/>
              </a:ext>
            </a:extLst>
          </p:cNvPr>
          <p:cNvGrpSpPr/>
          <p:nvPr/>
        </p:nvGrpSpPr>
        <p:grpSpPr>
          <a:xfrm>
            <a:off x="899882" y="2119964"/>
            <a:ext cx="4350619" cy="2618072"/>
            <a:chOff x="3426594" y="1193533"/>
            <a:chExt cx="4350619" cy="261807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AA6333A-ABD3-8B0C-0E2C-D2C2CAA4BA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62" t="35171" r="42715" b="26654"/>
            <a:stretch>
              <a:fillRect/>
            </a:stretch>
          </p:blipFill>
          <p:spPr>
            <a:xfrm>
              <a:off x="3426594" y="1193533"/>
              <a:ext cx="4350619" cy="261807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D8AD280-88E2-CC8F-283D-464ED007C7F6}"/>
                </a:ext>
              </a:extLst>
            </p:cNvPr>
            <p:cNvSpPr txBox="1"/>
            <p:nvPr/>
          </p:nvSpPr>
          <p:spPr>
            <a:xfrm>
              <a:off x="6633619" y="3503828"/>
              <a:ext cx="11435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© Erik </a:t>
              </a:r>
              <a:r>
                <a:rPr lang="en-US" sz="1400" dirty="0" err="1"/>
                <a:t>Karits</a:t>
              </a:r>
              <a:endParaRPr lang="en-DE" sz="1400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B48DCAB-A14E-3F5A-515E-6CD3DBD8D5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7" r="9980" b="10596"/>
          <a:stretch>
            <a:fillRect/>
          </a:stretch>
        </p:blipFill>
        <p:spPr>
          <a:xfrm>
            <a:off x="6479486" y="1085765"/>
            <a:ext cx="4812632" cy="49128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D409AC8-F8E3-9BFE-9E09-AC78B509A66B}"/>
              </a:ext>
            </a:extLst>
          </p:cNvPr>
          <p:cNvSpPr txBox="1"/>
          <p:nvPr/>
        </p:nvSpPr>
        <p:spPr>
          <a:xfrm>
            <a:off x="6479486" y="5690884"/>
            <a:ext cx="26288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© Antonio Jose Cespedes</a:t>
            </a:r>
            <a:endParaRPr lang="en-DE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7467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3A363F-4D12-052B-AB39-B6AA1602C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31FA7-670A-4699-88FE-88F6F25DCA56}" type="slidenum">
              <a:rPr lang="en-DE" smtClean="0"/>
              <a:t>6</a:t>
            </a:fld>
            <a:endParaRPr lang="en-D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80A9C5-2219-1A79-A680-712308246A87}"/>
              </a:ext>
            </a:extLst>
          </p:cNvPr>
          <p:cNvSpPr txBox="1"/>
          <p:nvPr/>
        </p:nvSpPr>
        <p:spPr>
          <a:xfrm>
            <a:off x="1693400" y="82221"/>
            <a:ext cx="8758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altLang="de-DE" sz="4400" dirty="0">
                <a:latin typeface="+mj-lt"/>
              </a:rPr>
              <a:t>Warum divers?</a:t>
            </a:r>
            <a:endParaRPr lang="en-DE" sz="4400" dirty="0">
              <a:latin typeface="+mj-lt"/>
            </a:endParaRPr>
          </a:p>
        </p:txBody>
      </p:sp>
      <p:pic>
        <p:nvPicPr>
          <p:cNvPr id="4" name="Picture 3" descr="A blue and black rectangles&#10;&#10;Description automatically generated with medium confidence">
            <a:extLst>
              <a:ext uri="{FF2B5EF4-FFF2-40B4-BE49-F238E27FC236}">
                <a16:creationId xmlns:a16="http://schemas.microsoft.com/office/drawing/2014/main" id="{5F8E1163-5FF2-0CC0-5FB1-1A11BC28AD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7502" y="48125"/>
            <a:ext cx="1226373" cy="6463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3C4837-98E4-84F0-0A94-284616E919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83" b="24469"/>
          <a:stretch>
            <a:fillRect/>
          </a:stretch>
        </p:blipFill>
        <p:spPr>
          <a:xfrm>
            <a:off x="8133487" y="1698204"/>
            <a:ext cx="3706278" cy="38116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99E9BC-2666-1001-5131-F48E8F8014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68"/>
          <a:stretch>
            <a:fillRect/>
          </a:stretch>
        </p:blipFill>
        <p:spPr>
          <a:xfrm>
            <a:off x="352235" y="801303"/>
            <a:ext cx="3864322" cy="52553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BA0F37-D0B2-0CA0-58DE-510C8CF16A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75" t="18246" b="44421"/>
          <a:stretch>
            <a:fillRect/>
          </a:stretch>
        </p:blipFill>
        <p:spPr>
          <a:xfrm>
            <a:off x="4680255" y="3638825"/>
            <a:ext cx="2902217" cy="25603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ACD36A-4976-AA70-6F70-6A0AF7BA54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2" t="59885" r="30381" b="14010"/>
          <a:stretch>
            <a:fillRect/>
          </a:stretch>
        </p:blipFill>
        <p:spPr>
          <a:xfrm>
            <a:off x="5441944" y="1350094"/>
            <a:ext cx="2059806" cy="1790299"/>
          </a:xfrm>
          <a:prstGeom prst="rect">
            <a:avLst/>
          </a:prstGeom>
        </p:spPr>
      </p:pic>
      <p:pic>
        <p:nvPicPr>
          <p:cNvPr id="13" name="Picture 2" descr="D:\PhD\private pics\Amira\2016\Dänemark\DSC_1525_2.jpg">
            <a:extLst>
              <a:ext uri="{FF2B5EF4-FFF2-40B4-BE49-F238E27FC236}">
                <a16:creationId xmlns:a16="http://schemas.microsoft.com/office/drawing/2014/main" id="{9CEA55A9-B3BC-3F22-EC28-6E9A68FD04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" t="21921" b="40777"/>
          <a:stretch>
            <a:fillRect/>
          </a:stretch>
        </p:blipFill>
        <p:spPr bwMode="auto">
          <a:xfrm>
            <a:off x="1728276" y="1102710"/>
            <a:ext cx="8893493" cy="500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843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B61323-A7B2-7B70-A77F-4BD377D30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B7E576-95C8-6A8F-52E6-4EECECB05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31FA7-670A-4699-88FE-88F6F25DCA56}" type="slidenum">
              <a:rPr lang="en-DE" smtClean="0"/>
              <a:t>7</a:t>
            </a:fld>
            <a:endParaRPr lang="en-D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6105A2-24B1-4B8F-9513-77FA653BA107}"/>
              </a:ext>
            </a:extLst>
          </p:cNvPr>
          <p:cNvSpPr txBox="1"/>
          <p:nvPr/>
        </p:nvSpPr>
        <p:spPr>
          <a:xfrm>
            <a:off x="1693400" y="82221"/>
            <a:ext cx="8758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altLang="de-DE" sz="4400" dirty="0">
                <a:latin typeface="+mj-lt"/>
              </a:rPr>
              <a:t>Warum divers?</a:t>
            </a:r>
            <a:endParaRPr lang="en-DE" sz="4400" dirty="0">
              <a:latin typeface="+mj-lt"/>
            </a:endParaRPr>
          </a:p>
        </p:txBody>
      </p:sp>
      <p:pic>
        <p:nvPicPr>
          <p:cNvPr id="4" name="Picture 3" descr="A blue and black rectangles&#10;&#10;Description automatically generated with medium confidence">
            <a:extLst>
              <a:ext uri="{FF2B5EF4-FFF2-40B4-BE49-F238E27FC236}">
                <a16:creationId xmlns:a16="http://schemas.microsoft.com/office/drawing/2014/main" id="{FDC734E5-9FB8-568C-7C50-9853BC84F1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7502" y="48125"/>
            <a:ext cx="1226373" cy="646332"/>
          </a:xfrm>
          <a:prstGeom prst="rect">
            <a:avLst/>
          </a:prstGeom>
        </p:spPr>
      </p:pic>
      <p:grpSp>
        <p:nvGrpSpPr>
          <p:cNvPr id="8" name="Group 4">
            <a:extLst>
              <a:ext uri="{FF2B5EF4-FFF2-40B4-BE49-F238E27FC236}">
                <a16:creationId xmlns:a16="http://schemas.microsoft.com/office/drawing/2014/main" id="{5F8922FD-4176-0F3B-0B0B-C39C9CF2883F}"/>
              </a:ext>
            </a:extLst>
          </p:cNvPr>
          <p:cNvGrpSpPr>
            <a:grpSpLocks/>
          </p:cNvGrpSpPr>
          <p:nvPr/>
        </p:nvGrpSpPr>
        <p:grpSpPr bwMode="auto">
          <a:xfrm>
            <a:off x="1251959" y="2216161"/>
            <a:ext cx="7184791" cy="4584083"/>
            <a:chOff x="672" y="1584"/>
            <a:chExt cx="3744" cy="2592"/>
          </a:xfrm>
        </p:grpSpPr>
        <p:pic>
          <p:nvPicPr>
            <p:cNvPr id="11" name="Picture 5">
              <a:extLst>
                <a:ext uri="{FF2B5EF4-FFF2-40B4-BE49-F238E27FC236}">
                  <a16:creationId xmlns:a16="http://schemas.microsoft.com/office/drawing/2014/main" id="{5B94F433-01F8-B5E0-9F90-C638D04716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1595"/>
              <a:ext cx="3744" cy="2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6">
              <a:extLst>
                <a:ext uri="{FF2B5EF4-FFF2-40B4-BE49-F238E27FC236}">
                  <a16:creationId xmlns:a16="http://schemas.microsoft.com/office/drawing/2014/main" id="{3604F8C2-83D2-8512-53C7-68E12A7C69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" y="1584"/>
              <a:ext cx="480" cy="2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1800">
                <a:latin typeface="Arial" charset="0"/>
              </a:endParaRPr>
            </a:p>
          </p:txBody>
        </p:sp>
      </p:grpSp>
      <p:pic>
        <p:nvPicPr>
          <p:cNvPr id="14" name="Picture 9">
            <a:extLst>
              <a:ext uri="{FF2B5EF4-FFF2-40B4-BE49-F238E27FC236}">
                <a16:creationId xmlns:a16="http://schemas.microsoft.com/office/drawing/2014/main" id="{AB904B3D-E7B6-181F-78A1-180F26C03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975" y="829927"/>
            <a:ext cx="7406054" cy="1711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feld 3">
            <a:extLst>
              <a:ext uri="{FF2B5EF4-FFF2-40B4-BE49-F238E27FC236}">
                <a16:creationId xmlns:a16="http://schemas.microsoft.com/office/drawing/2014/main" id="{85ED8814-D99C-AF84-B3DB-DF9AC31CC086}"/>
              </a:ext>
            </a:extLst>
          </p:cNvPr>
          <p:cNvSpPr txBox="1"/>
          <p:nvPr/>
        </p:nvSpPr>
        <p:spPr>
          <a:xfrm>
            <a:off x="4088818" y="6380816"/>
            <a:ext cx="2667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Anzahl Bienenarten</a:t>
            </a:r>
          </a:p>
        </p:txBody>
      </p:sp>
      <p:sp>
        <p:nvSpPr>
          <p:cNvPr id="17" name="Textfeld 12">
            <a:extLst>
              <a:ext uri="{FF2B5EF4-FFF2-40B4-BE49-F238E27FC236}">
                <a16:creationId xmlns:a16="http://schemas.microsoft.com/office/drawing/2014/main" id="{4F6BC5AF-C2DB-12ED-E7A0-FD39CCA4A93E}"/>
              </a:ext>
            </a:extLst>
          </p:cNvPr>
          <p:cNvSpPr txBox="1"/>
          <p:nvPr/>
        </p:nvSpPr>
        <p:spPr>
          <a:xfrm rot="16200000">
            <a:off x="859164" y="3867355"/>
            <a:ext cx="2292097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Fruchtansatz (%) nach Bestäubung von Kaffeeblüten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78B0774-B872-1DC5-8FFB-D8FA7F1A78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3" t="35171" r="51047" b="30727"/>
          <a:stretch>
            <a:fillRect/>
          </a:stretch>
        </p:blipFill>
        <p:spPr>
          <a:xfrm>
            <a:off x="3183194" y="4968477"/>
            <a:ext cx="1318661" cy="9350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19F00E9-D573-F521-215C-A8167CE2CF9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4" t="26789" r="36866" b="15989"/>
          <a:stretch>
            <a:fillRect/>
          </a:stretch>
        </p:blipFill>
        <p:spPr>
          <a:xfrm flipH="1">
            <a:off x="8040846" y="2538873"/>
            <a:ext cx="1485364" cy="116568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CC64F71-306C-6587-D2B5-A972240B710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01" t="39210" r="39308" b="35344"/>
          <a:stretch>
            <a:fillRect/>
          </a:stretch>
        </p:blipFill>
        <p:spPr>
          <a:xfrm>
            <a:off x="9878763" y="3758360"/>
            <a:ext cx="1061278" cy="107219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2BE3846-C5D9-5C60-8F46-80AB25A3C75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24" t="40028" r="26124" b="41836"/>
          <a:stretch>
            <a:fillRect/>
          </a:stretch>
        </p:blipFill>
        <p:spPr>
          <a:xfrm>
            <a:off x="8719194" y="4128830"/>
            <a:ext cx="1128164" cy="110152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C2F20D3-4C9B-9A6D-E3F6-60AE72580D6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96" t="17661" r="37415" b="59742"/>
          <a:stretch>
            <a:fillRect/>
          </a:stretch>
        </p:blipFill>
        <p:spPr>
          <a:xfrm flipH="1">
            <a:off x="8732311" y="3373465"/>
            <a:ext cx="1302476" cy="82147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9B49557-95FE-7C23-FBC7-74C7942BEF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05" t="36056" r="36470" b="54401"/>
          <a:stretch>
            <a:fillRect/>
          </a:stretch>
        </p:blipFill>
        <p:spPr>
          <a:xfrm>
            <a:off x="9643292" y="2270829"/>
            <a:ext cx="1069849" cy="141424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F449464-EDCD-A93C-34E1-D3014E91930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3" t="27961" r="21767" b="19243"/>
          <a:stretch>
            <a:fillRect/>
          </a:stretch>
        </p:blipFill>
        <p:spPr>
          <a:xfrm>
            <a:off x="7489854" y="3514950"/>
            <a:ext cx="1238484" cy="1223283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08A4C714-9B6A-7119-20A8-149AC43BA32C}"/>
              </a:ext>
            </a:extLst>
          </p:cNvPr>
          <p:cNvGrpSpPr/>
          <p:nvPr/>
        </p:nvGrpSpPr>
        <p:grpSpPr>
          <a:xfrm>
            <a:off x="3183193" y="2114602"/>
            <a:ext cx="7756848" cy="3788950"/>
            <a:chOff x="4000740" y="2090136"/>
            <a:chExt cx="7756848" cy="3788950"/>
          </a:xfrm>
        </p:grpSpPr>
        <p:sp>
          <p:nvSpPr>
            <p:cNvPr id="21" name="Rechteck 2">
              <a:extLst>
                <a:ext uri="{FF2B5EF4-FFF2-40B4-BE49-F238E27FC236}">
                  <a16:creationId xmlns:a16="http://schemas.microsoft.com/office/drawing/2014/main" id="{8D5366E4-E788-5903-90F2-752D274B2CF1}"/>
                </a:ext>
              </a:extLst>
            </p:cNvPr>
            <p:cNvSpPr/>
            <p:nvPr/>
          </p:nvSpPr>
          <p:spPr>
            <a:xfrm>
              <a:off x="4000740" y="2514407"/>
              <a:ext cx="7756848" cy="33646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Rechteck 2">
              <a:extLst>
                <a:ext uri="{FF2B5EF4-FFF2-40B4-BE49-F238E27FC236}">
                  <a16:creationId xmlns:a16="http://schemas.microsoft.com/office/drawing/2014/main" id="{AAA3E86D-DBB1-2D0F-FB9D-CA123559B39F}"/>
                </a:ext>
              </a:extLst>
            </p:cNvPr>
            <p:cNvSpPr/>
            <p:nvPr/>
          </p:nvSpPr>
          <p:spPr>
            <a:xfrm flipV="1">
              <a:off x="10343757" y="2090136"/>
              <a:ext cx="1302476" cy="5766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1" name="Textfeld 12">
            <a:extLst>
              <a:ext uri="{FF2B5EF4-FFF2-40B4-BE49-F238E27FC236}">
                <a16:creationId xmlns:a16="http://schemas.microsoft.com/office/drawing/2014/main" id="{6A480FBF-2BA7-D6F1-9452-D6876993111B}"/>
              </a:ext>
            </a:extLst>
          </p:cNvPr>
          <p:cNvSpPr txBox="1"/>
          <p:nvPr/>
        </p:nvSpPr>
        <p:spPr>
          <a:xfrm>
            <a:off x="1723924" y="1471975"/>
            <a:ext cx="731034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400" b="1" dirty="0"/>
              <a:t>Fruchtansatz von Hochlandkaffee steigt mit der Diversität der bestäubenden Bienen </a:t>
            </a:r>
          </a:p>
        </p:txBody>
      </p:sp>
    </p:spTree>
    <p:extLst>
      <p:ext uri="{BB962C8B-B14F-4D97-AF65-F5344CB8AC3E}">
        <p14:creationId xmlns:p14="http://schemas.microsoft.com/office/powerpoint/2010/main" val="3442966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938244-0EB0-2734-01F3-79E3F11E2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31FA7-670A-4699-88FE-88F6F25DCA56}" type="slidenum">
              <a:rPr lang="en-DE" smtClean="0"/>
              <a:t>8</a:t>
            </a:fld>
            <a:endParaRPr lang="en-D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ADFBD8-C8B4-AD95-B456-8D50CC5FAC05}"/>
              </a:ext>
            </a:extLst>
          </p:cNvPr>
          <p:cNvSpPr txBox="1"/>
          <p:nvPr/>
        </p:nvSpPr>
        <p:spPr>
          <a:xfrm>
            <a:off x="1693400" y="82221"/>
            <a:ext cx="8758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dirty="0">
                <a:latin typeface="+mj-lt"/>
              </a:rPr>
              <a:t>Aber leider…</a:t>
            </a:r>
            <a:endParaRPr lang="en-DE" sz="4400" dirty="0">
              <a:latin typeface="+mj-lt"/>
            </a:endParaRPr>
          </a:p>
        </p:txBody>
      </p:sp>
      <p:sp>
        <p:nvSpPr>
          <p:cNvPr id="4" name="Textfeld 2">
            <a:extLst>
              <a:ext uri="{FF2B5EF4-FFF2-40B4-BE49-F238E27FC236}">
                <a16:creationId xmlns:a16="http://schemas.microsoft.com/office/drawing/2014/main" id="{C29C4064-8F69-5E4B-2062-3CD45A7D6C09}"/>
              </a:ext>
            </a:extLst>
          </p:cNvPr>
          <p:cNvSpPr txBox="1"/>
          <p:nvPr/>
        </p:nvSpPr>
        <p:spPr>
          <a:xfrm>
            <a:off x="0" y="6567586"/>
            <a:ext cx="6254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Hallmann et al. Plos </a:t>
            </a:r>
            <a:r>
              <a:rPr lang="de-DE" sz="1400" dirty="0" err="1"/>
              <a:t>One</a:t>
            </a:r>
            <a:r>
              <a:rPr lang="de-DE" sz="1400" dirty="0"/>
              <a:t> (2018): https://doi.org/10.1371/journal.pone.0185809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1C4BF79-51AC-7CF3-DF56-348889ACE6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9434" y="862654"/>
            <a:ext cx="2722626" cy="3291840"/>
          </a:xfrm>
          <a:prstGeom prst="rect">
            <a:avLst/>
          </a:prstGeom>
        </p:spPr>
      </p:pic>
      <p:pic>
        <p:nvPicPr>
          <p:cNvPr id="16" name="Picture 15" descr="A blue and black rectangles&#10;&#10;Description automatically generated with medium confidence">
            <a:extLst>
              <a:ext uri="{FF2B5EF4-FFF2-40B4-BE49-F238E27FC236}">
                <a16:creationId xmlns:a16="http://schemas.microsoft.com/office/drawing/2014/main" id="{CF93689B-CC2C-7ECC-8454-8A84B0E070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7502" y="48125"/>
            <a:ext cx="1226373" cy="64633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FAD586BD-8FB6-9EF2-5BD2-AFA943EE9397}"/>
              </a:ext>
            </a:extLst>
          </p:cNvPr>
          <p:cNvGrpSpPr/>
          <p:nvPr/>
        </p:nvGrpSpPr>
        <p:grpSpPr>
          <a:xfrm>
            <a:off x="2369778" y="1657576"/>
            <a:ext cx="6648631" cy="4993836"/>
            <a:chOff x="2369778" y="1657576"/>
            <a:chExt cx="6648631" cy="499383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C2AED63-4535-C0D1-6433-77065AD15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208"/>
            <a:stretch>
              <a:fillRect/>
            </a:stretch>
          </p:blipFill>
          <p:spPr>
            <a:xfrm>
              <a:off x="2405007" y="1657576"/>
              <a:ext cx="6613402" cy="4993836"/>
            </a:xfrm>
            <a:prstGeom prst="rect">
              <a:avLst/>
            </a:prstGeom>
          </p:spPr>
        </p:pic>
        <p:sp>
          <p:nvSpPr>
            <p:cNvPr id="17" name="Textfeld 12">
              <a:extLst>
                <a:ext uri="{FF2B5EF4-FFF2-40B4-BE49-F238E27FC236}">
                  <a16:creationId xmlns:a16="http://schemas.microsoft.com/office/drawing/2014/main" id="{76EE33EB-9C80-CA3F-FA01-EE3D16DBF938}"/>
                </a:ext>
              </a:extLst>
            </p:cNvPr>
            <p:cNvSpPr txBox="1"/>
            <p:nvPr/>
          </p:nvSpPr>
          <p:spPr>
            <a:xfrm rot="16200000">
              <a:off x="1454562" y="3563584"/>
              <a:ext cx="2292097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b="1" dirty="0"/>
                <a:t>Biomasse (g/d)</a:t>
              </a:r>
            </a:p>
          </p:txBody>
        </p:sp>
      </p:grpSp>
      <p:sp>
        <p:nvSpPr>
          <p:cNvPr id="6" name="Textfeld 6">
            <a:extLst>
              <a:ext uri="{FF2B5EF4-FFF2-40B4-BE49-F238E27FC236}">
                <a16:creationId xmlns:a16="http://schemas.microsoft.com/office/drawing/2014/main" id="{8E8576E4-58B9-C2DC-1729-41AF5B23AF30}"/>
              </a:ext>
            </a:extLst>
          </p:cNvPr>
          <p:cNvSpPr txBox="1"/>
          <p:nvPr/>
        </p:nvSpPr>
        <p:spPr>
          <a:xfrm>
            <a:off x="197352" y="572700"/>
            <a:ext cx="2526187" cy="1938992"/>
          </a:xfrm>
          <a:prstGeom prst="rect">
            <a:avLst/>
          </a:prstGeom>
          <a:solidFill>
            <a:srgbClr val="000000">
              <a:alpha val="72941"/>
            </a:srgb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Rückgang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aller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fliegenden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Insekten</a:t>
            </a:r>
            <a:r>
              <a:rPr lang="en-US" sz="2400" dirty="0">
                <a:solidFill>
                  <a:schemeClr val="bg1"/>
                </a:solidFill>
              </a:rPr>
              <a:t> in Deutschland </a:t>
            </a:r>
            <a:r>
              <a:rPr lang="en-US" sz="2400" dirty="0" err="1">
                <a:solidFill>
                  <a:schemeClr val="bg1"/>
                </a:solidFill>
              </a:rPr>
              <a:t>seit</a:t>
            </a:r>
            <a:r>
              <a:rPr lang="en-US" sz="2400" dirty="0">
                <a:solidFill>
                  <a:schemeClr val="bg1"/>
                </a:solidFill>
              </a:rPr>
              <a:t> 1990. </a:t>
            </a:r>
          </a:p>
        </p:txBody>
      </p:sp>
    </p:spTree>
    <p:extLst>
      <p:ext uri="{BB962C8B-B14F-4D97-AF65-F5344CB8AC3E}">
        <p14:creationId xmlns:p14="http://schemas.microsoft.com/office/powerpoint/2010/main" val="28702448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CE3AC7-4E90-FB7F-618A-83DD370C5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31FA7-670A-4699-88FE-88F6F25DCA56}" type="slidenum">
              <a:rPr lang="en-DE" smtClean="0"/>
              <a:t>9</a:t>
            </a:fld>
            <a:endParaRPr lang="en-DE"/>
          </a:p>
        </p:txBody>
      </p:sp>
      <p:pic>
        <p:nvPicPr>
          <p:cNvPr id="3" name="Grafik 8">
            <a:extLst>
              <a:ext uri="{FF2B5EF4-FFF2-40B4-BE49-F238E27FC236}">
                <a16:creationId xmlns:a16="http://schemas.microsoft.com/office/drawing/2014/main" id="{1E84D2EB-82A7-9E17-DF4F-2AA5F0649A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861" y="713172"/>
            <a:ext cx="9656278" cy="5431656"/>
          </a:xfrm>
          <a:prstGeom prst="rect">
            <a:avLst/>
          </a:prstGeom>
        </p:spPr>
      </p:pic>
      <p:pic>
        <p:nvPicPr>
          <p:cNvPr id="4" name="Picture 3" descr="A blue and black rectangles&#10;&#10;Description automatically generated with medium confidence">
            <a:extLst>
              <a:ext uri="{FF2B5EF4-FFF2-40B4-BE49-F238E27FC236}">
                <a16:creationId xmlns:a16="http://schemas.microsoft.com/office/drawing/2014/main" id="{276014E2-35F6-D47D-35BD-15CF621DA6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7502" y="48125"/>
            <a:ext cx="1226373" cy="646332"/>
          </a:xfrm>
          <a:prstGeom prst="rect">
            <a:avLst/>
          </a:prstGeom>
        </p:spPr>
      </p:pic>
      <p:sp>
        <p:nvSpPr>
          <p:cNvPr id="7" name="Wolkenförmige Legende 1">
            <a:extLst>
              <a:ext uri="{FF2B5EF4-FFF2-40B4-BE49-F238E27FC236}">
                <a16:creationId xmlns:a16="http://schemas.microsoft.com/office/drawing/2014/main" id="{2E9355D1-0DB8-584B-0161-A1118A559E92}"/>
              </a:ext>
            </a:extLst>
          </p:cNvPr>
          <p:cNvSpPr/>
          <p:nvPr/>
        </p:nvSpPr>
        <p:spPr>
          <a:xfrm>
            <a:off x="6934039" y="990600"/>
            <a:ext cx="3608768" cy="2438400"/>
          </a:xfrm>
          <a:prstGeom prst="cloudCallout">
            <a:avLst>
              <a:gd name="adj1" fmla="val -86355"/>
              <a:gd name="adj2" fmla="val 72170"/>
            </a:avLst>
          </a:prstGeom>
          <a:solidFill>
            <a:schemeClr val="bg1">
              <a:alpha val="3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b="1" dirty="0">
                <a:solidFill>
                  <a:schemeClr val="tx1"/>
                </a:solidFill>
              </a:rPr>
              <a:t>Pollen? Nektar?</a:t>
            </a:r>
          </a:p>
        </p:txBody>
      </p:sp>
      <p:pic>
        <p:nvPicPr>
          <p:cNvPr id="8" name="images.png" descr="images.png">
            <a:extLst>
              <a:ext uri="{FF2B5EF4-FFF2-40B4-BE49-F238E27FC236}">
                <a16:creationId xmlns:a16="http://schemas.microsoft.com/office/drawing/2014/main" id="{F917B74C-7723-7172-DADA-DBA768EC65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4967" y="4062984"/>
            <a:ext cx="297501" cy="32091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827611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1119</Words>
  <Application>Microsoft Office PowerPoint</Application>
  <PresentationFormat>Breitbild</PresentationFormat>
  <Paragraphs>249</Paragraphs>
  <Slides>30</Slides>
  <Notes>25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30</vt:i4>
      </vt:variant>
    </vt:vector>
  </HeadingPairs>
  <TitlesOfParts>
    <vt:vector size="40" baseType="lpstr">
      <vt:lpstr>MS Gothic</vt:lpstr>
      <vt:lpstr>ＭＳ Ｐゴシック</vt:lpstr>
      <vt:lpstr>Aptos</vt:lpstr>
      <vt:lpstr>Aptos Display</vt:lpstr>
      <vt:lpstr>Arial</vt:lpstr>
      <vt:lpstr>Calibri</vt:lpstr>
      <vt:lpstr>Helvetica</vt:lpstr>
      <vt:lpstr>TUM Neue Helvetica 55 Regular</vt:lpstr>
      <vt:lpstr>Wingdings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Carmen Nebauer</dc:creator>
  <cp:lastModifiedBy>Carmen Nebauer</cp:lastModifiedBy>
  <cp:revision>36</cp:revision>
  <dcterms:created xsi:type="dcterms:W3CDTF">2026-05-11T08:38:03Z</dcterms:created>
  <dcterms:modified xsi:type="dcterms:W3CDTF">2026-05-18T16:02:46Z</dcterms:modified>
</cp:coreProperties>
</file>